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media/image100.jpg" ContentType="image/jpg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media/image105.jpg" ContentType="image/jpg"/>
  <Override PartName="/ppt/media/image106.jpg" ContentType="image/jpg"/>
  <Override PartName="/ppt/media/image107.jpg" ContentType="image/jpg"/>
  <Override PartName="/ppt/notesSlides/notesSlide47.xml" ContentType="application/vnd.openxmlformats-officedocument.presentationml.notesSlide+xml"/>
  <Override PartName="/ppt/media/image109.jpg" ContentType="image/jpg"/>
  <Override PartName="/ppt/media/image110.jpg" ContentType="image/jpg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8"/>
  </p:notesMasterIdLst>
  <p:sldIdLst>
    <p:sldId id="307" r:id="rId2"/>
    <p:sldId id="262" r:id="rId3"/>
    <p:sldId id="1017" r:id="rId4"/>
    <p:sldId id="289" r:id="rId5"/>
    <p:sldId id="1019" r:id="rId6"/>
    <p:sldId id="1094" r:id="rId7"/>
    <p:sldId id="268" r:id="rId8"/>
    <p:sldId id="270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83" r:id="rId21"/>
    <p:sldId id="1021" r:id="rId22"/>
    <p:sldId id="285" r:id="rId23"/>
    <p:sldId id="286" r:id="rId24"/>
    <p:sldId id="287" r:id="rId25"/>
    <p:sldId id="288" r:id="rId26"/>
    <p:sldId id="290" r:id="rId27"/>
    <p:sldId id="1055" r:id="rId28"/>
    <p:sldId id="1086" r:id="rId29"/>
    <p:sldId id="1096" r:id="rId30"/>
    <p:sldId id="1091" r:id="rId31"/>
    <p:sldId id="1083" r:id="rId32"/>
    <p:sldId id="1022" r:id="rId33"/>
    <p:sldId id="303" r:id="rId34"/>
    <p:sldId id="294" r:id="rId35"/>
    <p:sldId id="293" r:id="rId36"/>
    <p:sldId id="297" r:id="rId37"/>
    <p:sldId id="296" r:id="rId38"/>
    <p:sldId id="298" r:id="rId39"/>
    <p:sldId id="299" r:id="rId40"/>
    <p:sldId id="300" r:id="rId41"/>
    <p:sldId id="301" r:id="rId42"/>
    <p:sldId id="1056" r:id="rId43"/>
    <p:sldId id="302" r:id="rId44"/>
    <p:sldId id="306" r:id="rId45"/>
    <p:sldId id="305" r:id="rId46"/>
    <p:sldId id="1024" r:id="rId47"/>
    <p:sldId id="308" r:id="rId48"/>
    <p:sldId id="310" r:id="rId49"/>
    <p:sldId id="1057" r:id="rId50"/>
    <p:sldId id="1058" r:id="rId51"/>
    <p:sldId id="1097" r:id="rId52"/>
    <p:sldId id="1025" r:id="rId53"/>
    <p:sldId id="328" r:id="rId54"/>
    <p:sldId id="315" r:id="rId55"/>
    <p:sldId id="1059" r:id="rId56"/>
    <p:sldId id="1029" r:id="rId57"/>
    <p:sldId id="1030" r:id="rId58"/>
    <p:sldId id="318" r:id="rId59"/>
    <p:sldId id="1031" r:id="rId60"/>
    <p:sldId id="1060" r:id="rId61"/>
    <p:sldId id="1032" r:id="rId62"/>
    <p:sldId id="1061" r:id="rId63"/>
    <p:sldId id="1033" r:id="rId64"/>
    <p:sldId id="322" r:id="rId65"/>
    <p:sldId id="323" r:id="rId66"/>
    <p:sldId id="324" r:id="rId67"/>
    <p:sldId id="325" r:id="rId68"/>
    <p:sldId id="326" r:id="rId69"/>
    <p:sldId id="327" r:id="rId70"/>
    <p:sldId id="1062" r:id="rId71"/>
    <p:sldId id="1098" r:id="rId72"/>
    <p:sldId id="1034" r:id="rId73"/>
    <p:sldId id="1047" r:id="rId74"/>
    <p:sldId id="1036" r:id="rId75"/>
    <p:sldId id="1037" r:id="rId76"/>
    <p:sldId id="1039" r:id="rId77"/>
    <p:sldId id="1040" r:id="rId78"/>
    <p:sldId id="1041" r:id="rId79"/>
    <p:sldId id="1042" r:id="rId80"/>
    <p:sldId id="1043" r:id="rId81"/>
    <p:sldId id="1044" r:id="rId82"/>
    <p:sldId id="1045" r:id="rId83"/>
    <p:sldId id="1046" r:id="rId84"/>
    <p:sldId id="1063" r:id="rId85"/>
    <p:sldId id="1048" r:id="rId86"/>
    <p:sldId id="1068" r:id="rId87"/>
    <p:sldId id="1069" r:id="rId88"/>
    <p:sldId id="1070" r:id="rId89"/>
    <p:sldId id="1071" r:id="rId90"/>
    <p:sldId id="1072" r:id="rId91"/>
    <p:sldId id="1073" r:id="rId92"/>
    <p:sldId id="263" r:id="rId93"/>
    <p:sldId id="1074" r:id="rId94"/>
    <p:sldId id="1075" r:id="rId95"/>
    <p:sldId id="1077" r:id="rId96"/>
    <p:sldId id="1076" r:id="rId97"/>
    <p:sldId id="1066" r:id="rId98"/>
    <p:sldId id="1079" r:id="rId99"/>
    <p:sldId id="1078" r:id="rId100"/>
    <p:sldId id="1065" r:id="rId101"/>
    <p:sldId id="1081" r:id="rId102"/>
    <p:sldId id="1082" r:id="rId103"/>
    <p:sldId id="1080" r:id="rId104"/>
    <p:sldId id="1049" r:id="rId105"/>
    <p:sldId id="1050" r:id="rId106"/>
    <p:sldId id="1051" r:id="rId107"/>
    <p:sldId id="1099" r:id="rId108"/>
    <p:sldId id="1090" r:id="rId109"/>
    <p:sldId id="265" r:id="rId110"/>
    <p:sldId id="1093" r:id="rId111"/>
    <p:sldId id="266" r:id="rId112"/>
    <p:sldId id="267" r:id="rId113"/>
    <p:sldId id="269" r:id="rId114"/>
    <p:sldId id="1053" r:id="rId115"/>
    <p:sldId id="271" r:id="rId116"/>
    <p:sldId id="1092" r:id="rId117"/>
  </p:sldIdLst>
  <p:sldSz cx="12192000" cy="6858000"/>
  <p:notesSz cx="6858000" cy="9144000"/>
  <p:defaultTextStyle>
    <a:defPPr>
      <a:defRPr lang="en-US">
        <a:uFillTx/>
      </a:defRPr>
    </a:defPPr>
    <a:lvl1pPr marL="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75965" autoAdjust="0"/>
  </p:normalViewPr>
  <p:slideViewPr>
    <p:cSldViewPr snapToGrid="0" snapToObjects="1">
      <p:cViewPr varScale="1">
        <p:scale>
          <a:sx n="65" d="100"/>
          <a:sy n="65" d="100"/>
        </p:scale>
        <p:origin x="1358" y="58"/>
      </p:cViewPr>
      <p:guideLst/>
    </p:cSldViewPr>
  </p:slideViewPr>
  <p:outlineViewPr>
    <p:cViewPr>
      <p:scale>
        <a:sx n="33" d="100"/>
        <a:sy n="33" d="100"/>
      </p:scale>
      <p:origin x="0" y="-18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07" d="100"/>
          <a:sy n="107" d="100"/>
        </p:scale>
        <p:origin x="3448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/Relationships>
</file>

<file path=ppt/media/image1.png>
</file>

<file path=ppt/media/image10.png>
</file>

<file path=ppt/media/image100.jpg>
</file>

<file path=ppt/media/image101.png>
</file>

<file path=ppt/media/image102.png>
</file>

<file path=ppt/media/image103.gif>
</file>

<file path=ppt/media/image104.gif>
</file>

<file path=ppt/media/image105.jpg>
</file>

<file path=ppt/media/image106.jpg>
</file>

<file path=ppt/media/image107.jpg>
</file>

<file path=ppt/media/image108.png>
</file>

<file path=ppt/media/image109.jpg>
</file>

<file path=ppt/media/image11.png>
</file>

<file path=ppt/media/image110.jpg>
</file>

<file path=ppt/media/image1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jpg>
</file>

<file path=ppt/media/image87.jpg>
</file>

<file path=ppt/media/image88.jp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F89B64-E347-CA4B-A28B-2A8587D08777}" type="datetimeFigureOut">
              <a:rPr lang="pt-BR" smtClean="0"/>
              <a:t>22/01/2021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21843F-7C3E-3A40-B585-495CF217D29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5166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orange-visual-programming.readthedocs.io/widgets/evaluation/testandscore.html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09170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46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97684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pt-BR" dirty="0" err="1"/>
              <a:t>Qto</a:t>
            </a:r>
            <a:r>
              <a:rPr lang="pt-BR" dirty="0"/>
              <a:t> mais árvores mais probabilidade de </a:t>
            </a:r>
            <a:r>
              <a:rPr lang="pt-BR" dirty="0" err="1"/>
              <a:t>overfitting</a:t>
            </a:r>
            <a:endParaRPr lang="pt-BR" dirty="0"/>
          </a:p>
          <a:p>
            <a:pPr marL="228600" indent="-228600">
              <a:buAutoNum type="arabicPeriod"/>
            </a:pP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47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70207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naive_bayes</a:t>
            </a:r>
            <a:r>
              <a:rPr lang="en-US" dirty="0"/>
              <a:t> tree </a:t>
            </a:r>
            <a:r>
              <a:rPr lang="en-US" dirty="0" err="1"/>
              <a:t>random_forest</a:t>
            </a:r>
            <a:r>
              <a:rPr lang="en-US" dirty="0"/>
              <a:t> </a:t>
            </a:r>
            <a:r>
              <a:rPr lang="en-US" dirty="0" err="1"/>
              <a:t>titanic.ows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/>
              <a:t>file: </a:t>
            </a:r>
            <a:r>
              <a:rPr lang="pt-BR" dirty="0" err="1"/>
              <a:t>titanic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Confusion</a:t>
            </a:r>
            <a:r>
              <a:rPr lang="pt-BR" dirty="0"/>
              <a:t> </a:t>
            </a:r>
            <a:r>
              <a:rPr lang="pt-BR" dirty="0" err="1"/>
              <a:t>matrix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Scatter</a:t>
            </a:r>
            <a:r>
              <a:rPr lang="pt-BR" dirty="0"/>
              <a:t> </a:t>
            </a:r>
            <a:r>
              <a:rPr lang="pt-BR" dirty="0" err="1"/>
              <a:t>plot</a:t>
            </a:r>
            <a:r>
              <a:rPr lang="pt-BR" dirty="0"/>
              <a:t> (status x </a:t>
            </a:r>
            <a:r>
              <a:rPr lang="pt-BR" dirty="0" err="1"/>
              <a:t>survived</a:t>
            </a:r>
            <a:r>
              <a:rPr lang="pt-BR" dirty="0"/>
              <a:t>)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49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30766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naive_bayes</a:t>
            </a:r>
            <a:r>
              <a:rPr lang="en-US" dirty="0"/>
              <a:t> tree and </a:t>
            </a:r>
            <a:r>
              <a:rPr lang="en-US" dirty="0" err="1"/>
              <a:t>random_forest</a:t>
            </a:r>
            <a:r>
              <a:rPr lang="en-US" dirty="0"/>
              <a:t> prediction titanic with data </a:t>
            </a:r>
            <a:r>
              <a:rPr lang="en-US" dirty="0" err="1"/>
              <a:t>sampler.ows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dataset</a:t>
            </a:r>
            <a:r>
              <a:rPr lang="pt-BR" dirty="0"/>
              <a:t>: </a:t>
            </a:r>
            <a:r>
              <a:rPr lang="pt-BR" dirty="0" err="1"/>
              <a:t>titanic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scatter</a:t>
            </a:r>
            <a:r>
              <a:rPr lang="pt-BR" dirty="0"/>
              <a:t> </a:t>
            </a:r>
            <a:r>
              <a:rPr lang="pt-BR" dirty="0" err="1"/>
              <a:t>plot</a:t>
            </a:r>
            <a:r>
              <a:rPr lang="pt-BR" dirty="0"/>
              <a:t> (status x </a:t>
            </a:r>
            <a:r>
              <a:rPr lang="pt-BR" dirty="0" err="1"/>
              <a:t>survived</a:t>
            </a:r>
            <a:r>
              <a:rPr lang="pt-BR" dirty="0"/>
              <a:t>)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50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94200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naive_bayes</a:t>
            </a:r>
            <a:r>
              <a:rPr lang="en-US" dirty="0"/>
              <a:t> tree </a:t>
            </a:r>
            <a:r>
              <a:rPr lang="en-US" dirty="0" err="1"/>
              <a:t>random_forest</a:t>
            </a:r>
            <a:r>
              <a:rPr lang="en-US" dirty="0"/>
              <a:t> prediction </a:t>
            </a:r>
            <a:r>
              <a:rPr lang="en-US" dirty="0" err="1"/>
              <a:t>titanic.ows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dataset</a:t>
            </a:r>
            <a:r>
              <a:rPr lang="pt-BR" dirty="0"/>
              <a:t>: </a:t>
            </a:r>
            <a:r>
              <a:rPr lang="pt-BR" dirty="0" err="1"/>
              <a:t>titanic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scatter</a:t>
            </a:r>
            <a:r>
              <a:rPr lang="pt-BR" dirty="0"/>
              <a:t> </a:t>
            </a:r>
            <a:r>
              <a:rPr lang="pt-BR" dirty="0" err="1"/>
              <a:t>plot</a:t>
            </a:r>
            <a:r>
              <a:rPr lang="pt-BR" dirty="0"/>
              <a:t> (status x </a:t>
            </a:r>
            <a:r>
              <a:rPr lang="pt-BR" dirty="0" err="1"/>
              <a:t>survived</a:t>
            </a:r>
            <a:r>
              <a:rPr lang="pt-BR" dirty="0"/>
              <a:t>)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51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45672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53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76172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/>
              <a:t>Se </a:t>
            </a:r>
            <a:r>
              <a:rPr lang="en-US" dirty="0" err="1"/>
              <a:t>tiver</a:t>
            </a:r>
            <a:r>
              <a:rPr lang="en-US" dirty="0"/>
              <a:t> </a:t>
            </a:r>
            <a:r>
              <a:rPr lang="en-US" dirty="0" err="1"/>
              <a:t>trabalhando</a:t>
            </a:r>
            <a:r>
              <a:rPr lang="en-US" dirty="0"/>
              <a:t> com </a:t>
            </a:r>
            <a:r>
              <a:rPr lang="en-US" dirty="0" err="1"/>
              <a:t>situações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simples, </a:t>
            </a:r>
            <a:r>
              <a:rPr lang="en-US" dirty="0" err="1"/>
              <a:t>testar</a:t>
            </a:r>
            <a:r>
              <a:rPr lang="en-US" dirty="0"/>
              <a:t> </a:t>
            </a:r>
            <a:r>
              <a:rPr lang="en-US" dirty="0" err="1"/>
              <a:t>primeiro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algortitmos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simples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pt-BR" dirty="0"/>
              <a:t>Se tiver trabalhando com carros </a:t>
            </a:r>
            <a:r>
              <a:rPr lang="pt-BR" dirty="0" err="1"/>
              <a:t>aut</a:t>
            </a:r>
            <a:r>
              <a:rPr lang="en-US" dirty="0" err="1"/>
              <a:t>ônomos</a:t>
            </a:r>
            <a:r>
              <a:rPr lang="en-US" dirty="0"/>
              <a:t>, </a:t>
            </a:r>
            <a:r>
              <a:rPr lang="en-US" dirty="0" err="1"/>
              <a:t>usar</a:t>
            </a:r>
            <a:r>
              <a:rPr lang="en-US" dirty="0"/>
              <a:t> deep learning</a:t>
            </a:r>
          </a:p>
          <a:p>
            <a:pPr marL="228600" indent="-228600">
              <a:buAutoNum type="arabicParenR"/>
            </a:pPr>
            <a:r>
              <a:rPr lang="en-US" dirty="0" err="1"/>
              <a:t>Semelhante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</a:t>
            </a:r>
            <a:r>
              <a:rPr lang="en-US" dirty="0" err="1"/>
              <a:t>árvore</a:t>
            </a:r>
            <a:r>
              <a:rPr lang="en-US" dirty="0"/>
              <a:t> de </a:t>
            </a:r>
            <a:r>
              <a:rPr lang="en-US" dirty="0" err="1"/>
              <a:t>decisão</a:t>
            </a:r>
            <a:endParaRPr lang="en-US" dirty="0"/>
          </a:p>
          <a:p>
            <a:pPr marL="228600" indent="-228600">
              <a:buAutoNum type="arabicParenR"/>
            </a:pP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54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13713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pt-BR" dirty="0"/>
              <a:t>escolhe-se Se Boa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Baixo</a:t>
            </a:r>
            <a:r>
              <a:rPr lang="en-US" dirty="0"/>
              <a:t>=3 </a:t>
            </a:r>
            <a:r>
              <a:rPr lang="en-US" dirty="0" err="1"/>
              <a:t>pois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o </a:t>
            </a:r>
            <a:r>
              <a:rPr lang="en-US" dirty="0" err="1"/>
              <a:t>maior</a:t>
            </a:r>
            <a:r>
              <a:rPr lang="en-US" dirty="0"/>
              <a:t> dos “Boa”</a:t>
            </a:r>
          </a:p>
          <a:p>
            <a:pPr marL="228600" indent="-228600">
              <a:buAutoNum type="arabicParenR"/>
            </a:pPr>
            <a:r>
              <a:rPr lang="en-US" dirty="0" err="1"/>
              <a:t>Qdo</a:t>
            </a:r>
            <a:r>
              <a:rPr lang="en-US" dirty="0"/>
              <a:t> se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de um </a:t>
            </a:r>
            <a:r>
              <a:rPr lang="en-US" dirty="0" err="1"/>
              <a:t>maior</a:t>
            </a:r>
            <a:r>
              <a:rPr lang="en-US" dirty="0"/>
              <a:t>, </a:t>
            </a:r>
            <a:r>
              <a:rPr lang="en-US" dirty="0" err="1"/>
              <a:t>escolhe</a:t>
            </a:r>
            <a:r>
              <a:rPr lang="en-US" dirty="0"/>
              <a:t>-se o </a:t>
            </a:r>
            <a:r>
              <a:rPr lang="en-US" dirty="0" err="1"/>
              <a:t>primeiro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56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61707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57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29945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58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0376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/>
              <a:t>Classificador probabilístico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/>
              <a:t>Assume que existe independência entre os atributos preditores (nem sem é verdade)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62255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59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07669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pt-BR" dirty="0"/>
              <a:t>Algoritmo PRISM é de 1987. Uma maneira de gerar regras composta com mais de um atributo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pt-BR" dirty="0"/>
              <a:t>Vamos gerar uma regra para ALTO, MODERADO e BAIXO</a:t>
            </a:r>
          </a:p>
          <a:p>
            <a:pPr marL="228600" indent="-228600">
              <a:buAutoNum type="arabicParenR"/>
            </a:pPr>
            <a:r>
              <a:rPr lang="pt-BR" dirty="0"/>
              <a:t>O foco agora é gerar regras para o risco ALTO. O resto dos registros é ignorado, por enquanto</a:t>
            </a:r>
          </a:p>
          <a:p>
            <a:pPr marL="228600" indent="-228600">
              <a:buAutoNum type="arabicParenR"/>
            </a:pPr>
            <a:r>
              <a:rPr lang="pt-BR" dirty="0"/>
              <a:t>Vamos descobrir qual desses atributos vai substituir o ?</a:t>
            </a:r>
          </a:p>
          <a:p>
            <a:pPr marL="228600" indent="-228600">
              <a:buAutoNum type="arabicParenR"/>
            </a:pP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61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17237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pt-BR" dirty="0"/>
              <a:t>Algoritmo PRISM é de 1987. Uma maneira de gerar regras composta com mais de um atributo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pt-BR" dirty="0"/>
              <a:t>Vamos gerar uma regra para ALTO, MODERADO e BAIXO</a:t>
            </a:r>
          </a:p>
          <a:p>
            <a:pPr marL="228600" indent="-228600">
              <a:buAutoNum type="arabicParenR"/>
            </a:pPr>
            <a:r>
              <a:rPr lang="pt-BR" dirty="0"/>
              <a:t>O foco agora é gerar regras para o risco ALTO. O resto dos registros é ignorado, por enquanto</a:t>
            </a:r>
          </a:p>
          <a:p>
            <a:pPr marL="228600" indent="-228600">
              <a:buAutoNum type="arabicParenR"/>
            </a:pPr>
            <a:r>
              <a:rPr lang="pt-BR" dirty="0"/>
              <a:t>Vamos descobrir qual desses atributos vai substituir o ?</a:t>
            </a:r>
          </a:p>
          <a:p>
            <a:pPr marL="228600" indent="-228600">
              <a:buAutoNum type="arabicParenR"/>
            </a:pP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62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692856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1) o objetivo é escolher o atributo com maior abrangência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63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33620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rule prediction voting with data </a:t>
            </a:r>
            <a:r>
              <a:rPr lang="en-US" dirty="0" err="1"/>
              <a:t>sampler.ows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dataset</a:t>
            </a:r>
            <a:r>
              <a:rPr lang="pt-BR" dirty="0"/>
              <a:t>: </a:t>
            </a:r>
            <a:r>
              <a:rPr lang="pt-BR" dirty="0" err="1"/>
              <a:t>voting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70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74676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rule prediction </a:t>
            </a:r>
            <a:r>
              <a:rPr lang="en-US" dirty="0" err="1"/>
              <a:t>voting.ows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dataset</a:t>
            </a:r>
            <a:r>
              <a:rPr lang="pt-BR" dirty="0"/>
              <a:t>: </a:t>
            </a:r>
            <a:r>
              <a:rPr lang="pt-BR" dirty="0" err="1"/>
              <a:t>voting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71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0655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pt-BR" dirty="0" err="1"/>
              <a:t>K</a:t>
            </a:r>
            <a:r>
              <a:rPr lang="pt-BR" dirty="0"/>
              <a:t>=2, Azul=1 e Vermelho=1. A classificação pode ser azul ou vermelho. Uma opção seria escolher azul por ser a menor distância, mas depende da implementação</a:t>
            </a:r>
          </a:p>
          <a:p>
            <a:pPr marL="228600" indent="-228600">
              <a:buAutoNum type="arabicPeriod"/>
            </a:pPr>
            <a:r>
              <a:rPr lang="pt-BR" dirty="0" err="1"/>
              <a:t>K</a:t>
            </a:r>
            <a:r>
              <a:rPr lang="pt-BR" dirty="0"/>
              <a:t>=3, Azul=1 e Vermelho=2. A classificação será VERMELHO.</a:t>
            </a:r>
          </a:p>
          <a:p>
            <a:pPr marL="228600" indent="-228600">
              <a:buAutoNum type="arabicPeriod"/>
            </a:pPr>
            <a:r>
              <a:rPr lang="pt-BR" dirty="0" err="1"/>
              <a:t>K</a:t>
            </a:r>
            <a:r>
              <a:rPr lang="pt-BR" dirty="0"/>
              <a:t>=7, pega todos os vizinhos. Azul=4 e Vermelho=3. A classificação será AZUL.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74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699331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pt-BR" dirty="0"/>
              <a:t>Modelo, </a:t>
            </a:r>
          </a:p>
          <a:p>
            <a:pPr marL="685800" lvl="1" indent="-228600">
              <a:buAutoNum type="arabicParenR"/>
            </a:pPr>
            <a:r>
              <a:rPr lang="pt-BR" dirty="0"/>
              <a:t>na aprendizagem por árvore, é uma árvore.</a:t>
            </a:r>
          </a:p>
          <a:p>
            <a:pPr marL="685800" lvl="1" indent="-228600">
              <a:buAutoNum type="arabicParenR"/>
            </a:pPr>
            <a:r>
              <a:rPr lang="pt-BR" dirty="0"/>
              <a:t>na aprendizagem por regras, é o conjunto de regras.</a:t>
            </a:r>
          </a:p>
          <a:p>
            <a:pPr marL="685800" lvl="1" indent="-228600">
              <a:buAutoNum type="arabicParenR"/>
            </a:pPr>
            <a:r>
              <a:rPr lang="pt-BR" dirty="0"/>
              <a:t>no </a:t>
            </a:r>
            <a:r>
              <a:rPr lang="pt-BR" dirty="0" err="1"/>
              <a:t>Naive</a:t>
            </a:r>
            <a:r>
              <a:rPr lang="pt-BR" dirty="0"/>
              <a:t> </a:t>
            </a:r>
            <a:r>
              <a:rPr lang="pt-BR" dirty="0" err="1"/>
              <a:t>Bayes</a:t>
            </a:r>
            <a:r>
              <a:rPr lang="pt-BR" dirty="0"/>
              <a:t> é a tabela de probabilidade.</a:t>
            </a:r>
          </a:p>
          <a:p>
            <a:pPr marL="228600" lvl="0" indent="-228600">
              <a:buAutoNum type="arabicParenR"/>
            </a:pPr>
            <a:r>
              <a:rPr lang="pt-BR" dirty="0"/>
              <a:t>Os dados são descartados após aprendizagem.</a:t>
            </a:r>
          </a:p>
          <a:p>
            <a:pPr marL="228600" lvl="0" indent="-228600">
              <a:buAutoNum type="arabicParenR"/>
            </a:pPr>
            <a:r>
              <a:rPr lang="pt-BR" dirty="0"/>
              <a:t>Na aprendizagem por instâncias não existe treinamento. Não constrói-se modelo, simplesmente faz-se cálculo de distância</a:t>
            </a:r>
          </a:p>
          <a:p>
            <a:pPr marL="228600" lvl="0" indent="-228600">
              <a:buAutoNum type="arabicParenR"/>
            </a:pPr>
            <a:r>
              <a:rPr lang="pt-BR" dirty="0"/>
              <a:t>As instâncias são armazenadas.</a:t>
            </a:r>
          </a:p>
          <a:p>
            <a:pPr marL="228600" lvl="0" indent="-228600">
              <a:buAutoNum type="arabicParenR"/>
            </a:pPr>
            <a:r>
              <a:rPr lang="pt-BR" dirty="0"/>
              <a:t>Os algoritmos de aprendizagem por instâncias são da categoria LAZY (preguiçosos) por não gerarem modelo.</a:t>
            </a:r>
          </a:p>
          <a:p>
            <a:pPr marL="685800" lvl="1" indent="-228600">
              <a:buAutoNum type="arabicParenR"/>
            </a:pPr>
            <a:r>
              <a:rPr lang="pt-BR" dirty="0"/>
              <a:t>Por exemplo, se tivermos 1M de instâncias e acrescentarmos mais uma, teremos que fazer os cálculos de todas as distâncias entre essa nova instância e as demais.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75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239207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pt-BR" dirty="0" err="1"/>
              <a:t>X</a:t>
            </a:r>
            <a:r>
              <a:rPr lang="pt-BR" dirty="0"/>
              <a:t> = 5,5,5</a:t>
            </a:r>
          </a:p>
          <a:p>
            <a:pPr marL="228600" indent="-228600">
              <a:buAutoNum type="arabicPeriod"/>
            </a:pPr>
            <a:r>
              <a:rPr lang="pt-BR" dirty="0" err="1"/>
              <a:t>Y</a:t>
            </a:r>
            <a:r>
              <a:rPr lang="pt-BR" dirty="0"/>
              <a:t> = 5,5,5</a:t>
            </a:r>
          </a:p>
          <a:p>
            <a:pPr marL="228600" indent="-228600">
              <a:buAutoNum type="arabicPeriod"/>
            </a:pPr>
            <a:r>
              <a:rPr lang="pt-BR" dirty="0"/>
              <a:t>DE = 0</a:t>
            </a:r>
          </a:p>
          <a:p>
            <a:pPr marL="228600" indent="-228600">
              <a:buAutoNum type="arabicPeriod"/>
            </a:pPr>
            <a:r>
              <a:rPr lang="pt-BR" dirty="0"/>
              <a:t>Quanto menor a DE mais os vetores estão próximos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76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41092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pt-BR" dirty="0"/>
              <a:t>A Ana será o usuário base</a:t>
            </a:r>
          </a:p>
          <a:p>
            <a:pPr marL="228600" indent="-228600">
              <a:buAutoNum type="arabicPeriod"/>
            </a:pP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77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41002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naive </a:t>
            </a:r>
            <a:r>
              <a:rPr lang="en-US" dirty="0" err="1"/>
              <a:t>bayes</a:t>
            </a:r>
            <a:r>
              <a:rPr lang="en-US" dirty="0"/>
              <a:t> prediction heart </a:t>
            </a:r>
            <a:r>
              <a:rPr lang="en-US" dirty="0" err="1"/>
              <a:t>disease.ows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/>
              <a:t>files: </a:t>
            </a:r>
            <a:r>
              <a:rPr lang="pt-BR" dirty="0" err="1"/>
              <a:t>iris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heart</a:t>
            </a:r>
            <a:r>
              <a:rPr lang="pt-BR" dirty="0"/>
              <a:t> </a:t>
            </a:r>
            <a:r>
              <a:rPr lang="pt-BR" dirty="0" err="1"/>
              <a:t>disease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929889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pt-BR" dirty="0"/>
              <a:t>Vamos usar a DE para classificação</a:t>
            </a:r>
          </a:p>
          <a:p>
            <a:pPr marL="228600" indent="-228600">
              <a:buAutoNum type="arabicPeriod"/>
            </a:pPr>
            <a:r>
              <a:rPr lang="pt-BR" dirty="0" err="1"/>
              <a:t>K</a:t>
            </a:r>
            <a:r>
              <a:rPr lang="pt-BR" dirty="0"/>
              <a:t> = 1, (Floresta) TERROR</a:t>
            </a:r>
          </a:p>
          <a:p>
            <a:pPr marL="228600" indent="-228600">
              <a:buAutoNum type="arabicPeriod"/>
            </a:pPr>
            <a:r>
              <a:rPr lang="pt-BR" dirty="0" err="1"/>
              <a:t>K</a:t>
            </a:r>
            <a:r>
              <a:rPr lang="pt-BR" dirty="0"/>
              <a:t> = 2, (Floresta e Invocação) TERROR</a:t>
            </a:r>
          </a:p>
          <a:p>
            <a:pPr marL="228600" indent="-228600">
              <a:buAutoNum type="arabicPeriod"/>
            </a:pPr>
            <a:r>
              <a:rPr lang="pt-BR" dirty="0" err="1"/>
              <a:t>K</a:t>
            </a:r>
            <a:r>
              <a:rPr lang="pt-BR" dirty="0"/>
              <a:t> = 3, (Floresta, Invocação e Atraso) TERROR</a:t>
            </a:r>
          </a:p>
          <a:p>
            <a:pPr marL="228600" indent="-228600">
              <a:buAutoNum type="arabicPeriod"/>
            </a:pPr>
            <a:r>
              <a:rPr lang="pt-BR" dirty="0" err="1"/>
              <a:t>K</a:t>
            </a:r>
            <a:r>
              <a:rPr lang="pt-BR" dirty="0"/>
              <a:t> = 4, todos os casos. Deu empate entre terror e comédia. Mas como a menor distância é Terror, classifica-se como TERROR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78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81795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pt-BR" dirty="0" err="1"/>
              <a:t>Qdo</a:t>
            </a:r>
            <a:r>
              <a:rPr lang="pt-BR" dirty="0"/>
              <a:t> se tem atributos categóricos, faz-se uma transformação (ENCODE).</a:t>
            </a:r>
          </a:p>
          <a:p>
            <a:pPr marL="228600" indent="-228600">
              <a:buAutoNum type="arabicPeriod"/>
            </a:pPr>
            <a:r>
              <a:rPr lang="pt-BR" dirty="0"/>
              <a:t>Atributos Categóricos para Discreto</a:t>
            </a:r>
          </a:p>
          <a:p>
            <a:pPr marL="228600" indent="-228600">
              <a:buAutoNum type="arabicPeriod"/>
            </a:pPr>
            <a:r>
              <a:rPr lang="pt-BR" dirty="0"/>
              <a:t>História de crédito:</a:t>
            </a:r>
          </a:p>
          <a:p>
            <a:pPr marL="685800" lvl="1" indent="-228600">
              <a:buAutoNum type="arabicPeriod"/>
            </a:pPr>
            <a:r>
              <a:rPr lang="pt-BR" dirty="0"/>
              <a:t>Boa = 1, Desconhecida=2, Ruim=3</a:t>
            </a:r>
          </a:p>
          <a:p>
            <a:pPr marL="228600" lvl="0" indent="-228600">
              <a:buAutoNum type="arabicPeriod"/>
            </a:pPr>
            <a:r>
              <a:rPr lang="pt-BR" dirty="0"/>
              <a:t>Dívida:</a:t>
            </a:r>
          </a:p>
          <a:p>
            <a:pPr marL="685800" lvl="1" indent="-228600">
              <a:buAutoNum type="arabicPeriod"/>
            </a:pPr>
            <a:r>
              <a:rPr lang="pt-BR" dirty="0"/>
              <a:t>Alta = 1, Baixa = 2</a:t>
            </a:r>
          </a:p>
          <a:p>
            <a:pPr marL="228600" lvl="0" indent="-228600">
              <a:buAutoNum type="arabicPeriod"/>
            </a:pPr>
            <a:r>
              <a:rPr lang="pt-BR" dirty="0"/>
              <a:t>Garantias:</a:t>
            </a:r>
          </a:p>
          <a:p>
            <a:pPr marL="685800" lvl="1" indent="-228600">
              <a:buAutoNum type="arabicPeriod"/>
            </a:pPr>
            <a:r>
              <a:rPr lang="pt-BR" dirty="0"/>
              <a:t>Nenhuma = 1, Adequada = 2</a:t>
            </a:r>
          </a:p>
          <a:p>
            <a:pPr marL="228600" lvl="0" indent="-228600">
              <a:buAutoNum type="arabicPeriod"/>
            </a:pPr>
            <a:r>
              <a:rPr lang="pt-BR" dirty="0"/>
              <a:t>Renda:</a:t>
            </a:r>
          </a:p>
          <a:p>
            <a:pPr marL="685800" lvl="1" indent="-228600">
              <a:buAutoNum type="arabicPeriod"/>
            </a:pPr>
            <a:r>
              <a:rPr lang="pt-BR" dirty="0"/>
              <a:t>(&lt;15) = 1, (&gt;= 15 &lt;=35) = 2, (&gt;35) = 3 </a:t>
            </a:r>
          </a:p>
          <a:p>
            <a:pPr marL="228600" indent="-228600">
              <a:buAutoNum type="arabicPeriod"/>
            </a:pP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79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030165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pt-BR" dirty="0"/>
              <a:t>Vamos comparar o novo registro com o nono e com o terceiro.</a:t>
            </a:r>
          </a:p>
          <a:p>
            <a:pPr marL="228600" indent="-228600">
              <a:buAutoNum type="arabicPeriod"/>
            </a:pPr>
            <a:r>
              <a:rPr lang="pt-BR" dirty="0"/>
              <a:t>Precisaria comparar com todos</a:t>
            </a:r>
          </a:p>
          <a:p>
            <a:pPr marL="228600" indent="-228600">
              <a:buAutoNum type="arabicPeriod"/>
            </a:pPr>
            <a:r>
              <a:rPr lang="pt-BR" dirty="0"/>
              <a:t>Se os valores são iguais, é zero</a:t>
            </a:r>
          </a:p>
          <a:p>
            <a:pPr marL="228600" indent="-228600">
              <a:buAutoNum type="arabicPeriod"/>
            </a:pPr>
            <a:r>
              <a:rPr lang="pt-BR" dirty="0"/>
              <a:t>Se os valores são diferentes, é um</a:t>
            </a:r>
          </a:p>
          <a:p>
            <a:pPr marL="228600" indent="-228600">
              <a:buAutoNum type="arabicPeriod"/>
            </a:pPr>
            <a:r>
              <a:rPr lang="pt-BR" dirty="0"/>
              <a:t>Neste exemplo, se </a:t>
            </a:r>
            <a:r>
              <a:rPr lang="pt-BR" dirty="0" err="1"/>
              <a:t>K</a:t>
            </a:r>
            <a:r>
              <a:rPr lang="pt-BR" dirty="0"/>
              <a:t> = 1, esse novo registro será classificado como BAIXO.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80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32118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pt-BR" dirty="0"/>
              <a:t>No resultado 2.025.000.025 0 número 25 não tem significância.</a:t>
            </a:r>
          </a:p>
          <a:p>
            <a:pPr marL="228600" indent="-228600">
              <a:buAutoNum type="arabicPeriod"/>
            </a:pPr>
            <a:r>
              <a:rPr lang="pt-BR" dirty="0" err="1"/>
              <a:t>Qdo</a:t>
            </a:r>
            <a:r>
              <a:rPr lang="pt-BR" dirty="0"/>
              <a:t> a escala é diferente, precisamos fazer os valores ficarem na mesma escala</a:t>
            </a:r>
          </a:p>
          <a:p>
            <a:pPr marL="228600" indent="-228600">
              <a:buAutoNum type="arabicPeriod"/>
            </a:pPr>
            <a:r>
              <a:rPr lang="pt-BR" dirty="0" err="1"/>
              <a:t>Normalizacao</a:t>
            </a:r>
            <a:r>
              <a:rPr lang="pt-BR" dirty="0"/>
              <a:t> ou </a:t>
            </a:r>
            <a:r>
              <a:rPr lang="pt-BR" dirty="0" err="1"/>
              <a:t>adronização</a:t>
            </a:r>
            <a:r>
              <a:rPr lang="pt-BR" dirty="0"/>
              <a:t> (</a:t>
            </a:r>
            <a:r>
              <a:rPr lang="pt-BR"/>
              <a:t>mais utilizada)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81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472191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KNN prediction zoo with data </a:t>
            </a:r>
            <a:r>
              <a:rPr lang="en-US" dirty="0" err="1"/>
              <a:t>sampler.ows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dataset</a:t>
            </a:r>
            <a:r>
              <a:rPr lang="pt-BR" dirty="0"/>
              <a:t>: zoo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84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257921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pt-BR" dirty="0"/>
              <a:t>Modelo, </a:t>
            </a:r>
          </a:p>
          <a:p>
            <a:pPr marL="685800" lvl="1" indent="-228600">
              <a:buAutoNum type="arabicParenR"/>
            </a:pPr>
            <a:r>
              <a:rPr lang="pt-BR" dirty="0"/>
              <a:t>na aprendizagem por árvore, é uma árvore.</a:t>
            </a:r>
          </a:p>
          <a:p>
            <a:pPr marL="685800" lvl="1" indent="-228600">
              <a:buAutoNum type="arabicParenR"/>
            </a:pPr>
            <a:r>
              <a:rPr lang="pt-BR" dirty="0"/>
              <a:t>na aprendizagem por regras, é o conjunto de regras.</a:t>
            </a:r>
          </a:p>
          <a:p>
            <a:pPr marL="685800" lvl="1" indent="-228600">
              <a:buAutoNum type="arabicParenR"/>
            </a:pPr>
            <a:r>
              <a:rPr lang="pt-BR" dirty="0"/>
              <a:t>no </a:t>
            </a:r>
            <a:r>
              <a:rPr lang="pt-BR" dirty="0" err="1"/>
              <a:t>Naive</a:t>
            </a:r>
            <a:r>
              <a:rPr lang="pt-BR" dirty="0"/>
              <a:t> </a:t>
            </a:r>
            <a:r>
              <a:rPr lang="pt-BR" dirty="0" err="1"/>
              <a:t>Bayes</a:t>
            </a:r>
            <a:r>
              <a:rPr lang="pt-BR" dirty="0"/>
              <a:t> é a tabela de probabilidade.</a:t>
            </a:r>
          </a:p>
          <a:p>
            <a:pPr marL="228600" lvl="0" indent="-228600">
              <a:buAutoNum type="arabicParenR"/>
            </a:pPr>
            <a:r>
              <a:rPr lang="pt-BR" dirty="0"/>
              <a:t>Os dados são descartados após aprendizagem.</a:t>
            </a:r>
          </a:p>
          <a:p>
            <a:pPr marL="228600" lvl="0" indent="-228600">
              <a:buAutoNum type="arabicParenR"/>
            </a:pPr>
            <a:r>
              <a:rPr lang="pt-BR" dirty="0"/>
              <a:t>Na aprendizagem por instâncias não existe treinamento. Não constrói-se modelo, simplesmente faz-se cálculo de distância</a:t>
            </a:r>
          </a:p>
          <a:p>
            <a:pPr marL="228600" lvl="0" indent="-228600">
              <a:buAutoNum type="arabicParenR"/>
            </a:pPr>
            <a:r>
              <a:rPr lang="pt-BR" dirty="0"/>
              <a:t>As instâncias são armazenadas.</a:t>
            </a:r>
          </a:p>
          <a:p>
            <a:pPr marL="228600" lvl="0" indent="-228600">
              <a:buAutoNum type="arabicParenR"/>
            </a:pPr>
            <a:r>
              <a:rPr lang="pt-BR" dirty="0"/>
              <a:t>Os algoritmos de aprendizagem por instâncias são da categoria LAZY (preguiçosos) por não gerarem modelo.</a:t>
            </a:r>
          </a:p>
          <a:p>
            <a:pPr marL="685800" lvl="1" indent="-228600">
              <a:buAutoNum type="arabicParenR"/>
            </a:pPr>
            <a:r>
              <a:rPr lang="pt-BR" dirty="0"/>
              <a:t>Por exemplo, se tivermos 1M de instâncias e acrescentarmos mais uma, teremos que fazer os cálculos de todas as distâncias entre essa nova instância e as demais.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86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81545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linear regression fruits-and-</a:t>
            </a:r>
            <a:r>
              <a:rPr lang="en-US" dirty="0" err="1"/>
              <a:t>vegetables.ows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dataset</a:t>
            </a:r>
            <a:r>
              <a:rPr lang="pt-BR" dirty="0"/>
              <a:t>: </a:t>
            </a:r>
            <a:r>
              <a:rPr lang="en-US" dirty="0"/>
              <a:t>fruits-and-vegetables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explicar</a:t>
            </a:r>
            <a:r>
              <a:rPr lang="en-US" dirty="0"/>
              <a:t> o </a:t>
            </a:r>
            <a:r>
              <a:rPr lang="en-US" dirty="0" err="1"/>
              <a:t>erro</a:t>
            </a:r>
            <a:r>
              <a:rPr lang="en-US" dirty="0"/>
              <a:t>: </a:t>
            </a:r>
            <a:r>
              <a:rPr lang="en-US" dirty="0" err="1"/>
              <a:t>continuos</a:t>
            </a:r>
            <a:r>
              <a:rPr lang="en-US" dirty="0"/>
              <a:t> class variable expected</a:t>
            </a:r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97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791122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linear regression </a:t>
            </a:r>
            <a:r>
              <a:rPr lang="en-US" dirty="0" err="1"/>
              <a:t>housing.ows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dataset</a:t>
            </a:r>
            <a:r>
              <a:rPr lang="pt-BR" dirty="0"/>
              <a:t>: </a:t>
            </a:r>
            <a:r>
              <a:rPr lang="en-US" dirty="0"/>
              <a:t>housing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98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261575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linear regression prediction housing </a:t>
            </a:r>
            <a:r>
              <a:rPr lang="en-US" dirty="0" err="1"/>
              <a:t>california</a:t>
            </a:r>
            <a:r>
              <a:rPr lang="en-US" dirty="0"/>
              <a:t> prices with data </a:t>
            </a:r>
            <a:r>
              <a:rPr lang="en-US" dirty="0" err="1"/>
              <a:t>sampler.ows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dataset</a:t>
            </a:r>
            <a:r>
              <a:rPr lang="pt-BR" dirty="0"/>
              <a:t>: </a:t>
            </a:r>
            <a:r>
              <a:rPr lang="en-US" dirty="0"/>
              <a:t>housing </a:t>
            </a:r>
            <a:r>
              <a:rPr lang="en-US" dirty="0" err="1"/>
              <a:t>california</a:t>
            </a:r>
            <a:r>
              <a:rPr lang="en-US" dirty="0"/>
              <a:t> prices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Erro</a:t>
            </a:r>
            <a:r>
              <a:rPr lang="en-US" dirty="0"/>
              <a:t>: </a:t>
            </a:r>
            <a:r>
              <a:rPr lang="en-US" dirty="0" err="1"/>
              <a:t>nao</a:t>
            </a:r>
            <a:r>
              <a:rPr lang="en-US" dirty="0"/>
              <a:t> </a:t>
            </a:r>
            <a:r>
              <a:rPr lang="en-US" dirty="0" err="1"/>
              <a:t>existe</a:t>
            </a:r>
            <a:r>
              <a:rPr lang="en-US" dirty="0"/>
              <a:t> </a:t>
            </a:r>
            <a:r>
              <a:rPr lang="en-US" dirty="0" err="1"/>
              <a:t>matriz</a:t>
            </a:r>
            <a:r>
              <a:rPr lang="en-US" dirty="0"/>
              <a:t> de </a:t>
            </a:r>
            <a:r>
              <a:rPr lang="en-US" dirty="0" err="1"/>
              <a:t>confusão</a:t>
            </a:r>
            <a:r>
              <a:rPr lang="en-US" dirty="0"/>
              <a:t> para </a:t>
            </a:r>
            <a:r>
              <a:rPr lang="en-US" dirty="0" err="1"/>
              <a:t>regressão</a:t>
            </a:r>
            <a:r>
              <a:rPr lang="en-US" dirty="0"/>
              <a:t> linear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99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090272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/>
              <a:t>add-on: </a:t>
            </a:r>
            <a:r>
              <a:rPr lang="pt-BR" dirty="0" err="1"/>
              <a:t>image</a:t>
            </a:r>
            <a:r>
              <a:rPr lang="pt-BR" dirty="0"/>
              <a:t> </a:t>
            </a:r>
            <a:r>
              <a:rPr lang="pt-BR" dirty="0" err="1"/>
              <a:t>analytics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prototypes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dataset</a:t>
            </a:r>
            <a:r>
              <a:rPr lang="pt-BR" dirty="0"/>
              <a:t>: </a:t>
            </a:r>
            <a:r>
              <a:rPr lang="pt-BR" dirty="0" err="1"/>
              <a:t>dometic-animals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milkacow.ows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select</a:t>
            </a:r>
            <a:r>
              <a:rPr lang="pt-BR" dirty="0"/>
              <a:t> milkacow2 in data </a:t>
            </a:r>
            <a:r>
              <a:rPr lang="pt-BR" dirty="0" err="1"/>
              <a:t>table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image</a:t>
            </a:r>
            <a:r>
              <a:rPr lang="pt-BR" dirty="0"/>
              <a:t> </a:t>
            </a:r>
            <a:r>
              <a:rPr lang="pt-BR" dirty="0" err="1"/>
              <a:t>embedding</a:t>
            </a:r>
            <a:r>
              <a:rPr lang="pt-BR" dirty="0"/>
              <a:t>: </a:t>
            </a:r>
            <a:r>
              <a:rPr lang="pt-BR" dirty="0" err="1"/>
              <a:t>image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inception</a:t>
            </a:r>
            <a:r>
              <a:rPr lang="pt-BR" dirty="0"/>
              <a:t> v3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neighbors</a:t>
            </a:r>
            <a:r>
              <a:rPr lang="pt-BR" dirty="0"/>
              <a:t>: </a:t>
            </a:r>
            <a:r>
              <a:rPr lang="pt-BR" dirty="0" err="1"/>
              <a:t>cosine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101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38244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naive </a:t>
            </a:r>
            <a:r>
              <a:rPr lang="en-US" dirty="0" err="1"/>
              <a:t>bayes</a:t>
            </a:r>
            <a:r>
              <a:rPr lang="en-US" dirty="0"/>
              <a:t> prediction iris with data </a:t>
            </a:r>
            <a:r>
              <a:rPr lang="en-US" dirty="0" err="1"/>
              <a:t>sampler.ows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dataset</a:t>
            </a:r>
            <a:r>
              <a:rPr lang="pt-BR" dirty="0"/>
              <a:t>: </a:t>
            </a:r>
            <a:r>
              <a:rPr lang="pt-BR" dirty="0" err="1"/>
              <a:t>iris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589953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/>
              <a:t>add-on: </a:t>
            </a:r>
            <a:r>
              <a:rPr lang="pt-BR" dirty="0" err="1"/>
              <a:t>image</a:t>
            </a:r>
            <a:r>
              <a:rPr lang="pt-BR" dirty="0"/>
              <a:t> </a:t>
            </a:r>
            <a:r>
              <a:rPr lang="pt-BR" dirty="0" err="1"/>
              <a:t>analytics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prototypes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dataset</a:t>
            </a:r>
            <a:r>
              <a:rPr lang="pt-BR" dirty="0"/>
              <a:t>: </a:t>
            </a:r>
            <a:r>
              <a:rPr lang="pt-BR" dirty="0" err="1"/>
              <a:t>paintings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monet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manet.ows</a:t>
            </a:r>
            <a:endParaRPr lang="pt-BR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pt-BR" dirty="0" err="1"/>
              <a:t>select</a:t>
            </a:r>
            <a:r>
              <a:rPr lang="pt-BR" dirty="0"/>
              <a:t> Rudolf </a:t>
            </a:r>
            <a:r>
              <a:rPr lang="pt-BR" dirty="0" err="1"/>
              <a:t>Bernt</a:t>
            </a:r>
            <a:r>
              <a:rPr lang="pt-BR" dirty="0"/>
              <a:t> in data </a:t>
            </a:r>
            <a:r>
              <a:rPr lang="pt-BR" dirty="0" err="1"/>
              <a:t>table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image</a:t>
            </a:r>
            <a:r>
              <a:rPr lang="pt-BR" dirty="0"/>
              <a:t> </a:t>
            </a:r>
            <a:r>
              <a:rPr lang="pt-BR" dirty="0" err="1"/>
              <a:t>embedding</a:t>
            </a:r>
            <a:r>
              <a:rPr lang="pt-BR" dirty="0"/>
              <a:t>: </a:t>
            </a:r>
            <a:r>
              <a:rPr lang="pt-BR" dirty="0" err="1"/>
              <a:t>image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painters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neighbors</a:t>
            </a:r>
            <a:r>
              <a:rPr lang="pt-BR" dirty="0"/>
              <a:t>: </a:t>
            </a:r>
            <a:r>
              <a:rPr lang="pt-BR" dirty="0" err="1"/>
              <a:t>cosine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102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39683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793C2-C326-D342-A25D-2166ADD1F4E9}" type="slidenum">
              <a:rPr lang="pt-BR" smtClean="0"/>
              <a:t>104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165471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pt-BR" dirty="0"/>
              <a:t>A ideia do algoritmo é achar a melhor reta possível com margem máxima</a:t>
            </a:r>
          </a:p>
          <a:p>
            <a:pPr marL="228600" indent="-228600">
              <a:buAutoNum type="arabicParenR"/>
            </a:pPr>
            <a:r>
              <a:rPr lang="pt-BR" dirty="0"/>
              <a:t>Parecido com o regressão logística no sentido de encontrar a melhor reta</a:t>
            </a:r>
          </a:p>
          <a:p>
            <a:pPr marL="228600" indent="-228600">
              <a:buAutoNum type="arabicParenR"/>
            </a:pPr>
            <a:r>
              <a:rPr lang="pt-BR" dirty="0"/>
              <a:t>O primeiro gráfico é que tem a margem máxima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793C2-C326-D342-A25D-2166ADD1F4E9}" type="slidenum">
              <a:rPr lang="pt-BR" smtClean="0"/>
              <a:t>105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719225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pt-BR" dirty="0"/>
              <a:t>Qual a melhor linha que tem a margem máxima</a:t>
            </a:r>
          </a:p>
          <a:p>
            <a:pPr marL="228600" indent="-228600">
              <a:buAutoNum type="arabicParenR"/>
            </a:pPr>
            <a:r>
              <a:rPr lang="pt-BR" dirty="0"/>
              <a:t>Quanto maior a margem de suporte, melhor a generalização que o algoritmo vai fazer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793C2-C326-D342-A25D-2166ADD1F4E9}" type="slidenum">
              <a:rPr lang="pt-BR" smtClean="0"/>
              <a:t>106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833263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/>
              <a:t>Abordagem matemática (</a:t>
            </a:r>
            <a:r>
              <a:rPr lang="pt-BR" dirty="0" err="1"/>
              <a:t>Dot</a:t>
            </a:r>
            <a:r>
              <a:rPr lang="pt-BR" dirty="0"/>
              <a:t> </a:t>
            </a:r>
            <a:r>
              <a:rPr lang="pt-BR" dirty="0" err="1"/>
              <a:t>product</a:t>
            </a:r>
            <a:r>
              <a:rPr lang="pt-BR" dirty="0"/>
              <a:t> ) é a mais usada para implementar o SVM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Dot</a:t>
            </a:r>
            <a:r>
              <a:rPr lang="pt-BR" dirty="0"/>
              <a:t> </a:t>
            </a:r>
            <a:r>
              <a:rPr lang="pt-BR" dirty="0" err="1"/>
              <a:t>product</a:t>
            </a:r>
            <a:r>
              <a:rPr lang="pt-BR" dirty="0"/>
              <a:t> = multiplicação das matrizes dos dados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108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277903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pt-BR" dirty="0"/>
              <a:t>Conceito importante em SVM: erro e custo</a:t>
            </a:r>
          </a:p>
          <a:p>
            <a:pPr marL="228600" indent="-228600">
              <a:buAutoNum type="arabicParenR"/>
            </a:pPr>
            <a:r>
              <a:rPr lang="pt-BR" dirty="0"/>
              <a:t>Duas classes: vermelha e verde</a:t>
            </a:r>
          </a:p>
          <a:p>
            <a:pPr marL="228600" indent="-228600">
              <a:buAutoNum type="arabicParenR"/>
            </a:pPr>
            <a:r>
              <a:rPr lang="pt-BR" dirty="0"/>
              <a:t>Dois atributos: X1 e X2</a:t>
            </a:r>
          </a:p>
          <a:p>
            <a:pPr marL="228600" indent="-228600">
              <a:buAutoNum type="arabicParenR"/>
            </a:pPr>
            <a:r>
              <a:rPr lang="pt-BR" dirty="0" err="1"/>
              <a:t>Exitem</a:t>
            </a:r>
            <a:r>
              <a:rPr lang="pt-BR" dirty="0"/>
              <a:t> dois erros nesse gráfico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793C2-C326-D342-A25D-2166ADD1F4E9}" type="slidenum">
              <a:rPr lang="pt-BR" smtClean="0"/>
              <a:t>109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389950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pt-BR" dirty="0"/>
              <a:t>Problema linearmente separável</a:t>
            </a:r>
          </a:p>
          <a:p>
            <a:pPr marL="228600" indent="-228600">
              <a:buAutoNum type="arabicParenR"/>
            </a:pPr>
            <a:r>
              <a:rPr lang="pt-BR" dirty="0"/>
              <a:t>Problema não linearmente separável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793C2-C326-D342-A25D-2166ADD1F4E9}" type="slidenum">
              <a:rPr lang="pt-BR" smtClean="0"/>
              <a:t>111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049845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pt-BR" dirty="0" err="1"/>
              <a:t>Kernel</a:t>
            </a:r>
            <a:r>
              <a:rPr lang="pt-BR" dirty="0"/>
              <a:t> </a:t>
            </a:r>
            <a:r>
              <a:rPr lang="pt-BR" dirty="0" err="1"/>
              <a:t>trick</a:t>
            </a:r>
            <a:r>
              <a:rPr lang="pt-BR" dirty="0"/>
              <a:t> (linear, é o </a:t>
            </a:r>
            <a:r>
              <a:rPr lang="pt-BR" dirty="0" err="1"/>
              <a:t>kenel</a:t>
            </a:r>
            <a:r>
              <a:rPr lang="pt-BR" dirty="0"/>
              <a:t> mais simples. R</a:t>
            </a:r>
            <a:r>
              <a:rPr lang="pt-BR" baseline="30000" dirty="0"/>
              <a:t>1</a:t>
            </a:r>
            <a:r>
              <a:rPr lang="pt-BR" dirty="0"/>
              <a:t> em R</a:t>
            </a:r>
            <a:r>
              <a:rPr lang="pt-BR" baseline="30000" dirty="0"/>
              <a:t>2</a:t>
            </a:r>
            <a:r>
              <a:rPr lang="pt-BR" dirty="0"/>
              <a:t>)</a:t>
            </a:r>
          </a:p>
          <a:p>
            <a:pPr marL="228600" indent="-228600">
              <a:buAutoNum type="arabicParenR"/>
            </a:pPr>
            <a:r>
              <a:rPr lang="pt-BR" dirty="0"/>
              <a:t>Eleva cada valor ao quadrado.</a:t>
            </a:r>
          </a:p>
          <a:p>
            <a:pPr marL="228600" indent="-228600">
              <a:buAutoNum type="arabicParenR"/>
            </a:pPr>
            <a:r>
              <a:rPr lang="pt-BR" dirty="0"/>
              <a:t>Transformaremos em duas dimensões</a:t>
            </a:r>
          </a:p>
          <a:p>
            <a:pPr marL="228600" indent="-228600">
              <a:buAutoNum type="arabicParenR"/>
            </a:pPr>
            <a:r>
              <a:rPr lang="pt-BR" dirty="0"/>
              <a:t>-3=&gt;9, -2=&gt;4, 0, 1, 2=&gt;4, 3=&gt;9, 5=&gt;25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793C2-C326-D342-A25D-2166ADD1F4E9}" type="slidenum">
              <a:rPr lang="pt-BR" smtClean="0"/>
              <a:t>114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52555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svm</a:t>
            </a:r>
            <a:r>
              <a:rPr lang="pt-BR" dirty="0"/>
              <a:t> </a:t>
            </a:r>
            <a:r>
              <a:rPr lang="pt-BR" dirty="0" err="1"/>
              <a:t>tree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data </a:t>
            </a:r>
            <a:r>
              <a:rPr lang="pt-BR" dirty="0" err="1"/>
              <a:t>sampler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preprocess.ows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dataset</a:t>
            </a:r>
            <a:r>
              <a:rPr lang="pt-BR" dirty="0"/>
              <a:t>: íris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pt-BR" dirty="0" err="1"/>
              <a:t>sata</a:t>
            </a:r>
            <a:r>
              <a:rPr lang="pt-BR" dirty="0"/>
              <a:t> </a:t>
            </a:r>
            <a:r>
              <a:rPr lang="pt-BR" dirty="0" err="1"/>
              <a:t>sampler</a:t>
            </a:r>
            <a:r>
              <a:rPr lang="pt-BR" dirty="0"/>
              <a:t> widget: 70% data sample </a:t>
            </a:r>
            <a:r>
              <a:rPr lang="pt-BR" dirty="0" err="1"/>
              <a:t>and</a:t>
            </a:r>
            <a:r>
              <a:rPr lang="pt-BR" dirty="0"/>
              <a:t> 30% data </a:t>
            </a:r>
            <a:r>
              <a:rPr lang="pt-BR" dirty="0" err="1"/>
              <a:t>test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116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0824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naive </a:t>
            </a:r>
            <a:r>
              <a:rPr lang="en-US" dirty="0" err="1"/>
              <a:t>bayes</a:t>
            </a:r>
            <a:r>
              <a:rPr lang="en-US" dirty="0"/>
              <a:t> prediction iris with data sampler 2.ows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dataset</a:t>
            </a:r>
            <a:r>
              <a:rPr lang="pt-BR" dirty="0"/>
              <a:t>: </a:t>
            </a:r>
            <a:r>
              <a:rPr lang="pt-BR" dirty="0" err="1"/>
              <a:t>iris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32436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naive </a:t>
            </a:r>
            <a:r>
              <a:rPr lang="en-US" dirty="0" err="1"/>
              <a:t>bayes</a:t>
            </a:r>
            <a:r>
              <a:rPr lang="en-US" dirty="0"/>
              <a:t> prediction iris with data sampler and </a:t>
            </a:r>
            <a:r>
              <a:rPr lang="en-US" dirty="0" err="1"/>
              <a:t>preprocess.ows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dataset</a:t>
            </a:r>
            <a:r>
              <a:rPr lang="pt-BR" dirty="0"/>
              <a:t>: íris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 err="1"/>
              <a:t>Preprocess</a:t>
            </a:r>
            <a:r>
              <a:rPr lang="pt-BR" dirty="0"/>
              <a:t> widget corrige valores ausentes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same process applies to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Test &amp; Score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4543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naive </a:t>
            </a:r>
            <a:r>
              <a:rPr lang="en-US" dirty="0" err="1"/>
              <a:t>bayes</a:t>
            </a:r>
            <a:r>
              <a:rPr lang="en-US" dirty="0"/>
              <a:t> prediction heart disease with data </a:t>
            </a:r>
            <a:r>
              <a:rPr lang="en-US" dirty="0" err="1"/>
              <a:t>sampler.ows</a:t>
            </a:r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/>
              <a:t>files: </a:t>
            </a:r>
            <a:r>
              <a:rPr lang="pt-BR" dirty="0" err="1"/>
              <a:t>heart</a:t>
            </a:r>
            <a:r>
              <a:rPr lang="pt-BR" dirty="0"/>
              <a:t> </a:t>
            </a:r>
            <a:r>
              <a:rPr lang="pt-BR" dirty="0" err="1"/>
              <a:t>disease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42185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pt-BR" dirty="0"/>
              <a:t>Eram muito populares em meados dos anos 90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dirty="0"/>
              <a:t>usado no Kinect da Microsoft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2850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pt-BR" dirty="0"/>
              <a:t>Transformar uma base de dados em uma </a:t>
            </a:r>
            <a:r>
              <a:rPr lang="en-US" dirty="0" err="1"/>
              <a:t>árvore</a:t>
            </a:r>
            <a:r>
              <a:rPr lang="en-US" dirty="0"/>
              <a:t> de </a:t>
            </a:r>
            <a:r>
              <a:rPr lang="en-US" dirty="0" err="1"/>
              <a:t>decisão</a:t>
            </a:r>
            <a:endParaRPr lang="pt-BR" dirty="0"/>
          </a:p>
          <a:p>
            <a:pPr marL="228600" indent="-228600">
              <a:buAutoNum type="arabicParenR"/>
            </a:pPr>
            <a:r>
              <a:rPr lang="en-US" dirty="0" err="1"/>
              <a:t>Treinar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árvore</a:t>
            </a:r>
            <a:r>
              <a:rPr lang="en-US" dirty="0"/>
              <a:t> de </a:t>
            </a:r>
            <a:r>
              <a:rPr lang="en-US" dirty="0" err="1"/>
              <a:t>decisão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encontrar</a:t>
            </a:r>
            <a:r>
              <a:rPr lang="en-US" dirty="0"/>
              <a:t> a </a:t>
            </a:r>
            <a:r>
              <a:rPr lang="en-US" dirty="0" err="1"/>
              <a:t>ordem</a:t>
            </a:r>
            <a:r>
              <a:rPr lang="en-US" dirty="0"/>
              <a:t> dos </a:t>
            </a:r>
            <a:r>
              <a:rPr lang="en-US" dirty="0" err="1"/>
              <a:t>atributos</a:t>
            </a:r>
            <a:r>
              <a:rPr lang="en-US" dirty="0"/>
              <a:t> </a:t>
            </a:r>
            <a:r>
              <a:rPr lang="en-US" dirty="0" err="1"/>
              <a:t>nessa</a:t>
            </a:r>
            <a:r>
              <a:rPr lang="en-US" dirty="0"/>
              <a:t> </a:t>
            </a:r>
            <a:r>
              <a:rPr lang="en-US" dirty="0" err="1"/>
              <a:t>árvore</a:t>
            </a:r>
            <a:r>
              <a:rPr lang="en-US" dirty="0"/>
              <a:t>,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seja</a:t>
            </a:r>
            <a:r>
              <a:rPr lang="en-US" dirty="0"/>
              <a:t>, </a:t>
            </a:r>
            <a:r>
              <a:rPr lang="en-US" dirty="0" err="1"/>
              <a:t>quais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principais</a:t>
            </a:r>
            <a:r>
              <a:rPr lang="en-US" dirty="0"/>
              <a:t> </a:t>
            </a:r>
            <a:r>
              <a:rPr lang="en-US" dirty="0" err="1"/>
              <a:t>atributos</a:t>
            </a:r>
            <a:r>
              <a:rPr lang="en-US" dirty="0"/>
              <a:t> que </a:t>
            </a:r>
            <a:r>
              <a:rPr lang="en-US" dirty="0" err="1"/>
              <a:t>ficarão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parte superior da </a:t>
            </a:r>
            <a:r>
              <a:rPr lang="en-US" dirty="0" err="1"/>
              <a:t>árvore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pt-BR" dirty="0"/>
              <a:t>Uma </a:t>
            </a:r>
            <a:r>
              <a:rPr lang="en-US" dirty="0" err="1"/>
              <a:t>árvore</a:t>
            </a:r>
            <a:r>
              <a:rPr lang="en-US" dirty="0"/>
              <a:t> de </a:t>
            </a:r>
            <a:r>
              <a:rPr lang="en-US" dirty="0" err="1"/>
              <a:t>decisão</a:t>
            </a:r>
            <a:r>
              <a:rPr lang="en-US" dirty="0"/>
              <a:t> nada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do que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regra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1843F-7C3E-3A40-B585-495CF217D29A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8856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  <a:endParaRPr lang="pt-BR">
              <a:uFillTx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uFillTx/>
              </a:defRPr>
            </a:lvl1pPr>
            <a:lvl2pPr marL="457200" indent="0" algn="ctr">
              <a:buNone/>
              <a:defRPr sz="2000">
                <a:uFillTx/>
              </a:defRPr>
            </a:lvl2pPr>
            <a:lvl3pPr marL="914400" indent="0" algn="ctr">
              <a:buNone/>
              <a:defRPr sz="1800">
                <a:uFillTx/>
              </a:defRPr>
            </a:lvl3pPr>
            <a:lvl4pPr marL="1371600" indent="0" algn="ctr">
              <a:buNone/>
              <a:defRPr sz="1600">
                <a:uFillTx/>
              </a:defRPr>
            </a:lvl4pPr>
            <a:lvl5pPr marL="1828800" indent="0" algn="ctr">
              <a:buNone/>
              <a:defRPr sz="1600">
                <a:uFillTx/>
              </a:defRPr>
            </a:lvl5pPr>
            <a:lvl6pPr marL="2286000" indent="0" algn="ctr">
              <a:buNone/>
              <a:defRPr sz="1600">
                <a:uFillTx/>
              </a:defRPr>
            </a:lvl6pPr>
            <a:lvl7pPr marL="2743200" indent="0" algn="ctr">
              <a:buNone/>
              <a:defRPr sz="1600">
                <a:uFillTx/>
              </a:defRPr>
            </a:lvl7pPr>
            <a:lvl8pPr marL="3200400" indent="0" algn="ctr">
              <a:buNone/>
              <a:defRPr sz="1600">
                <a:uFillTx/>
              </a:defRPr>
            </a:lvl8pPr>
            <a:lvl9pPr marL="3657600" indent="0" algn="ctr">
              <a:buNone/>
              <a:defRPr sz="1600">
                <a:uFillTx/>
              </a:defRPr>
            </a:lvl9pPr>
          </a:lstStyle>
          <a:p>
            <a:r>
              <a:rPr lang="en-US">
                <a:uFillTx/>
              </a:rPr>
              <a:t>Click to edit Master subtitle style</a:t>
            </a:r>
            <a:endParaRPr lang="pt-BR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C0690-B011-1740-AC56-B0F2A7B5C2B7}" type="datetimeFigureOut">
              <a:rPr lang="pt-BR" smtClean="0">
                <a:uFillTx/>
              </a:rPr>
              <a:t>22/01/2021</a:t>
            </a:fld>
            <a:endParaRPr lang="pt-BR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0098-2F06-CE43-A90E-F24539C15099}" type="slidenum">
              <a:rPr lang="pt-BR" smtClean="0">
                <a:uFillTx/>
              </a:rPr>
              <a:t>‹nº›</a:t>
            </a:fld>
            <a:endParaRPr lang="pt-BR">
              <a:uFillTx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  <a:endParaRPr lang="pt-BR">
              <a:uFillTx/>
            </a:endParaRP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>
                <a:uFillTx/>
              </a:rPr>
              <a:t>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pt-BR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C0690-B011-1740-AC56-B0F2A7B5C2B7}" type="datetimeFigureOut">
              <a:rPr lang="pt-BR" smtClean="0">
                <a:uFillTx/>
              </a:rPr>
              <a:t>22/01/2021</a:t>
            </a:fld>
            <a:endParaRPr lang="pt-BR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0098-2F06-CE43-A90E-F24539C15099}" type="slidenum">
              <a:rPr lang="pt-BR" smtClean="0">
                <a:uFillTx/>
              </a:rPr>
              <a:t>‹nº›</a:t>
            </a:fld>
            <a:endParaRPr lang="pt-BR">
              <a:uFillTx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>
                <a:uFillTx/>
              </a:rPr>
              <a:t>Click to edit Master title style</a:t>
            </a:r>
            <a:endParaRPr lang="pt-BR">
              <a:uFillTx/>
            </a:endParaRP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>
                <a:uFillTx/>
              </a:rPr>
              <a:t>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pt-BR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C0690-B011-1740-AC56-B0F2A7B5C2B7}" type="datetimeFigureOut">
              <a:rPr lang="pt-BR" smtClean="0">
                <a:uFillTx/>
              </a:rPr>
              <a:t>22/01/2021</a:t>
            </a:fld>
            <a:endParaRPr lang="pt-BR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0098-2F06-CE43-A90E-F24539C15099}" type="slidenum">
              <a:rPr lang="pt-BR" smtClean="0">
                <a:uFillTx/>
              </a:rPr>
              <a:t>‹nº›</a:t>
            </a:fld>
            <a:endParaRPr lang="pt-BR">
              <a:uFillTx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2772" y="3122422"/>
            <a:ext cx="11506454" cy="14198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1/22/2021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48439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  <a:endParaRPr lang="pt-BR">
              <a:uFillTx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>
                <a:uFillTx/>
              </a:rPr>
              <a:t>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pt-BR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C0690-B011-1740-AC56-B0F2A7B5C2B7}" type="datetimeFigureOut">
              <a:rPr lang="pt-BR" smtClean="0">
                <a:uFillTx/>
              </a:rPr>
              <a:t>22/01/2021</a:t>
            </a:fld>
            <a:endParaRPr lang="pt-BR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0098-2F06-CE43-A90E-F24539C15099}" type="slidenum">
              <a:rPr lang="pt-BR" smtClean="0">
                <a:uFillTx/>
              </a:rPr>
              <a:t>‹nº›</a:t>
            </a:fld>
            <a:endParaRPr lang="pt-BR">
              <a:uFillTx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  <a:endParaRPr lang="pt-BR">
              <a:uFillTx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uFillTx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C0690-B011-1740-AC56-B0F2A7B5C2B7}" type="datetimeFigureOut">
              <a:rPr lang="pt-BR" smtClean="0">
                <a:uFillTx/>
              </a:rPr>
              <a:t>22/01/2021</a:t>
            </a:fld>
            <a:endParaRPr lang="pt-BR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0098-2F06-CE43-A90E-F24539C15099}" type="slidenum">
              <a:rPr lang="pt-BR" smtClean="0">
                <a:uFillTx/>
              </a:rPr>
              <a:t>‹nº›</a:t>
            </a:fld>
            <a:endParaRPr lang="pt-BR">
              <a:uFillTx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  <a:endParaRPr lang="pt-BR">
              <a:uFillTx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>
                <a:uFillTx/>
              </a:rPr>
              <a:t>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pt-BR">
              <a:uFillTx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>
                <a:uFillTx/>
              </a:rPr>
              <a:t>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pt-BR">
              <a:uFillTx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C0690-B011-1740-AC56-B0F2A7B5C2B7}" type="datetimeFigureOut">
              <a:rPr lang="pt-BR" smtClean="0">
                <a:uFillTx/>
              </a:rPr>
              <a:t>22/01/2021</a:t>
            </a:fld>
            <a:endParaRPr lang="pt-BR">
              <a:uFillTx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0098-2F06-CE43-A90E-F24539C15099}" type="slidenum">
              <a:rPr lang="pt-BR" smtClean="0">
                <a:uFillTx/>
              </a:rPr>
              <a:t>‹nº›</a:t>
            </a:fld>
            <a:endParaRPr lang="pt-BR">
              <a:uFillTx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>
                <a:uFillTx/>
              </a:rPr>
              <a:t>Click to edit Master title style</a:t>
            </a:r>
            <a:endParaRPr lang="pt-BR">
              <a:uFillTx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uFillTx/>
              </a:defRPr>
            </a:lvl1pPr>
            <a:lvl2pPr marL="457200" indent="0">
              <a:buNone/>
              <a:defRPr sz="2000" b="1">
                <a:uFillTx/>
              </a:defRPr>
            </a:lvl2pPr>
            <a:lvl3pPr marL="914400" indent="0">
              <a:buNone/>
              <a:defRPr sz="1800" b="1">
                <a:uFillTx/>
              </a:defRPr>
            </a:lvl3pPr>
            <a:lvl4pPr marL="1371600" indent="0">
              <a:buNone/>
              <a:defRPr sz="1600" b="1">
                <a:uFillTx/>
              </a:defRPr>
            </a:lvl4pPr>
            <a:lvl5pPr marL="1828800" indent="0">
              <a:buNone/>
              <a:defRPr sz="1600" b="1">
                <a:uFillTx/>
              </a:defRPr>
            </a:lvl5pPr>
            <a:lvl6pPr marL="2286000" indent="0">
              <a:buNone/>
              <a:defRPr sz="1600" b="1">
                <a:uFillTx/>
              </a:defRPr>
            </a:lvl6pPr>
            <a:lvl7pPr marL="2743200" indent="0">
              <a:buNone/>
              <a:defRPr sz="1600" b="1">
                <a:uFillTx/>
              </a:defRPr>
            </a:lvl7pPr>
            <a:lvl8pPr marL="3200400" indent="0">
              <a:buNone/>
              <a:defRPr sz="1600" b="1">
                <a:uFillTx/>
              </a:defRPr>
            </a:lvl8pPr>
            <a:lvl9pPr marL="3657600" indent="0">
              <a:buNone/>
              <a:defRPr sz="1600" b="1">
                <a:uFillTx/>
              </a:defRPr>
            </a:lvl9pPr>
          </a:lstStyle>
          <a:p>
            <a:pPr lvl="0"/>
            <a:r>
              <a:rPr lang="en-US">
                <a:uFillTx/>
              </a:rPr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>
                <a:uFillTx/>
              </a:rPr>
              <a:t>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pt-BR">
              <a:uFillTx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uFillTx/>
              </a:defRPr>
            </a:lvl1pPr>
            <a:lvl2pPr marL="457200" indent="0">
              <a:buNone/>
              <a:defRPr sz="2000" b="1">
                <a:uFillTx/>
              </a:defRPr>
            </a:lvl2pPr>
            <a:lvl3pPr marL="914400" indent="0">
              <a:buNone/>
              <a:defRPr sz="1800" b="1">
                <a:uFillTx/>
              </a:defRPr>
            </a:lvl3pPr>
            <a:lvl4pPr marL="1371600" indent="0">
              <a:buNone/>
              <a:defRPr sz="1600" b="1">
                <a:uFillTx/>
              </a:defRPr>
            </a:lvl4pPr>
            <a:lvl5pPr marL="1828800" indent="0">
              <a:buNone/>
              <a:defRPr sz="1600" b="1">
                <a:uFillTx/>
              </a:defRPr>
            </a:lvl5pPr>
            <a:lvl6pPr marL="2286000" indent="0">
              <a:buNone/>
              <a:defRPr sz="1600" b="1">
                <a:uFillTx/>
              </a:defRPr>
            </a:lvl6pPr>
            <a:lvl7pPr marL="2743200" indent="0">
              <a:buNone/>
              <a:defRPr sz="1600" b="1">
                <a:uFillTx/>
              </a:defRPr>
            </a:lvl7pPr>
            <a:lvl8pPr marL="3200400" indent="0">
              <a:buNone/>
              <a:defRPr sz="1600" b="1">
                <a:uFillTx/>
              </a:defRPr>
            </a:lvl8pPr>
            <a:lvl9pPr marL="3657600" indent="0">
              <a:buNone/>
              <a:defRPr sz="1600" b="1">
                <a:uFillTx/>
              </a:defRPr>
            </a:lvl9pPr>
          </a:lstStyle>
          <a:p>
            <a:pPr lvl="0"/>
            <a:r>
              <a:rPr lang="en-US">
                <a:uFillTx/>
              </a:rPr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>
                <a:uFillTx/>
              </a:rPr>
              <a:t>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pt-BR">
              <a:uFillTx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C0690-B011-1740-AC56-B0F2A7B5C2B7}" type="datetimeFigureOut">
              <a:rPr lang="pt-BR" smtClean="0">
                <a:uFillTx/>
              </a:rPr>
              <a:t>22/01/2021</a:t>
            </a:fld>
            <a:endParaRPr lang="pt-BR">
              <a:uFillTx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uFillTx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0098-2F06-CE43-A90E-F24539C15099}" type="slidenum">
              <a:rPr lang="pt-BR" smtClean="0">
                <a:uFillTx/>
              </a:rPr>
              <a:t>‹nº›</a:t>
            </a:fld>
            <a:endParaRPr lang="pt-BR">
              <a:uFillTx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  <a:endParaRPr lang="pt-BR">
              <a:uFillTx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C0690-B011-1740-AC56-B0F2A7B5C2B7}" type="datetimeFigureOut">
              <a:rPr lang="pt-BR" smtClean="0">
                <a:uFillTx/>
              </a:rPr>
              <a:t>22/01/2021</a:t>
            </a:fld>
            <a:endParaRPr lang="pt-BR">
              <a:uFillTx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uFillTx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0098-2F06-CE43-A90E-F24539C15099}" type="slidenum">
              <a:rPr lang="pt-BR" smtClean="0">
                <a:uFillTx/>
              </a:rPr>
              <a:t>‹nº›</a:t>
            </a:fld>
            <a:endParaRPr lang="pt-BR">
              <a:uFillTx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C0690-B011-1740-AC56-B0F2A7B5C2B7}" type="datetimeFigureOut">
              <a:rPr lang="pt-BR" smtClean="0">
                <a:uFillTx/>
              </a:rPr>
              <a:t>22/01/2021</a:t>
            </a:fld>
            <a:endParaRPr lang="pt-BR">
              <a:uFillTx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uFillTx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0098-2F06-CE43-A90E-F24539C15099}" type="slidenum">
              <a:rPr lang="pt-BR" smtClean="0">
                <a:uFillTx/>
              </a:rPr>
              <a:t>‹nº›</a:t>
            </a:fld>
            <a:endParaRPr lang="pt-BR">
              <a:uFillTx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  <a:endParaRPr lang="pt-BR">
              <a:uFillTx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uFillTx/>
              </a:defRPr>
            </a:lvl1pPr>
            <a:lvl2pPr>
              <a:defRPr sz="2800">
                <a:uFillTx/>
              </a:defRPr>
            </a:lvl2pPr>
            <a:lvl3pPr>
              <a:defRPr sz="2400">
                <a:uFillTx/>
              </a:defRPr>
            </a:lvl3pPr>
            <a:lvl4pPr>
              <a:defRPr sz="2000">
                <a:uFillTx/>
              </a:defRPr>
            </a:lvl4pPr>
            <a:lvl5pPr>
              <a:defRPr sz="2000">
                <a:uFillTx/>
              </a:defRPr>
            </a:lvl5pPr>
            <a:lvl6pPr>
              <a:defRPr sz="2000">
                <a:uFillTx/>
              </a:defRPr>
            </a:lvl6pPr>
            <a:lvl7pPr>
              <a:defRPr sz="2000">
                <a:uFillTx/>
              </a:defRPr>
            </a:lvl7pPr>
            <a:lvl8pPr>
              <a:defRPr sz="2000">
                <a:uFillTx/>
              </a:defRPr>
            </a:lvl8pPr>
            <a:lvl9pPr>
              <a:defRPr sz="2000">
                <a:uFillTx/>
              </a:defRPr>
            </a:lvl9pPr>
          </a:lstStyle>
          <a:p>
            <a:pPr lvl="0"/>
            <a:r>
              <a:rPr lang="en-US">
                <a:uFillTx/>
              </a:rPr>
              <a:t>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pt-BR"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uFillTx/>
              </a:defRPr>
            </a:lvl1pPr>
            <a:lvl2pPr marL="457200" indent="0">
              <a:buNone/>
              <a:defRPr sz="1400">
                <a:uFillTx/>
              </a:defRPr>
            </a:lvl2pPr>
            <a:lvl3pPr marL="914400" indent="0">
              <a:buNone/>
              <a:defRPr sz="1200">
                <a:uFillTx/>
              </a:defRPr>
            </a:lvl3pPr>
            <a:lvl4pPr marL="1371600" indent="0">
              <a:buNone/>
              <a:defRPr sz="1000">
                <a:uFillTx/>
              </a:defRPr>
            </a:lvl4pPr>
            <a:lvl5pPr marL="1828800" indent="0">
              <a:buNone/>
              <a:defRPr sz="1000">
                <a:uFillTx/>
              </a:defRPr>
            </a:lvl5pPr>
            <a:lvl6pPr marL="2286000" indent="0">
              <a:buNone/>
              <a:defRPr sz="1000">
                <a:uFillTx/>
              </a:defRPr>
            </a:lvl6pPr>
            <a:lvl7pPr marL="2743200" indent="0">
              <a:buNone/>
              <a:defRPr sz="1000">
                <a:uFillTx/>
              </a:defRPr>
            </a:lvl7pPr>
            <a:lvl8pPr marL="3200400" indent="0">
              <a:buNone/>
              <a:defRPr sz="1000">
                <a:uFillTx/>
              </a:defRPr>
            </a:lvl8pPr>
            <a:lvl9pPr marL="3657600" indent="0">
              <a:buNone/>
              <a:defRPr sz="1000">
                <a:uFillTx/>
              </a:defRPr>
            </a:lvl9pPr>
          </a:lstStyle>
          <a:p>
            <a:pPr lvl="0"/>
            <a:r>
              <a:rPr lang="en-US">
                <a:uFillTx/>
              </a:rPr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C0690-B011-1740-AC56-B0F2A7B5C2B7}" type="datetimeFigureOut">
              <a:rPr lang="pt-BR" smtClean="0">
                <a:uFillTx/>
              </a:rPr>
              <a:t>22/01/2021</a:t>
            </a:fld>
            <a:endParaRPr lang="pt-BR">
              <a:uFillTx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0098-2F06-CE43-A90E-F24539C15099}" type="slidenum">
              <a:rPr lang="pt-BR" smtClean="0">
                <a:uFillTx/>
              </a:rPr>
              <a:t>‹nº›</a:t>
            </a:fld>
            <a:endParaRPr lang="pt-BR">
              <a:uFillTx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  <a:endParaRPr lang="pt-BR">
              <a:uFillTx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uFillTx/>
              </a:defRPr>
            </a:lvl1pPr>
            <a:lvl2pPr marL="457200" indent="0">
              <a:buNone/>
              <a:defRPr sz="2800">
                <a:uFillTx/>
              </a:defRPr>
            </a:lvl2pPr>
            <a:lvl3pPr marL="914400" indent="0">
              <a:buNone/>
              <a:defRPr sz="2400">
                <a:uFillTx/>
              </a:defRPr>
            </a:lvl3pPr>
            <a:lvl4pPr marL="1371600" indent="0">
              <a:buNone/>
              <a:defRPr sz="2000">
                <a:uFillTx/>
              </a:defRPr>
            </a:lvl4pPr>
            <a:lvl5pPr marL="1828800" indent="0">
              <a:buNone/>
              <a:defRPr sz="2000">
                <a:uFillTx/>
              </a:defRPr>
            </a:lvl5pPr>
            <a:lvl6pPr marL="2286000" indent="0">
              <a:buNone/>
              <a:defRPr sz="2000">
                <a:uFillTx/>
              </a:defRPr>
            </a:lvl6pPr>
            <a:lvl7pPr marL="2743200" indent="0">
              <a:buNone/>
              <a:defRPr sz="2000">
                <a:uFillTx/>
              </a:defRPr>
            </a:lvl7pPr>
            <a:lvl8pPr marL="3200400" indent="0">
              <a:buNone/>
              <a:defRPr sz="2000">
                <a:uFillTx/>
              </a:defRPr>
            </a:lvl8pPr>
            <a:lvl9pPr marL="3657600" indent="0">
              <a:buNone/>
              <a:defRPr sz="2000">
                <a:uFillTx/>
              </a:defRPr>
            </a:lvl9pPr>
          </a:lstStyle>
          <a:p>
            <a:endParaRPr lang="pt-BR"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uFillTx/>
              </a:defRPr>
            </a:lvl1pPr>
            <a:lvl2pPr marL="457200" indent="0">
              <a:buNone/>
              <a:defRPr sz="1400">
                <a:uFillTx/>
              </a:defRPr>
            </a:lvl2pPr>
            <a:lvl3pPr marL="914400" indent="0">
              <a:buNone/>
              <a:defRPr sz="1200">
                <a:uFillTx/>
              </a:defRPr>
            </a:lvl3pPr>
            <a:lvl4pPr marL="1371600" indent="0">
              <a:buNone/>
              <a:defRPr sz="1000">
                <a:uFillTx/>
              </a:defRPr>
            </a:lvl4pPr>
            <a:lvl5pPr marL="1828800" indent="0">
              <a:buNone/>
              <a:defRPr sz="1000">
                <a:uFillTx/>
              </a:defRPr>
            </a:lvl5pPr>
            <a:lvl6pPr marL="2286000" indent="0">
              <a:buNone/>
              <a:defRPr sz="1000">
                <a:uFillTx/>
              </a:defRPr>
            </a:lvl6pPr>
            <a:lvl7pPr marL="2743200" indent="0">
              <a:buNone/>
              <a:defRPr sz="1000">
                <a:uFillTx/>
              </a:defRPr>
            </a:lvl7pPr>
            <a:lvl8pPr marL="3200400" indent="0">
              <a:buNone/>
              <a:defRPr sz="1000">
                <a:uFillTx/>
              </a:defRPr>
            </a:lvl8pPr>
            <a:lvl9pPr marL="3657600" indent="0">
              <a:buNone/>
              <a:defRPr sz="1000">
                <a:uFillTx/>
              </a:defRPr>
            </a:lvl9pPr>
          </a:lstStyle>
          <a:p>
            <a:pPr lvl="0"/>
            <a:r>
              <a:rPr lang="en-US">
                <a:uFillTx/>
              </a:rPr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C0690-B011-1740-AC56-B0F2A7B5C2B7}" type="datetimeFigureOut">
              <a:rPr lang="pt-BR" smtClean="0">
                <a:uFillTx/>
              </a:rPr>
              <a:t>22/01/2021</a:t>
            </a:fld>
            <a:endParaRPr lang="pt-BR">
              <a:uFillTx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0098-2F06-CE43-A90E-F24539C15099}" type="slidenum">
              <a:rPr lang="pt-BR" smtClean="0">
                <a:uFillTx/>
              </a:rPr>
              <a:t>‹nº›</a:t>
            </a:fld>
            <a:endParaRPr lang="pt-BR">
              <a:uFillTx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uFillTx/>
              </a:rPr>
              <a:t>Click to edit Master title style</a:t>
            </a:r>
            <a:endParaRPr lang="pt-BR">
              <a:uFillTx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>
                <a:uFillTx/>
              </a:rPr>
              <a:t>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pt-BR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fld id="{A6BC0690-B011-1740-AC56-B0F2A7B5C2B7}" type="datetimeFigureOut">
              <a:rPr lang="pt-BR" smtClean="0">
                <a:uFillTx/>
              </a:rPr>
              <a:t>22/01/2021</a:t>
            </a:fld>
            <a:endParaRPr lang="pt-BR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endParaRPr lang="pt-BR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fld id="{A83B0098-2F06-CE43-A90E-F24539C15099}" type="slidenum">
              <a:rPr lang="pt-BR" smtClean="0">
                <a:uFillTx/>
              </a:rPr>
              <a:t>‹nº›</a:t>
            </a:fld>
            <a:endParaRPr lang="pt-BR">
              <a:uFillTx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8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bodyStyle>
    <p:otherStyle>
      <a:defPPr>
        <a:defRPr lang="en-US">
          <a:uFillTx/>
        </a:defRPr>
      </a:defPPr>
      <a:lvl1pPr marL="0" algn="l" defTabSz="914400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9.png"/><Relationship Id="rId4" Type="http://schemas.openxmlformats.org/officeDocument/2006/relationships/image" Target="../media/image98.png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6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gif"/><Relationship Id="rId2" Type="http://schemas.openxmlformats.org/officeDocument/2006/relationships/image" Target="../media/image103.gif"/><Relationship Id="rId1" Type="http://schemas.openxmlformats.org/officeDocument/2006/relationships/slideLayout" Target="../slideLayouts/slideLayout6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jpg"/><Relationship Id="rId2" Type="http://schemas.openxmlformats.org/officeDocument/2006/relationships/image" Target="../media/image105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7.jpg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6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0.jpg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13" Type="http://schemas.openxmlformats.org/officeDocument/2006/relationships/image" Target="../media/image60.png"/><Relationship Id="rId3" Type="http://schemas.openxmlformats.org/officeDocument/2006/relationships/image" Target="../media/image50.png"/><Relationship Id="rId7" Type="http://schemas.openxmlformats.org/officeDocument/2006/relationships/image" Target="../media/image54.png"/><Relationship Id="rId12" Type="http://schemas.openxmlformats.org/officeDocument/2006/relationships/image" Target="../media/image5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11" Type="http://schemas.openxmlformats.org/officeDocument/2006/relationships/image" Target="../media/image58.png"/><Relationship Id="rId5" Type="http://schemas.openxmlformats.org/officeDocument/2006/relationships/image" Target="../media/image52.png"/><Relationship Id="rId15" Type="http://schemas.openxmlformats.org/officeDocument/2006/relationships/image" Target="../media/image62.png"/><Relationship Id="rId10" Type="http://schemas.openxmlformats.org/officeDocument/2006/relationships/image" Target="../media/image57.png"/><Relationship Id="rId4" Type="http://schemas.openxmlformats.org/officeDocument/2006/relationships/image" Target="../media/image51.png"/><Relationship Id="rId9" Type="http://schemas.openxmlformats.org/officeDocument/2006/relationships/image" Target="../media/image56.png"/><Relationship Id="rId14" Type="http://schemas.openxmlformats.org/officeDocument/2006/relationships/image" Target="../media/image61.png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13" Type="http://schemas.openxmlformats.org/officeDocument/2006/relationships/image" Target="../media/image73.png"/><Relationship Id="rId18" Type="http://schemas.openxmlformats.org/officeDocument/2006/relationships/image" Target="../media/image78.png"/><Relationship Id="rId3" Type="http://schemas.openxmlformats.org/officeDocument/2006/relationships/image" Target="../media/image63.png"/><Relationship Id="rId7" Type="http://schemas.openxmlformats.org/officeDocument/2006/relationships/image" Target="../media/image67.png"/><Relationship Id="rId12" Type="http://schemas.openxmlformats.org/officeDocument/2006/relationships/image" Target="../media/image72.png"/><Relationship Id="rId17" Type="http://schemas.openxmlformats.org/officeDocument/2006/relationships/image" Target="../media/image77.png"/><Relationship Id="rId2" Type="http://schemas.openxmlformats.org/officeDocument/2006/relationships/notesSlide" Target="../notesSlides/notesSlide30.xml"/><Relationship Id="rId16" Type="http://schemas.openxmlformats.org/officeDocument/2006/relationships/image" Target="../media/image7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11" Type="http://schemas.openxmlformats.org/officeDocument/2006/relationships/image" Target="../media/image71.png"/><Relationship Id="rId5" Type="http://schemas.openxmlformats.org/officeDocument/2006/relationships/image" Target="../media/image65.png"/><Relationship Id="rId15" Type="http://schemas.openxmlformats.org/officeDocument/2006/relationships/image" Target="../media/image75.png"/><Relationship Id="rId10" Type="http://schemas.openxmlformats.org/officeDocument/2006/relationships/image" Target="../media/image70.png"/><Relationship Id="rId4" Type="http://schemas.openxmlformats.org/officeDocument/2006/relationships/image" Target="../media/image64.png"/><Relationship Id="rId9" Type="http://schemas.openxmlformats.org/officeDocument/2006/relationships/image" Target="../media/image69.png"/><Relationship Id="rId14" Type="http://schemas.openxmlformats.org/officeDocument/2006/relationships/image" Target="../media/image74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jpg"/><Relationship Id="rId2" Type="http://schemas.openxmlformats.org/officeDocument/2006/relationships/image" Target="../media/image86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8.jp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jpg"/><Relationship Id="rId2" Type="http://schemas.openxmlformats.org/officeDocument/2006/relationships/image" Target="../media/image86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8.jpg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jpg"/><Relationship Id="rId2" Type="http://schemas.openxmlformats.org/officeDocument/2006/relationships/image" Target="../media/image86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8.jpg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Introdução</a:t>
            </a:r>
            <a:r>
              <a:rPr lang="en-US" dirty="0"/>
              <a:t> à </a:t>
            </a:r>
            <a:r>
              <a:rPr lang="en-US" dirty="0" err="1"/>
              <a:t>ciência</a:t>
            </a:r>
            <a:r>
              <a:rPr lang="en-US" dirty="0"/>
              <a:t> de dados com Orange</a:t>
            </a:r>
            <a:endParaRPr lang="pt-BR" dirty="0">
              <a:uFillTx/>
            </a:endParaRPr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Algoritmos</a:t>
            </a:r>
            <a:r>
              <a:rPr lang="en-US" dirty="0"/>
              <a:t> de </a:t>
            </a:r>
            <a:r>
              <a:rPr lang="en-US" dirty="0" err="1"/>
              <a:t>aprendizagem</a:t>
            </a:r>
            <a:r>
              <a:rPr lang="en-US" dirty="0"/>
              <a:t> de </a:t>
            </a:r>
            <a:r>
              <a:rPr lang="en-US" dirty="0" err="1"/>
              <a:t>máquina</a:t>
            </a:r>
            <a:endParaRPr lang="en-US" dirty="0"/>
          </a:p>
          <a:p>
            <a:pPr lvl="1"/>
            <a:r>
              <a:rPr lang="pt-BR" dirty="0" err="1"/>
              <a:t>Naive</a:t>
            </a:r>
            <a:r>
              <a:rPr lang="pt-BR" dirty="0"/>
              <a:t> </a:t>
            </a:r>
            <a:r>
              <a:rPr lang="pt-BR" dirty="0" err="1"/>
              <a:t>Bayes</a:t>
            </a:r>
            <a:endParaRPr lang="pt-BR" dirty="0"/>
          </a:p>
          <a:p>
            <a:pPr lvl="1"/>
            <a:r>
              <a:rPr lang="pt-BR" dirty="0"/>
              <a:t>Árvores de decisão e floresta randômica</a:t>
            </a:r>
          </a:p>
          <a:p>
            <a:pPr lvl="1"/>
            <a:r>
              <a:rPr lang="pt-BR" dirty="0"/>
              <a:t>Aprendizagem por Regras</a:t>
            </a:r>
          </a:p>
          <a:p>
            <a:pPr lvl="1"/>
            <a:r>
              <a:rPr lang="pt-BR" dirty="0"/>
              <a:t>KNN (vizinhos mais próximos)</a:t>
            </a:r>
          </a:p>
          <a:p>
            <a:pPr lvl="1"/>
            <a:r>
              <a:rPr lang="pt-BR" dirty="0"/>
              <a:t>Regressão linear</a:t>
            </a:r>
          </a:p>
          <a:p>
            <a:pPr lvl="1"/>
            <a:r>
              <a:rPr lang="pt-BR" dirty="0"/>
              <a:t>SVM (máquinas de vetores de suporte)</a:t>
            </a:r>
          </a:p>
          <a:p>
            <a:r>
              <a:rPr lang="en-US" dirty="0"/>
              <a:t>Software Orange (https://orange.biolab.si/) </a:t>
            </a:r>
          </a:p>
          <a:p>
            <a:r>
              <a:rPr lang="en-US" dirty="0" err="1"/>
              <a:t>Prática</a:t>
            </a:r>
            <a:endParaRPr lang="en-US" dirty="0"/>
          </a:p>
          <a:p>
            <a:endParaRPr lang="en-US" dirty="0"/>
          </a:p>
        </p:txBody>
      </p:sp>
      <p:pic>
        <p:nvPicPr>
          <p:cNvPr id="1026" name="Picture 2" descr="Orange Data Mining">
            <a:extLst>
              <a:ext uri="{FF2B5EF4-FFF2-40B4-BE49-F238E27FC236}">
                <a16:creationId xmlns:a16="http://schemas.microsoft.com/office/drawing/2014/main" id="{C194295A-EB93-4534-BD6D-7007F4DF31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5119" y="3710458"/>
            <a:ext cx="4570070" cy="2970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7C9F37A3-9291-40AE-ABCA-9A7BA465BBA6}"/>
              </a:ext>
            </a:extLst>
          </p:cNvPr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739449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26B65D1-31F2-B044-93EE-EFBD69CBCC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4142321"/>
              </p:ext>
            </p:extLst>
          </p:nvPr>
        </p:nvGraphicFramePr>
        <p:xfrm>
          <a:off x="499312" y="350874"/>
          <a:ext cx="8389507" cy="5975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655">
                  <a:extLst>
                    <a:ext uri="{9D8B030D-6E8A-4147-A177-3AD203B41FA5}">
                      <a16:colId xmlns:a16="http://schemas.microsoft.com/office/drawing/2014/main" val="2789933851"/>
                    </a:ext>
                  </a:extLst>
                </a:gridCol>
                <a:gridCol w="499731">
                  <a:extLst>
                    <a:ext uri="{9D8B030D-6E8A-4147-A177-3AD203B41FA5}">
                      <a16:colId xmlns:a16="http://schemas.microsoft.com/office/drawing/2014/main" val="4948432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95332286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451216633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62667179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122189768"/>
                    </a:ext>
                  </a:extLst>
                </a:gridCol>
                <a:gridCol w="797442">
                  <a:extLst>
                    <a:ext uri="{9D8B030D-6E8A-4147-A177-3AD203B41FA5}">
                      <a16:colId xmlns:a16="http://schemas.microsoft.com/office/drawing/2014/main" val="1306349489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870661060"/>
                    </a:ext>
                  </a:extLst>
                </a:gridCol>
                <a:gridCol w="765544">
                  <a:extLst>
                    <a:ext uri="{9D8B030D-6E8A-4147-A177-3AD203B41FA5}">
                      <a16:colId xmlns:a16="http://schemas.microsoft.com/office/drawing/2014/main" val="1765730258"/>
                    </a:ext>
                  </a:extLst>
                </a:gridCol>
                <a:gridCol w="744280">
                  <a:extLst>
                    <a:ext uri="{9D8B030D-6E8A-4147-A177-3AD203B41FA5}">
                      <a16:colId xmlns:a16="http://schemas.microsoft.com/office/drawing/2014/main" val="728611287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96688897"/>
                    </a:ext>
                  </a:extLst>
                </a:gridCol>
              </a:tblGrid>
              <a:tr h="1801227">
                <a:tc rowSpan="2"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Risco </a:t>
                      </a:r>
                    </a:p>
                    <a:p>
                      <a:pPr algn="ctr"/>
                      <a:r>
                        <a:rPr lang="pt-BR" sz="1200" b="1" dirty="0"/>
                        <a:t>de </a:t>
                      </a:r>
                    </a:p>
                    <a:p>
                      <a:pPr algn="ctr"/>
                      <a:r>
                        <a:rPr lang="pt-BR" sz="1200" b="1" dirty="0"/>
                        <a:t>Cr</a:t>
                      </a:r>
                      <a:r>
                        <a:rPr lang="en-US" sz="1200" b="1" dirty="0" err="1"/>
                        <a:t>édito</a:t>
                      </a:r>
                      <a:endParaRPr lang="pt-BR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Hist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ória</a:t>
                      </a:r>
                      <a:r>
                        <a:rPr lang="en-US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 de 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crédito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ívida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Garantias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Renda anual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843753"/>
                  </a:ext>
                </a:extLst>
              </a:tr>
              <a:tr h="1043568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Boa</a:t>
                      </a:r>
                    </a:p>
                    <a:p>
                      <a:pPr algn="ctr"/>
                      <a:r>
                        <a:rPr lang="pt-BR" sz="12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b="1" dirty="0"/>
                        <a:t>Desconhecida</a:t>
                      </a:r>
                    </a:p>
                    <a:p>
                      <a:pPr algn="ctr"/>
                      <a:r>
                        <a:rPr lang="pt-BR" sz="12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Ruim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Nenhuma</a:t>
                      </a:r>
                    </a:p>
                    <a:p>
                      <a:pPr algn="ctr"/>
                      <a:r>
                        <a:rPr lang="pt-BR" sz="1100" b="1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Adequada</a:t>
                      </a:r>
                    </a:p>
                    <a:p>
                      <a:pPr algn="ctr"/>
                      <a:r>
                        <a:rPr lang="pt-BR" sz="11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&lt;15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&gt;=15</a:t>
                      </a:r>
                    </a:p>
                    <a:p>
                      <a:pPr algn="ctr"/>
                      <a:r>
                        <a:rPr lang="pt-BR" sz="1200" b="1" dirty="0"/>
                        <a:t>&lt;=35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&gt;35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535738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Alto</a:t>
                      </a:r>
                    </a:p>
                    <a:p>
                      <a:pPr algn="ctr"/>
                      <a:r>
                        <a:rPr lang="pt-BR" sz="1200" b="1" dirty="0"/>
                        <a:t>6/14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4/6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6/6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9983004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Moderado</a:t>
                      </a:r>
                    </a:p>
                    <a:p>
                      <a:pPr algn="ctr"/>
                      <a:r>
                        <a:rPr lang="pt-BR" sz="1200" b="1" dirty="0"/>
                        <a:t>3/14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532287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Baixo</a:t>
                      </a:r>
                    </a:p>
                    <a:p>
                      <a:pPr algn="ctr"/>
                      <a:r>
                        <a:rPr lang="pt-BR" sz="1200" b="1" dirty="0"/>
                        <a:t>5/14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7183623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BBD7BBAA-3BCF-E041-B2E8-8010DD6F8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8129" y="350874"/>
            <a:ext cx="2520951" cy="5969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277171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8949" y="3429000"/>
            <a:ext cx="9314102" cy="566104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pt-BR" sz="5400" dirty="0" err="1">
                <a:latin typeface="+mj-lt"/>
                <a:cs typeface="+mj-cs"/>
              </a:rPr>
              <a:t>Image</a:t>
            </a:r>
            <a:r>
              <a:rPr lang="pt-BR" sz="5400" dirty="0">
                <a:latin typeface="+mj-lt"/>
                <a:cs typeface="+mj-cs"/>
              </a:rPr>
              <a:t> </a:t>
            </a:r>
            <a:r>
              <a:rPr lang="pt-BR" sz="5400" dirty="0" err="1">
                <a:latin typeface="+mj-lt"/>
                <a:cs typeface="+mj-cs"/>
              </a:rPr>
              <a:t>Analytics</a:t>
            </a:r>
            <a:br>
              <a:rPr lang="pt-BR" sz="5400" dirty="0">
                <a:latin typeface="+mj-lt"/>
                <a:cs typeface="+mj-cs"/>
              </a:rPr>
            </a:br>
            <a:r>
              <a:rPr lang="pt-BR" sz="5400" dirty="0">
                <a:latin typeface="+mj-lt"/>
                <a:cs typeface="+mj-cs"/>
              </a:rPr>
              <a:t>(add-on)</a:t>
            </a:r>
          </a:p>
        </p:txBody>
      </p:sp>
    </p:spTree>
    <p:extLst>
      <p:ext uri="{BB962C8B-B14F-4D97-AF65-F5344CB8AC3E}">
        <p14:creationId xmlns:p14="http://schemas.microsoft.com/office/powerpoint/2010/main" val="347850810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169FAA08-1484-C647-A0F6-7CAE5FEB0A95}"/>
              </a:ext>
            </a:extLst>
          </p:cNvPr>
          <p:cNvSpPr txBox="1">
            <a:spLocks/>
          </p:cNvSpPr>
          <p:nvPr/>
        </p:nvSpPr>
        <p:spPr>
          <a:xfrm>
            <a:off x="4655802" y="463250"/>
            <a:ext cx="2880396" cy="66455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dirty="0" err="1"/>
              <a:t>milkacow.ows</a:t>
            </a:r>
            <a:endParaRPr lang="pt-BR" sz="3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5361FA-4C6F-134A-97BE-15451E627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962" y="1384300"/>
            <a:ext cx="11544300" cy="547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8071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169FAA08-1484-C647-A0F6-7CAE5FEB0A95}"/>
              </a:ext>
            </a:extLst>
          </p:cNvPr>
          <p:cNvSpPr txBox="1">
            <a:spLocks/>
          </p:cNvSpPr>
          <p:nvPr/>
        </p:nvSpPr>
        <p:spPr>
          <a:xfrm>
            <a:off x="3724656" y="643055"/>
            <a:ext cx="4742688" cy="66455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dirty="0"/>
              <a:t>Monet </a:t>
            </a:r>
            <a:r>
              <a:rPr lang="pt-BR" sz="3600" dirty="0" err="1"/>
              <a:t>and</a:t>
            </a:r>
            <a:r>
              <a:rPr lang="pt-BR" sz="3600" dirty="0"/>
              <a:t> </a:t>
            </a:r>
            <a:r>
              <a:rPr lang="pt-BR" sz="3600" dirty="0" err="1"/>
              <a:t>Manet.ows</a:t>
            </a:r>
            <a:endParaRPr lang="pt-BR" sz="3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9C0A5D-AF49-6048-A65C-1B3366D014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350" y="1469390"/>
            <a:ext cx="11163300" cy="501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76545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8949" y="2862896"/>
            <a:ext cx="9314102" cy="566104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pt-BR" sz="5400" dirty="0">
                <a:latin typeface="+mj-lt"/>
                <a:cs typeface="+mj-cs"/>
              </a:rPr>
              <a:t>Máquinas de vetores de suporte </a:t>
            </a:r>
            <a:br>
              <a:rPr lang="pt-BR" sz="5400" dirty="0">
                <a:latin typeface="+mj-lt"/>
                <a:cs typeface="+mj-cs"/>
              </a:rPr>
            </a:br>
            <a:r>
              <a:rPr lang="pt-BR" sz="5400" dirty="0">
                <a:latin typeface="+mj-lt"/>
                <a:cs typeface="+mj-cs"/>
              </a:rPr>
              <a:t>(</a:t>
            </a:r>
            <a:r>
              <a:rPr lang="pt-BR" sz="5400" dirty="0" err="1">
                <a:latin typeface="+mj-lt"/>
                <a:cs typeface="+mj-cs"/>
              </a:rPr>
              <a:t>svm</a:t>
            </a:r>
            <a:r>
              <a:rPr lang="pt-BR" sz="5400" dirty="0">
                <a:latin typeface="+mj-lt"/>
                <a:cs typeface="+mj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8505129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613004"/>
            <a:ext cx="4028440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100" dirty="0"/>
              <a:t>SVM</a:t>
            </a:r>
            <a:endParaRPr sz="4400" dirty="0"/>
          </a:p>
        </p:txBody>
      </p:sp>
      <p:sp>
        <p:nvSpPr>
          <p:cNvPr id="3" name="object 3"/>
          <p:cNvSpPr txBox="1"/>
          <p:nvPr/>
        </p:nvSpPr>
        <p:spPr>
          <a:xfrm>
            <a:off x="916939" y="1706841"/>
            <a:ext cx="9543415" cy="2092239"/>
          </a:xfrm>
          <a:prstGeom prst="rect">
            <a:avLst/>
          </a:prstGeom>
        </p:spPr>
        <p:txBody>
          <a:bodyPr vert="horz" wrap="square" lIns="0" tIns="9842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775"/>
              </a:spcBef>
              <a:buChar char="•"/>
              <a:tabLst>
                <a:tab pos="241935" algn="l"/>
              </a:tabLst>
            </a:pPr>
            <a:r>
              <a:rPr sz="2800" spc="-305" dirty="0">
                <a:latin typeface="Arial"/>
                <a:cs typeface="Arial"/>
              </a:rPr>
              <a:t>Em </a:t>
            </a:r>
            <a:r>
              <a:rPr sz="2800" spc="-130" dirty="0">
                <a:latin typeface="Arial"/>
                <a:cs typeface="Arial"/>
              </a:rPr>
              <a:t>geral </a:t>
            </a:r>
            <a:r>
              <a:rPr sz="2800" spc="-155" dirty="0">
                <a:latin typeface="Arial"/>
                <a:cs typeface="Arial"/>
              </a:rPr>
              <a:t>supera </a:t>
            </a:r>
            <a:r>
              <a:rPr sz="2800" spc="-75" dirty="0">
                <a:latin typeface="Arial"/>
                <a:cs typeface="Arial"/>
              </a:rPr>
              <a:t>outros </a:t>
            </a:r>
            <a:r>
              <a:rPr sz="2800" spc="-85" dirty="0">
                <a:latin typeface="Arial"/>
                <a:cs typeface="Arial"/>
              </a:rPr>
              <a:t>algoritmos </a:t>
            </a:r>
            <a:r>
              <a:rPr sz="2800" spc="-130" dirty="0">
                <a:latin typeface="Arial"/>
                <a:cs typeface="Arial"/>
              </a:rPr>
              <a:t>de </a:t>
            </a:r>
            <a:r>
              <a:rPr lang="en-US" sz="2800" spc="-145" dirty="0" err="1">
                <a:latin typeface="Arial"/>
                <a:cs typeface="Arial"/>
              </a:rPr>
              <a:t>aprendizagem</a:t>
            </a:r>
            <a:r>
              <a:rPr lang="en-US" sz="2800" spc="-145" dirty="0">
                <a:latin typeface="Arial"/>
                <a:cs typeface="Arial"/>
              </a:rPr>
              <a:t> </a:t>
            </a:r>
            <a:r>
              <a:rPr sz="2800" spc="-130" dirty="0">
                <a:latin typeface="Arial"/>
                <a:cs typeface="Arial"/>
              </a:rPr>
              <a:t>de</a:t>
            </a:r>
            <a:r>
              <a:rPr sz="2800" spc="-580" dirty="0">
                <a:latin typeface="Arial"/>
                <a:cs typeface="Arial"/>
              </a:rPr>
              <a:t> </a:t>
            </a:r>
            <a:r>
              <a:rPr lang="en-US" sz="2800" spc="-580" dirty="0">
                <a:latin typeface="Arial"/>
                <a:cs typeface="Arial"/>
              </a:rPr>
              <a:t> </a:t>
            </a:r>
            <a:r>
              <a:rPr sz="2800" spc="-114" dirty="0" err="1">
                <a:latin typeface="Arial"/>
                <a:cs typeface="Arial"/>
              </a:rPr>
              <a:t>máquina</a:t>
            </a:r>
            <a:endParaRPr sz="2800" dirty="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75"/>
              </a:spcBef>
              <a:buChar char="•"/>
              <a:tabLst>
                <a:tab pos="241935" algn="l"/>
              </a:tabLst>
            </a:pPr>
            <a:r>
              <a:rPr sz="2800" spc="-215" dirty="0">
                <a:latin typeface="Arial"/>
                <a:cs typeface="Arial"/>
              </a:rPr>
              <a:t>Tarefas </a:t>
            </a:r>
            <a:r>
              <a:rPr sz="2800" spc="-155" dirty="0">
                <a:latin typeface="Arial"/>
                <a:cs typeface="Arial"/>
              </a:rPr>
              <a:t>complexas: </a:t>
            </a:r>
            <a:r>
              <a:rPr sz="2800" spc="-105" dirty="0">
                <a:latin typeface="Arial"/>
                <a:cs typeface="Arial"/>
              </a:rPr>
              <a:t>reconhecimento </a:t>
            </a:r>
            <a:r>
              <a:rPr sz="2800" spc="-130" dirty="0">
                <a:latin typeface="Arial"/>
                <a:cs typeface="Arial"/>
              </a:rPr>
              <a:t>de </a:t>
            </a:r>
            <a:r>
              <a:rPr sz="2800" spc="-140" dirty="0">
                <a:latin typeface="Arial"/>
                <a:cs typeface="Arial"/>
              </a:rPr>
              <a:t>caracteres, </a:t>
            </a:r>
            <a:r>
              <a:rPr sz="2800" spc="-170" dirty="0">
                <a:latin typeface="Arial"/>
                <a:cs typeface="Arial"/>
              </a:rPr>
              <a:t>voz,</a:t>
            </a:r>
            <a:r>
              <a:rPr sz="2800" spc="-25" dirty="0">
                <a:latin typeface="Arial"/>
                <a:cs typeface="Arial"/>
              </a:rPr>
              <a:t> </a:t>
            </a:r>
            <a:r>
              <a:rPr sz="2800" spc="-165" dirty="0">
                <a:latin typeface="Arial"/>
                <a:cs typeface="Arial"/>
              </a:rPr>
              <a:t>imagens</a:t>
            </a:r>
            <a:endParaRPr sz="2800" dirty="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60"/>
              </a:spcBef>
              <a:buChar char="•"/>
              <a:tabLst>
                <a:tab pos="241935" algn="l"/>
              </a:tabLst>
            </a:pPr>
            <a:r>
              <a:rPr sz="2800" spc="-155" dirty="0">
                <a:latin typeface="Arial"/>
                <a:cs typeface="Arial"/>
              </a:rPr>
              <a:t>Considerado </a:t>
            </a:r>
            <a:r>
              <a:rPr sz="2800" spc="-50" dirty="0">
                <a:latin typeface="Arial"/>
                <a:cs typeface="Arial"/>
              </a:rPr>
              <a:t>por </a:t>
            </a:r>
            <a:r>
              <a:rPr sz="2800" spc="-125" dirty="0">
                <a:latin typeface="Arial"/>
                <a:cs typeface="Arial"/>
              </a:rPr>
              <a:t>vários </a:t>
            </a:r>
            <a:r>
              <a:rPr sz="2800" spc="-175" dirty="0">
                <a:latin typeface="Arial"/>
                <a:cs typeface="Arial"/>
              </a:rPr>
              <a:t>anos </a:t>
            </a:r>
            <a:r>
              <a:rPr sz="2800" spc="-130" dirty="0">
                <a:latin typeface="Arial"/>
                <a:cs typeface="Arial"/>
              </a:rPr>
              <a:t>como </a:t>
            </a:r>
            <a:r>
              <a:rPr sz="2800" spc="-85" dirty="0">
                <a:latin typeface="Arial"/>
                <a:cs typeface="Arial"/>
              </a:rPr>
              <a:t>o </a:t>
            </a:r>
            <a:r>
              <a:rPr sz="2800" spc="-155" dirty="0">
                <a:latin typeface="Arial"/>
                <a:cs typeface="Arial"/>
              </a:rPr>
              <a:t>mais </a:t>
            </a:r>
            <a:r>
              <a:rPr sz="2800" spc="-75" dirty="0" err="1">
                <a:latin typeface="Arial"/>
                <a:cs typeface="Arial"/>
              </a:rPr>
              <a:t>eficiente</a:t>
            </a:r>
            <a:r>
              <a:rPr sz="2800" spc="-190" dirty="0">
                <a:latin typeface="Arial"/>
                <a:cs typeface="Arial"/>
              </a:rPr>
              <a:t> </a:t>
            </a:r>
            <a:r>
              <a:rPr sz="2800" spc="-65" dirty="0" err="1">
                <a:latin typeface="Arial"/>
                <a:cs typeface="Arial"/>
              </a:rPr>
              <a:t>algoritmo</a:t>
            </a:r>
            <a:endParaRPr lang="pt-BR" sz="2800" spc="-65" dirty="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60"/>
              </a:spcBef>
              <a:buChar char="•"/>
              <a:tabLst>
                <a:tab pos="241935" algn="l"/>
              </a:tabLst>
            </a:pPr>
            <a:r>
              <a:rPr lang="pt-BR" sz="2800" spc="-65" dirty="0">
                <a:latin typeface="Arial"/>
                <a:cs typeface="Arial"/>
              </a:rPr>
              <a:t>Suporta regressão e classificação</a:t>
            </a:r>
            <a:endParaRPr sz="28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6939" y="1793189"/>
            <a:ext cx="847153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95"/>
              </a:spcBef>
              <a:buChar char="•"/>
              <a:tabLst>
                <a:tab pos="241935" algn="l"/>
              </a:tabLst>
            </a:pPr>
            <a:r>
              <a:rPr sz="2800" spc="-125" dirty="0">
                <a:latin typeface="Arial"/>
                <a:cs typeface="Arial"/>
              </a:rPr>
              <a:t>Aprende </a:t>
            </a:r>
            <a:r>
              <a:rPr sz="2800" spc="-105" dirty="0">
                <a:latin typeface="Arial"/>
                <a:cs typeface="Arial"/>
              </a:rPr>
              <a:t>hiperplanos </a:t>
            </a:r>
            <a:r>
              <a:rPr sz="2800" spc="-130" dirty="0">
                <a:latin typeface="Arial"/>
                <a:cs typeface="Arial"/>
              </a:rPr>
              <a:t>de </a:t>
            </a:r>
            <a:r>
              <a:rPr sz="2800" spc="-175" dirty="0">
                <a:latin typeface="Arial"/>
                <a:cs typeface="Arial"/>
              </a:rPr>
              <a:t>separação </a:t>
            </a:r>
            <a:r>
              <a:rPr sz="2800" spc="-140" dirty="0">
                <a:latin typeface="Arial"/>
                <a:cs typeface="Arial"/>
              </a:rPr>
              <a:t>com </a:t>
            </a:r>
            <a:r>
              <a:rPr sz="2800" spc="-145" dirty="0">
                <a:latin typeface="Arial"/>
                <a:cs typeface="Arial"/>
              </a:rPr>
              <a:t>margem</a:t>
            </a:r>
            <a:r>
              <a:rPr sz="2800" spc="-90" dirty="0">
                <a:latin typeface="Arial"/>
                <a:cs typeface="Arial"/>
              </a:rPr>
              <a:t> </a:t>
            </a:r>
            <a:r>
              <a:rPr sz="2800" spc="-145" dirty="0">
                <a:latin typeface="Arial"/>
                <a:cs typeface="Arial"/>
              </a:rPr>
              <a:t>máxima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6939" y="609676"/>
            <a:ext cx="402844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100" dirty="0"/>
              <a:t>SVM</a:t>
            </a:r>
            <a:endParaRPr sz="4400" dirty="0"/>
          </a:p>
        </p:txBody>
      </p:sp>
      <p:sp>
        <p:nvSpPr>
          <p:cNvPr id="4" name="object 4"/>
          <p:cNvSpPr/>
          <p:nvPr/>
        </p:nvSpPr>
        <p:spPr>
          <a:xfrm>
            <a:off x="0" y="3037731"/>
            <a:ext cx="3867664" cy="375529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016240" y="3070334"/>
            <a:ext cx="4107256" cy="371995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997452" y="2875788"/>
            <a:ext cx="4049267" cy="398220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609676"/>
            <a:ext cx="606171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185" dirty="0"/>
              <a:t>Qual </a:t>
            </a:r>
            <a:r>
              <a:rPr sz="4400" spc="-65" dirty="0"/>
              <a:t>o </a:t>
            </a:r>
            <a:r>
              <a:rPr sz="4400" spc="-185" dirty="0" err="1"/>
              <a:t>melhor</a:t>
            </a:r>
            <a:r>
              <a:rPr lang="pt-BR" sz="4400" spc="-185" dirty="0"/>
              <a:t> </a:t>
            </a:r>
            <a:r>
              <a:rPr sz="4400" spc="-790" dirty="0"/>
              <a:t> </a:t>
            </a:r>
            <a:r>
              <a:rPr sz="4400" spc="-135" dirty="0"/>
              <a:t>hiperplano?</a:t>
            </a:r>
            <a:endParaRPr sz="4400" dirty="0"/>
          </a:p>
        </p:txBody>
      </p:sp>
      <p:sp>
        <p:nvSpPr>
          <p:cNvPr id="3" name="object 3"/>
          <p:cNvSpPr/>
          <p:nvPr/>
        </p:nvSpPr>
        <p:spPr>
          <a:xfrm>
            <a:off x="1967483" y="1453895"/>
            <a:ext cx="7920228" cy="540105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808D416B-F337-461B-88D2-00F40F49C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121" y="882700"/>
            <a:ext cx="8045757" cy="4789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589510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B200E9A2-B7CC-40D7-9CB6-B1281E569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739" y="317340"/>
            <a:ext cx="10160522" cy="6223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199483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609676"/>
            <a:ext cx="292036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165" dirty="0"/>
              <a:t>Erros </a:t>
            </a:r>
            <a:r>
              <a:rPr sz="4400" spc="-225" dirty="0"/>
              <a:t>e</a:t>
            </a:r>
            <a:r>
              <a:rPr sz="4400" spc="-580" dirty="0"/>
              <a:t> </a:t>
            </a:r>
            <a:r>
              <a:rPr sz="4400" spc="-195" dirty="0"/>
              <a:t>custo</a:t>
            </a:r>
            <a:endParaRPr sz="4400"/>
          </a:p>
        </p:txBody>
      </p:sp>
      <p:sp>
        <p:nvSpPr>
          <p:cNvPr id="3" name="object 3"/>
          <p:cNvSpPr/>
          <p:nvPr/>
        </p:nvSpPr>
        <p:spPr>
          <a:xfrm>
            <a:off x="6022847" y="5754168"/>
            <a:ext cx="5088890" cy="342900"/>
          </a:xfrm>
          <a:custGeom>
            <a:avLst/>
            <a:gdLst/>
            <a:ahLst/>
            <a:cxnLst/>
            <a:rect l="l" t="t" r="r" b="b"/>
            <a:pathLst>
              <a:path w="5088890" h="342900">
                <a:moveTo>
                  <a:pt x="4937484" y="171144"/>
                </a:moveTo>
                <a:lnTo>
                  <a:pt x="4765294" y="271588"/>
                </a:lnTo>
                <a:lnTo>
                  <a:pt x="4754006" y="281641"/>
                </a:lnTo>
                <a:lnTo>
                  <a:pt x="4747672" y="294794"/>
                </a:lnTo>
                <a:lnTo>
                  <a:pt x="4746720" y="309371"/>
                </a:lnTo>
                <a:lnTo>
                  <a:pt x="4751578" y="323696"/>
                </a:lnTo>
                <a:lnTo>
                  <a:pt x="4761662" y="334995"/>
                </a:lnTo>
                <a:lnTo>
                  <a:pt x="4774819" y="341339"/>
                </a:lnTo>
                <a:lnTo>
                  <a:pt x="4789404" y="342288"/>
                </a:lnTo>
                <a:lnTo>
                  <a:pt x="4803775" y="337399"/>
                </a:lnTo>
                <a:lnTo>
                  <a:pt x="5023453" y="209244"/>
                </a:lnTo>
                <a:lnTo>
                  <a:pt x="5013198" y="209244"/>
                </a:lnTo>
                <a:lnTo>
                  <a:pt x="5013198" y="204049"/>
                </a:lnTo>
                <a:lnTo>
                  <a:pt x="4993894" y="204049"/>
                </a:lnTo>
                <a:lnTo>
                  <a:pt x="4937484" y="171144"/>
                </a:lnTo>
                <a:close/>
              </a:path>
              <a:path w="5088890" h="342900">
                <a:moveTo>
                  <a:pt x="4872169" y="133044"/>
                </a:moveTo>
                <a:lnTo>
                  <a:pt x="0" y="133044"/>
                </a:lnTo>
                <a:lnTo>
                  <a:pt x="0" y="209244"/>
                </a:lnTo>
                <a:lnTo>
                  <a:pt x="4872169" y="209244"/>
                </a:lnTo>
                <a:lnTo>
                  <a:pt x="4937484" y="171144"/>
                </a:lnTo>
                <a:lnTo>
                  <a:pt x="4872169" y="133044"/>
                </a:lnTo>
                <a:close/>
              </a:path>
              <a:path w="5088890" h="342900">
                <a:moveTo>
                  <a:pt x="5023453" y="133044"/>
                </a:moveTo>
                <a:lnTo>
                  <a:pt x="5013198" y="133044"/>
                </a:lnTo>
                <a:lnTo>
                  <a:pt x="5013198" y="209244"/>
                </a:lnTo>
                <a:lnTo>
                  <a:pt x="5023453" y="209244"/>
                </a:lnTo>
                <a:lnTo>
                  <a:pt x="5088762" y="171144"/>
                </a:lnTo>
                <a:lnTo>
                  <a:pt x="5023453" y="133044"/>
                </a:lnTo>
                <a:close/>
              </a:path>
              <a:path w="5088890" h="342900">
                <a:moveTo>
                  <a:pt x="4993894" y="138238"/>
                </a:moveTo>
                <a:lnTo>
                  <a:pt x="4937484" y="171144"/>
                </a:lnTo>
                <a:lnTo>
                  <a:pt x="4993894" y="204049"/>
                </a:lnTo>
                <a:lnTo>
                  <a:pt x="4993894" y="138238"/>
                </a:lnTo>
                <a:close/>
              </a:path>
              <a:path w="5088890" h="342900">
                <a:moveTo>
                  <a:pt x="5013198" y="138238"/>
                </a:moveTo>
                <a:lnTo>
                  <a:pt x="4993894" y="138238"/>
                </a:lnTo>
                <a:lnTo>
                  <a:pt x="4993894" y="204049"/>
                </a:lnTo>
                <a:lnTo>
                  <a:pt x="5013198" y="204049"/>
                </a:lnTo>
                <a:lnTo>
                  <a:pt x="5013198" y="138238"/>
                </a:lnTo>
                <a:close/>
              </a:path>
              <a:path w="5088890" h="342900">
                <a:moveTo>
                  <a:pt x="4789404" y="0"/>
                </a:moveTo>
                <a:lnTo>
                  <a:pt x="4774819" y="948"/>
                </a:lnTo>
                <a:lnTo>
                  <a:pt x="4761662" y="7292"/>
                </a:lnTo>
                <a:lnTo>
                  <a:pt x="4751578" y="18591"/>
                </a:lnTo>
                <a:lnTo>
                  <a:pt x="4746720" y="32909"/>
                </a:lnTo>
                <a:lnTo>
                  <a:pt x="4747672" y="47484"/>
                </a:lnTo>
                <a:lnTo>
                  <a:pt x="4754006" y="60639"/>
                </a:lnTo>
                <a:lnTo>
                  <a:pt x="4765294" y="70699"/>
                </a:lnTo>
                <a:lnTo>
                  <a:pt x="4937484" y="171144"/>
                </a:lnTo>
                <a:lnTo>
                  <a:pt x="4993894" y="138238"/>
                </a:lnTo>
                <a:lnTo>
                  <a:pt x="5013198" y="138238"/>
                </a:lnTo>
                <a:lnTo>
                  <a:pt x="5013198" y="133044"/>
                </a:lnTo>
                <a:lnTo>
                  <a:pt x="5023453" y="133044"/>
                </a:lnTo>
                <a:lnTo>
                  <a:pt x="4803775" y="4888"/>
                </a:lnTo>
                <a:lnTo>
                  <a:pt x="478940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386617" y="1700657"/>
            <a:ext cx="342900" cy="4608830"/>
          </a:xfrm>
          <a:custGeom>
            <a:avLst/>
            <a:gdLst/>
            <a:ahLst/>
            <a:cxnLst/>
            <a:rect l="l" t="t" r="r" b="b"/>
            <a:pathLst>
              <a:path w="342900" h="4608830">
                <a:moveTo>
                  <a:pt x="171154" y="151130"/>
                </a:moveTo>
                <a:lnTo>
                  <a:pt x="133054" y="216444"/>
                </a:lnTo>
                <a:lnTo>
                  <a:pt x="133054" y="4608639"/>
                </a:lnTo>
                <a:lnTo>
                  <a:pt x="209254" y="4608639"/>
                </a:lnTo>
                <a:lnTo>
                  <a:pt x="209254" y="216444"/>
                </a:lnTo>
                <a:lnTo>
                  <a:pt x="171154" y="151130"/>
                </a:lnTo>
                <a:close/>
              </a:path>
              <a:path w="342900" h="4608830">
                <a:moveTo>
                  <a:pt x="171154" y="0"/>
                </a:moveTo>
                <a:lnTo>
                  <a:pt x="4911" y="284988"/>
                </a:lnTo>
                <a:lnTo>
                  <a:pt x="0" y="299303"/>
                </a:lnTo>
                <a:lnTo>
                  <a:pt x="958" y="313880"/>
                </a:lnTo>
                <a:lnTo>
                  <a:pt x="7322" y="327028"/>
                </a:lnTo>
                <a:lnTo>
                  <a:pt x="18627" y="337057"/>
                </a:lnTo>
                <a:lnTo>
                  <a:pt x="32942" y="341969"/>
                </a:lnTo>
                <a:lnTo>
                  <a:pt x="47519" y="341010"/>
                </a:lnTo>
                <a:lnTo>
                  <a:pt x="60668" y="334646"/>
                </a:lnTo>
                <a:lnTo>
                  <a:pt x="70697" y="323341"/>
                </a:lnTo>
                <a:lnTo>
                  <a:pt x="133054" y="216444"/>
                </a:lnTo>
                <a:lnTo>
                  <a:pt x="133054" y="75564"/>
                </a:lnTo>
                <a:lnTo>
                  <a:pt x="215233" y="75564"/>
                </a:lnTo>
                <a:lnTo>
                  <a:pt x="171154" y="0"/>
                </a:lnTo>
                <a:close/>
              </a:path>
              <a:path w="342900" h="4608830">
                <a:moveTo>
                  <a:pt x="215233" y="75564"/>
                </a:moveTo>
                <a:lnTo>
                  <a:pt x="209254" y="75564"/>
                </a:lnTo>
                <a:lnTo>
                  <a:pt x="209254" y="216444"/>
                </a:lnTo>
                <a:lnTo>
                  <a:pt x="271611" y="323341"/>
                </a:lnTo>
                <a:lnTo>
                  <a:pt x="281640" y="334646"/>
                </a:lnTo>
                <a:lnTo>
                  <a:pt x="294788" y="341010"/>
                </a:lnTo>
                <a:lnTo>
                  <a:pt x="309366" y="341969"/>
                </a:lnTo>
                <a:lnTo>
                  <a:pt x="323681" y="337057"/>
                </a:lnTo>
                <a:lnTo>
                  <a:pt x="334986" y="327028"/>
                </a:lnTo>
                <a:lnTo>
                  <a:pt x="341350" y="313880"/>
                </a:lnTo>
                <a:lnTo>
                  <a:pt x="342308" y="299303"/>
                </a:lnTo>
                <a:lnTo>
                  <a:pt x="337397" y="284988"/>
                </a:lnTo>
                <a:lnTo>
                  <a:pt x="215233" y="75564"/>
                </a:lnTo>
                <a:close/>
              </a:path>
              <a:path w="342900" h="4608830">
                <a:moveTo>
                  <a:pt x="209254" y="75564"/>
                </a:moveTo>
                <a:lnTo>
                  <a:pt x="133054" y="75564"/>
                </a:lnTo>
                <a:lnTo>
                  <a:pt x="133054" y="216444"/>
                </a:lnTo>
                <a:lnTo>
                  <a:pt x="171154" y="151130"/>
                </a:lnTo>
                <a:lnTo>
                  <a:pt x="138261" y="94741"/>
                </a:lnTo>
                <a:lnTo>
                  <a:pt x="209254" y="94741"/>
                </a:lnTo>
                <a:lnTo>
                  <a:pt x="209254" y="75564"/>
                </a:lnTo>
                <a:close/>
              </a:path>
              <a:path w="342900" h="4608830">
                <a:moveTo>
                  <a:pt x="209254" y="94741"/>
                </a:moveTo>
                <a:lnTo>
                  <a:pt x="204047" y="94741"/>
                </a:lnTo>
                <a:lnTo>
                  <a:pt x="171154" y="151130"/>
                </a:lnTo>
                <a:lnTo>
                  <a:pt x="209254" y="216444"/>
                </a:lnTo>
                <a:lnTo>
                  <a:pt x="209254" y="94741"/>
                </a:lnTo>
                <a:close/>
              </a:path>
              <a:path w="342900" h="4608830">
                <a:moveTo>
                  <a:pt x="204047" y="94741"/>
                </a:moveTo>
                <a:lnTo>
                  <a:pt x="138261" y="94741"/>
                </a:lnTo>
                <a:lnTo>
                  <a:pt x="171154" y="151130"/>
                </a:lnTo>
                <a:lnTo>
                  <a:pt x="204047" y="9474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937247" y="4005071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5" h="672464">
                <a:moveTo>
                  <a:pt x="336042" y="0"/>
                </a:moveTo>
                <a:lnTo>
                  <a:pt x="286394" y="3644"/>
                </a:lnTo>
                <a:lnTo>
                  <a:pt x="239004" y="14231"/>
                </a:lnTo>
                <a:lnTo>
                  <a:pt x="194394" y="31239"/>
                </a:lnTo>
                <a:lnTo>
                  <a:pt x="153082" y="54149"/>
                </a:lnTo>
                <a:lnTo>
                  <a:pt x="115591" y="82440"/>
                </a:lnTo>
                <a:lnTo>
                  <a:pt x="82440" y="115591"/>
                </a:lnTo>
                <a:lnTo>
                  <a:pt x="54149" y="153082"/>
                </a:lnTo>
                <a:lnTo>
                  <a:pt x="31239" y="194394"/>
                </a:lnTo>
                <a:lnTo>
                  <a:pt x="14231" y="239004"/>
                </a:lnTo>
                <a:lnTo>
                  <a:pt x="3644" y="286394"/>
                </a:lnTo>
                <a:lnTo>
                  <a:pt x="0" y="336041"/>
                </a:lnTo>
                <a:lnTo>
                  <a:pt x="3644" y="385689"/>
                </a:lnTo>
                <a:lnTo>
                  <a:pt x="14231" y="433079"/>
                </a:lnTo>
                <a:lnTo>
                  <a:pt x="31239" y="477689"/>
                </a:lnTo>
                <a:lnTo>
                  <a:pt x="54149" y="519001"/>
                </a:lnTo>
                <a:lnTo>
                  <a:pt x="82440" y="556492"/>
                </a:lnTo>
                <a:lnTo>
                  <a:pt x="115591" y="589643"/>
                </a:lnTo>
                <a:lnTo>
                  <a:pt x="153082" y="617934"/>
                </a:lnTo>
                <a:lnTo>
                  <a:pt x="194394" y="640844"/>
                </a:lnTo>
                <a:lnTo>
                  <a:pt x="239004" y="657852"/>
                </a:lnTo>
                <a:lnTo>
                  <a:pt x="286394" y="668439"/>
                </a:lnTo>
                <a:lnTo>
                  <a:pt x="336042" y="672083"/>
                </a:lnTo>
                <a:lnTo>
                  <a:pt x="385689" y="668439"/>
                </a:lnTo>
                <a:lnTo>
                  <a:pt x="433079" y="657852"/>
                </a:lnTo>
                <a:lnTo>
                  <a:pt x="477689" y="640844"/>
                </a:lnTo>
                <a:lnTo>
                  <a:pt x="519001" y="617934"/>
                </a:lnTo>
                <a:lnTo>
                  <a:pt x="556492" y="589643"/>
                </a:lnTo>
                <a:lnTo>
                  <a:pt x="589643" y="556492"/>
                </a:lnTo>
                <a:lnTo>
                  <a:pt x="617934" y="519001"/>
                </a:lnTo>
                <a:lnTo>
                  <a:pt x="640844" y="477689"/>
                </a:lnTo>
                <a:lnTo>
                  <a:pt x="657852" y="433079"/>
                </a:lnTo>
                <a:lnTo>
                  <a:pt x="668439" y="385689"/>
                </a:lnTo>
                <a:lnTo>
                  <a:pt x="672083" y="336041"/>
                </a:lnTo>
                <a:lnTo>
                  <a:pt x="668439" y="286394"/>
                </a:lnTo>
                <a:lnTo>
                  <a:pt x="657852" y="239004"/>
                </a:lnTo>
                <a:lnTo>
                  <a:pt x="640844" y="194394"/>
                </a:lnTo>
                <a:lnTo>
                  <a:pt x="617934" y="153082"/>
                </a:lnTo>
                <a:lnTo>
                  <a:pt x="589643" y="115591"/>
                </a:lnTo>
                <a:lnTo>
                  <a:pt x="556492" y="82440"/>
                </a:lnTo>
                <a:lnTo>
                  <a:pt x="519001" y="54149"/>
                </a:lnTo>
                <a:lnTo>
                  <a:pt x="477689" y="31239"/>
                </a:lnTo>
                <a:lnTo>
                  <a:pt x="433079" y="14231"/>
                </a:lnTo>
                <a:lnTo>
                  <a:pt x="385689" y="3644"/>
                </a:lnTo>
                <a:lnTo>
                  <a:pt x="336042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083552" y="5021579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5" h="672464">
                <a:moveTo>
                  <a:pt x="336042" y="0"/>
                </a:moveTo>
                <a:lnTo>
                  <a:pt x="286394" y="3644"/>
                </a:lnTo>
                <a:lnTo>
                  <a:pt x="239004" y="14231"/>
                </a:lnTo>
                <a:lnTo>
                  <a:pt x="194394" y="31239"/>
                </a:lnTo>
                <a:lnTo>
                  <a:pt x="153082" y="54149"/>
                </a:lnTo>
                <a:lnTo>
                  <a:pt x="115591" y="82440"/>
                </a:lnTo>
                <a:lnTo>
                  <a:pt x="82440" y="115591"/>
                </a:lnTo>
                <a:lnTo>
                  <a:pt x="54149" y="153082"/>
                </a:lnTo>
                <a:lnTo>
                  <a:pt x="31239" y="194394"/>
                </a:lnTo>
                <a:lnTo>
                  <a:pt x="14231" y="239004"/>
                </a:lnTo>
                <a:lnTo>
                  <a:pt x="3644" y="286394"/>
                </a:lnTo>
                <a:lnTo>
                  <a:pt x="0" y="336042"/>
                </a:lnTo>
                <a:lnTo>
                  <a:pt x="3644" y="385689"/>
                </a:lnTo>
                <a:lnTo>
                  <a:pt x="14231" y="433079"/>
                </a:lnTo>
                <a:lnTo>
                  <a:pt x="31239" y="477689"/>
                </a:lnTo>
                <a:lnTo>
                  <a:pt x="54149" y="519001"/>
                </a:lnTo>
                <a:lnTo>
                  <a:pt x="82440" y="556492"/>
                </a:lnTo>
                <a:lnTo>
                  <a:pt x="115591" y="589643"/>
                </a:lnTo>
                <a:lnTo>
                  <a:pt x="153082" y="617934"/>
                </a:lnTo>
                <a:lnTo>
                  <a:pt x="194394" y="640844"/>
                </a:lnTo>
                <a:lnTo>
                  <a:pt x="239004" y="657852"/>
                </a:lnTo>
                <a:lnTo>
                  <a:pt x="286394" y="668439"/>
                </a:lnTo>
                <a:lnTo>
                  <a:pt x="336042" y="672084"/>
                </a:lnTo>
                <a:lnTo>
                  <a:pt x="385689" y="668439"/>
                </a:lnTo>
                <a:lnTo>
                  <a:pt x="433079" y="657852"/>
                </a:lnTo>
                <a:lnTo>
                  <a:pt x="477689" y="640844"/>
                </a:lnTo>
                <a:lnTo>
                  <a:pt x="519001" y="617934"/>
                </a:lnTo>
                <a:lnTo>
                  <a:pt x="556492" y="589643"/>
                </a:lnTo>
                <a:lnTo>
                  <a:pt x="589643" y="556492"/>
                </a:lnTo>
                <a:lnTo>
                  <a:pt x="617934" y="519001"/>
                </a:lnTo>
                <a:lnTo>
                  <a:pt x="640844" y="477689"/>
                </a:lnTo>
                <a:lnTo>
                  <a:pt x="657852" y="433079"/>
                </a:lnTo>
                <a:lnTo>
                  <a:pt x="668439" y="385689"/>
                </a:lnTo>
                <a:lnTo>
                  <a:pt x="672083" y="336042"/>
                </a:lnTo>
                <a:lnTo>
                  <a:pt x="668439" y="286394"/>
                </a:lnTo>
                <a:lnTo>
                  <a:pt x="657852" y="239004"/>
                </a:lnTo>
                <a:lnTo>
                  <a:pt x="640844" y="194394"/>
                </a:lnTo>
                <a:lnTo>
                  <a:pt x="617934" y="153082"/>
                </a:lnTo>
                <a:lnTo>
                  <a:pt x="589643" y="115591"/>
                </a:lnTo>
                <a:lnTo>
                  <a:pt x="556492" y="82440"/>
                </a:lnTo>
                <a:lnTo>
                  <a:pt x="519001" y="54149"/>
                </a:lnTo>
                <a:lnTo>
                  <a:pt x="477689" y="31239"/>
                </a:lnTo>
                <a:lnTo>
                  <a:pt x="433079" y="14231"/>
                </a:lnTo>
                <a:lnTo>
                  <a:pt x="385689" y="3644"/>
                </a:lnTo>
                <a:lnTo>
                  <a:pt x="336042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115300" y="4835652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5" h="672464">
                <a:moveTo>
                  <a:pt x="336042" y="0"/>
                </a:moveTo>
                <a:lnTo>
                  <a:pt x="286394" y="3644"/>
                </a:lnTo>
                <a:lnTo>
                  <a:pt x="239004" y="14231"/>
                </a:lnTo>
                <a:lnTo>
                  <a:pt x="194394" y="31239"/>
                </a:lnTo>
                <a:lnTo>
                  <a:pt x="153082" y="54149"/>
                </a:lnTo>
                <a:lnTo>
                  <a:pt x="115591" y="82440"/>
                </a:lnTo>
                <a:lnTo>
                  <a:pt x="82440" y="115591"/>
                </a:lnTo>
                <a:lnTo>
                  <a:pt x="54149" y="153082"/>
                </a:lnTo>
                <a:lnTo>
                  <a:pt x="31239" y="194394"/>
                </a:lnTo>
                <a:lnTo>
                  <a:pt x="14231" y="239004"/>
                </a:lnTo>
                <a:lnTo>
                  <a:pt x="3644" y="286394"/>
                </a:lnTo>
                <a:lnTo>
                  <a:pt x="0" y="336042"/>
                </a:lnTo>
                <a:lnTo>
                  <a:pt x="3644" y="385689"/>
                </a:lnTo>
                <a:lnTo>
                  <a:pt x="14231" y="433079"/>
                </a:lnTo>
                <a:lnTo>
                  <a:pt x="31239" y="477689"/>
                </a:lnTo>
                <a:lnTo>
                  <a:pt x="54149" y="519001"/>
                </a:lnTo>
                <a:lnTo>
                  <a:pt x="82440" y="556492"/>
                </a:lnTo>
                <a:lnTo>
                  <a:pt x="115591" y="589643"/>
                </a:lnTo>
                <a:lnTo>
                  <a:pt x="153082" y="617934"/>
                </a:lnTo>
                <a:lnTo>
                  <a:pt x="194394" y="640844"/>
                </a:lnTo>
                <a:lnTo>
                  <a:pt x="239004" y="657852"/>
                </a:lnTo>
                <a:lnTo>
                  <a:pt x="286394" y="668439"/>
                </a:lnTo>
                <a:lnTo>
                  <a:pt x="336042" y="672084"/>
                </a:lnTo>
                <a:lnTo>
                  <a:pt x="385689" y="668439"/>
                </a:lnTo>
                <a:lnTo>
                  <a:pt x="433079" y="657852"/>
                </a:lnTo>
                <a:lnTo>
                  <a:pt x="477689" y="640844"/>
                </a:lnTo>
                <a:lnTo>
                  <a:pt x="519001" y="617934"/>
                </a:lnTo>
                <a:lnTo>
                  <a:pt x="556492" y="589643"/>
                </a:lnTo>
                <a:lnTo>
                  <a:pt x="589643" y="556492"/>
                </a:lnTo>
                <a:lnTo>
                  <a:pt x="617934" y="519001"/>
                </a:lnTo>
                <a:lnTo>
                  <a:pt x="640844" y="477689"/>
                </a:lnTo>
                <a:lnTo>
                  <a:pt x="657852" y="433079"/>
                </a:lnTo>
                <a:lnTo>
                  <a:pt x="668439" y="385689"/>
                </a:lnTo>
                <a:lnTo>
                  <a:pt x="672083" y="336042"/>
                </a:lnTo>
                <a:lnTo>
                  <a:pt x="668439" y="286394"/>
                </a:lnTo>
                <a:lnTo>
                  <a:pt x="657852" y="239004"/>
                </a:lnTo>
                <a:lnTo>
                  <a:pt x="640844" y="194394"/>
                </a:lnTo>
                <a:lnTo>
                  <a:pt x="617934" y="153082"/>
                </a:lnTo>
                <a:lnTo>
                  <a:pt x="589643" y="115591"/>
                </a:lnTo>
                <a:lnTo>
                  <a:pt x="556492" y="82440"/>
                </a:lnTo>
                <a:lnTo>
                  <a:pt x="519001" y="54149"/>
                </a:lnTo>
                <a:lnTo>
                  <a:pt x="477689" y="31239"/>
                </a:lnTo>
                <a:lnTo>
                  <a:pt x="433079" y="14231"/>
                </a:lnTo>
                <a:lnTo>
                  <a:pt x="385689" y="3644"/>
                </a:lnTo>
                <a:lnTo>
                  <a:pt x="336042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671304" y="2276855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5" h="672464">
                <a:moveTo>
                  <a:pt x="336042" y="0"/>
                </a:moveTo>
                <a:lnTo>
                  <a:pt x="286394" y="3644"/>
                </a:lnTo>
                <a:lnTo>
                  <a:pt x="239004" y="14231"/>
                </a:lnTo>
                <a:lnTo>
                  <a:pt x="194394" y="31239"/>
                </a:lnTo>
                <a:lnTo>
                  <a:pt x="153082" y="54149"/>
                </a:lnTo>
                <a:lnTo>
                  <a:pt x="115591" y="82440"/>
                </a:lnTo>
                <a:lnTo>
                  <a:pt x="82440" y="115591"/>
                </a:lnTo>
                <a:lnTo>
                  <a:pt x="54149" y="153082"/>
                </a:lnTo>
                <a:lnTo>
                  <a:pt x="31239" y="194394"/>
                </a:lnTo>
                <a:lnTo>
                  <a:pt x="14231" y="239004"/>
                </a:lnTo>
                <a:lnTo>
                  <a:pt x="3644" y="286394"/>
                </a:lnTo>
                <a:lnTo>
                  <a:pt x="0" y="336042"/>
                </a:lnTo>
                <a:lnTo>
                  <a:pt x="3644" y="385689"/>
                </a:lnTo>
                <a:lnTo>
                  <a:pt x="14231" y="433079"/>
                </a:lnTo>
                <a:lnTo>
                  <a:pt x="31239" y="477689"/>
                </a:lnTo>
                <a:lnTo>
                  <a:pt x="54149" y="519001"/>
                </a:lnTo>
                <a:lnTo>
                  <a:pt x="82440" y="556492"/>
                </a:lnTo>
                <a:lnTo>
                  <a:pt x="115591" y="589643"/>
                </a:lnTo>
                <a:lnTo>
                  <a:pt x="153082" y="617934"/>
                </a:lnTo>
                <a:lnTo>
                  <a:pt x="194394" y="640844"/>
                </a:lnTo>
                <a:lnTo>
                  <a:pt x="239004" y="657852"/>
                </a:lnTo>
                <a:lnTo>
                  <a:pt x="286394" y="668439"/>
                </a:lnTo>
                <a:lnTo>
                  <a:pt x="336042" y="672084"/>
                </a:lnTo>
                <a:lnTo>
                  <a:pt x="385689" y="668439"/>
                </a:lnTo>
                <a:lnTo>
                  <a:pt x="433079" y="657852"/>
                </a:lnTo>
                <a:lnTo>
                  <a:pt x="477689" y="640844"/>
                </a:lnTo>
                <a:lnTo>
                  <a:pt x="519001" y="617934"/>
                </a:lnTo>
                <a:lnTo>
                  <a:pt x="556492" y="589643"/>
                </a:lnTo>
                <a:lnTo>
                  <a:pt x="589643" y="556492"/>
                </a:lnTo>
                <a:lnTo>
                  <a:pt x="617934" y="519001"/>
                </a:lnTo>
                <a:lnTo>
                  <a:pt x="640844" y="477689"/>
                </a:lnTo>
                <a:lnTo>
                  <a:pt x="657852" y="433079"/>
                </a:lnTo>
                <a:lnTo>
                  <a:pt x="668439" y="385689"/>
                </a:lnTo>
                <a:lnTo>
                  <a:pt x="672084" y="336042"/>
                </a:lnTo>
                <a:lnTo>
                  <a:pt x="668439" y="286394"/>
                </a:lnTo>
                <a:lnTo>
                  <a:pt x="657852" y="239004"/>
                </a:lnTo>
                <a:lnTo>
                  <a:pt x="640844" y="194394"/>
                </a:lnTo>
                <a:lnTo>
                  <a:pt x="617934" y="153082"/>
                </a:lnTo>
                <a:lnTo>
                  <a:pt x="589643" y="115591"/>
                </a:lnTo>
                <a:lnTo>
                  <a:pt x="556492" y="82440"/>
                </a:lnTo>
                <a:lnTo>
                  <a:pt x="519001" y="54149"/>
                </a:lnTo>
                <a:lnTo>
                  <a:pt x="477689" y="31239"/>
                </a:lnTo>
                <a:lnTo>
                  <a:pt x="433079" y="14231"/>
                </a:lnTo>
                <a:lnTo>
                  <a:pt x="385689" y="3644"/>
                </a:lnTo>
                <a:lnTo>
                  <a:pt x="336042" y="0"/>
                </a:lnTo>
                <a:close/>
              </a:path>
            </a:pathLst>
          </a:custGeom>
          <a:solidFill>
            <a:srgbClr val="00AF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8553450" y="6023254"/>
            <a:ext cx="313690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40" dirty="0">
                <a:latin typeface="Arial"/>
                <a:cs typeface="Arial"/>
              </a:rPr>
              <a:t>x1</a:t>
            </a:r>
            <a:endParaRPr sz="24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95735" y="5707786"/>
            <a:ext cx="1574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65" dirty="0">
                <a:latin typeface="Arial"/>
                <a:cs typeface="Arial"/>
              </a:rPr>
              <a:t>x</a:t>
            </a:r>
            <a:endParaRPr sz="24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441694" y="1329893"/>
            <a:ext cx="163830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14" dirty="0">
                <a:latin typeface="Arial"/>
                <a:cs typeface="Arial"/>
              </a:rPr>
              <a:t>y</a:t>
            </a:r>
            <a:endParaRPr sz="24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004052" y="3635120"/>
            <a:ext cx="31305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40" dirty="0">
                <a:latin typeface="Arial"/>
                <a:cs typeface="Arial"/>
              </a:rPr>
              <a:t>x2</a:t>
            </a:r>
            <a:endParaRPr sz="2400">
              <a:latin typeface="Arial"/>
              <a:cs typeface="Arial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8787383" y="4349496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5" h="672464">
                <a:moveTo>
                  <a:pt x="336042" y="0"/>
                </a:moveTo>
                <a:lnTo>
                  <a:pt x="286394" y="3644"/>
                </a:lnTo>
                <a:lnTo>
                  <a:pt x="239004" y="14231"/>
                </a:lnTo>
                <a:lnTo>
                  <a:pt x="194394" y="31239"/>
                </a:lnTo>
                <a:lnTo>
                  <a:pt x="153082" y="54149"/>
                </a:lnTo>
                <a:lnTo>
                  <a:pt x="115591" y="82440"/>
                </a:lnTo>
                <a:lnTo>
                  <a:pt x="82440" y="115591"/>
                </a:lnTo>
                <a:lnTo>
                  <a:pt x="54149" y="153082"/>
                </a:lnTo>
                <a:lnTo>
                  <a:pt x="31239" y="194394"/>
                </a:lnTo>
                <a:lnTo>
                  <a:pt x="14231" y="239004"/>
                </a:lnTo>
                <a:lnTo>
                  <a:pt x="3644" y="286394"/>
                </a:lnTo>
                <a:lnTo>
                  <a:pt x="0" y="336041"/>
                </a:lnTo>
                <a:lnTo>
                  <a:pt x="3644" y="385689"/>
                </a:lnTo>
                <a:lnTo>
                  <a:pt x="14231" y="433079"/>
                </a:lnTo>
                <a:lnTo>
                  <a:pt x="31239" y="477689"/>
                </a:lnTo>
                <a:lnTo>
                  <a:pt x="54149" y="519001"/>
                </a:lnTo>
                <a:lnTo>
                  <a:pt x="82440" y="556492"/>
                </a:lnTo>
                <a:lnTo>
                  <a:pt x="115591" y="589643"/>
                </a:lnTo>
                <a:lnTo>
                  <a:pt x="153082" y="617934"/>
                </a:lnTo>
                <a:lnTo>
                  <a:pt x="194394" y="640844"/>
                </a:lnTo>
                <a:lnTo>
                  <a:pt x="239004" y="657852"/>
                </a:lnTo>
                <a:lnTo>
                  <a:pt x="286394" y="668439"/>
                </a:lnTo>
                <a:lnTo>
                  <a:pt x="336042" y="672083"/>
                </a:lnTo>
                <a:lnTo>
                  <a:pt x="385689" y="668439"/>
                </a:lnTo>
                <a:lnTo>
                  <a:pt x="433079" y="657852"/>
                </a:lnTo>
                <a:lnTo>
                  <a:pt x="477689" y="640844"/>
                </a:lnTo>
                <a:lnTo>
                  <a:pt x="519001" y="617934"/>
                </a:lnTo>
                <a:lnTo>
                  <a:pt x="556492" y="589643"/>
                </a:lnTo>
                <a:lnTo>
                  <a:pt x="589643" y="556492"/>
                </a:lnTo>
                <a:lnTo>
                  <a:pt x="617934" y="519001"/>
                </a:lnTo>
                <a:lnTo>
                  <a:pt x="640844" y="477689"/>
                </a:lnTo>
                <a:lnTo>
                  <a:pt x="657852" y="433079"/>
                </a:lnTo>
                <a:lnTo>
                  <a:pt x="668439" y="385689"/>
                </a:lnTo>
                <a:lnTo>
                  <a:pt x="672084" y="336041"/>
                </a:lnTo>
                <a:lnTo>
                  <a:pt x="668439" y="286394"/>
                </a:lnTo>
                <a:lnTo>
                  <a:pt x="657852" y="239004"/>
                </a:lnTo>
                <a:lnTo>
                  <a:pt x="640844" y="194394"/>
                </a:lnTo>
                <a:lnTo>
                  <a:pt x="617934" y="153082"/>
                </a:lnTo>
                <a:lnTo>
                  <a:pt x="589643" y="115591"/>
                </a:lnTo>
                <a:lnTo>
                  <a:pt x="556492" y="82440"/>
                </a:lnTo>
                <a:lnTo>
                  <a:pt x="519001" y="54149"/>
                </a:lnTo>
                <a:lnTo>
                  <a:pt x="477689" y="31239"/>
                </a:lnTo>
                <a:lnTo>
                  <a:pt x="433079" y="14231"/>
                </a:lnTo>
                <a:lnTo>
                  <a:pt x="385689" y="3644"/>
                </a:lnTo>
                <a:lnTo>
                  <a:pt x="336042" y="0"/>
                </a:lnTo>
                <a:close/>
              </a:path>
            </a:pathLst>
          </a:custGeom>
          <a:solidFill>
            <a:srgbClr val="00AF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0896600" y="2276855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5" h="672464">
                <a:moveTo>
                  <a:pt x="336042" y="0"/>
                </a:moveTo>
                <a:lnTo>
                  <a:pt x="286394" y="3644"/>
                </a:lnTo>
                <a:lnTo>
                  <a:pt x="239004" y="14231"/>
                </a:lnTo>
                <a:lnTo>
                  <a:pt x="194394" y="31239"/>
                </a:lnTo>
                <a:lnTo>
                  <a:pt x="153082" y="54149"/>
                </a:lnTo>
                <a:lnTo>
                  <a:pt x="115591" y="82440"/>
                </a:lnTo>
                <a:lnTo>
                  <a:pt x="82440" y="115591"/>
                </a:lnTo>
                <a:lnTo>
                  <a:pt x="54149" y="153082"/>
                </a:lnTo>
                <a:lnTo>
                  <a:pt x="31239" y="194394"/>
                </a:lnTo>
                <a:lnTo>
                  <a:pt x="14231" y="239004"/>
                </a:lnTo>
                <a:lnTo>
                  <a:pt x="3644" y="286394"/>
                </a:lnTo>
                <a:lnTo>
                  <a:pt x="0" y="336042"/>
                </a:lnTo>
                <a:lnTo>
                  <a:pt x="3644" y="385689"/>
                </a:lnTo>
                <a:lnTo>
                  <a:pt x="14231" y="433079"/>
                </a:lnTo>
                <a:lnTo>
                  <a:pt x="31239" y="477689"/>
                </a:lnTo>
                <a:lnTo>
                  <a:pt x="54149" y="519001"/>
                </a:lnTo>
                <a:lnTo>
                  <a:pt x="82440" y="556492"/>
                </a:lnTo>
                <a:lnTo>
                  <a:pt x="115591" y="589643"/>
                </a:lnTo>
                <a:lnTo>
                  <a:pt x="153082" y="617934"/>
                </a:lnTo>
                <a:lnTo>
                  <a:pt x="194394" y="640844"/>
                </a:lnTo>
                <a:lnTo>
                  <a:pt x="239004" y="657852"/>
                </a:lnTo>
                <a:lnTo>
                  <a:pt x="286394" y="668439"/>
                </a:lnTo>
                <a:lnTo>
                  <a:pt x="336042" y="672084"/>
                </a:lnTo>
                <a:lnTo>
                  <a:pt x="385689" y="668439"/>
                </a:lnTo>
                <a:lnTo>
                  <a:pt x="433079" y="657852"/>
                </a:lnTo>
                <a:lnTo>
                  <a:pt x="477689" y="640844"/>
                </a:lnTo>
                <a:lnTo>
                  <a:pt x="519001" y="617934"/>
                </a:lnTo>
                <a:lnTo>
                  <a:pt x="556492" y="589643"/>
                </a:lnTo>
                <a:lnTo>
                  <a:pt x="589643" y="556492"/>
                </a:lnTo>
                <a:lnTo>
                  <a:pt x="617934" y="519001"/>
                </a:lnTo>
                <a:lnTo>
                  <a:pt x="640844" y="477689"/>
                </a:lnTo>
                <a:lnTo>
                  <a:pt x="657852" y="433079"/>
                </a:lnTo>
                <a:lnTo>
                  <a:pt x="668439" y="385689"/>
                </a:lnTo>
                <a:lnTo>
                  <a:pt x="672083" y="336042"/>
                </a:lnTo>
                <a:lnTo>
                  <a:pt x="668439" y="286394"/>
                </a:lnTo>
                <a:lnTo>
                  <a:pt x="657852" y="239004"/>
                </a:lnTo>
                <a:lnTo>
                  <a:pt x="640844" y="194394"/>
                </a:lnTo>
                <a:lnTo>
                  <a:pt x="617934" y="153082"/>
                </a:lnTo>
                <a:lnTo>
                  <a:pt x="589643" y="115591"/>
                </a:lnTo>
                <a:lnTo>
                  <a:pt x="556492" y="82440"/>
                </a:lnTo>
                <a:lnTo>
                  <a:pt x="519001" y="54149"/>
                </a:lnTo>
                <a:lnTo>
                  <a:pt x="477689" y="31239"/>
                </a:lnTo>
                <a:lnTo>
                  <a:pt x="433079" y="14231"/>
                </a:lnTo>
                <a:lnTo>
                  <a:pt x="385689" y="3644"/>
                </a:lnTo>
                <a:lnTo>
                  <a:pt x="336042" y="0"/>
                </a:lnTo>
                <a:close/>
              </a:path>
            </a:pathLst>
          </a:custGeom>
          <a:solidFill>
            <a:srgbClr val="00AF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0297668" y="3044951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5" h="672464">
                <a:moveTo>
                  <a:pt x="336041" y="0"/>
                </a:moveTo>
                <a:lnTo>
                  <a:pt x="286394" y="3644"/>
                </a:lnTo>
                <a:lnTo>
                  <a:pt x="239004" y="14231"/>
                </a:lnTo>
                <a:lnTo>
                  <a:pt x="194394" y="31239"/>
                </a:lnTo>
                <a:lnTo>
                  <a:pt x="153082" y="54149"/>
                </a:lnTo>
                <a:lnTo>
                  <a:pt x="115591" y="82440"/>
                </a:lnTo>
                <a:lnTo>
                  <a:pt x="82440" y="115591"/>
                </a:lnTo>
                <a:lnTo>
                  <a:pt x="54149" y="153082"/>
                </a:lnTo>
                <a:lnTo>
                  <a:pt x="31239" y="194394"/>
                </a:lnTo>
                <a:lnTo>
                  <a:pt x="14231" y="239004"/>
                </a:lnTo>
                <a:lnTo>
                  <a:pt x="3644" y="286394"/>
                </a:lnTo>
                <a:lnTo>
                  <a:pt x="0" y="336042"/>
                </a:lnTo>
                <a:lnTo>
                  <a:pt x="3644" y="385689"/>
                </a:lnTo>
                <a:lnTo>
                  <a:pt x="14231" y="433079"/>
                </a:lnTo>
                <a:lnTo>
                  <a:pt x="31239" y="477689"/>
                </a:lnTo>
                <a:lnTo>
                  <a:pt x="54149" y="519001"/>
                </a:lnTo>
                <a:lnTo>
                  <a:pt x="82440" y="556492"/>
                </a:lnTo>
                <a:lnTo>
                  <a:pt x="115591" y="589643"/>
                </a:lnTo>
                <a:lnTo>
                  <a:pt x="153082" y="617934"/>
                </a:lnTo>
                <a:lnTo>
                  <a:pt x="194394" y="640844"/>
                </a:lnTo>
                <a:lnTo>
                  <a:pt x="239004" y="657852"/>
                </a:lnTo>
                <a:lnTo>
                  <a:pt x="286394" y="668439"/>
                </a:lnTo>
                <a:lnTo>
                  <a:pt x="336041" y="672084"/>
                </a:lnTo>
                <a:lnTo>
                  <a:pt x="385689" y="668439"/>
                </a:lnTo>
                <a:lnTo>
                  <a:pt x="433079" y="657852"/>
                </a:lnTo>
                <a:lnTo>
                  <a:pt x="477689" y="640844"/>
                </a:lnTo>
                <a:lnTo>
                  <a:pt x="519001" y="617934"/>
                </a:lnTo>
                <a:lnTo>
                  <a:pt x="556492" y="589643"/>
                </a:lnTo>
                <a:lnTo>
                  <a:pt x="589643" y="556492"/>
                </a:lnTo>
                <a:lnTo>
                  <a:pt x="617934" y="519001"/>
                </a:lnTo>
                <a:lnTo>
                  <a:pt x="640844" y="477689"/>
                </a:lnTo>
                <a:lnTo>
                  <a:pt x="657852" y="433079"/>
                </a:lnTo>
                <a:lnTo>
                  <a:pt x="668439" y="385689"/>
                </a:lnTo>
                <a:lnTo>
                  <a:pt x="672083" y="336042"/>
                </a:lnTo>
                <a:lnTo>
                  <a:pt x="668439" y="286394"/>
                </a:lnTo>
                <a:lnTo>
                  <a:pt x="657852" y="239004"/>
                </a:lnTo>
                <a:lnTo>
                  <a:pt x="640844" y="194394"/>
                </a:lnTo>
                <a:lnTo>
                  <a:pt x="617934" y="153082"/>
                </a:lnTo>
                <a:lnTo>
                  <a:pt x="589643" y="115591"/>
                </a:lnTo>
                <a:lnTo>
                  <a:pt x="556492" y="82440"/>
                </a:lnTo>
                <a:lnTo>
                  <a:pt x="519001" y="54149"/>
                </a:lnTo>
                <a:lnTo>
                  <a:pt x="477689" y="31239"/>
                </a:lnTo>
                <a:lnTo>
                  <a:pt x="433079" y="14231"/>
                </a:lnTo>
                <a:lnTo>
                  <a:pt x="385689" y="3644"/>
                </a:lnTo>
                <a:lnTo>
                  <a:pt x="336041" y="0"/>
                </a:lnTo>
                <a:close/>
              </a:path>
            </a:pathLst>
          </a:custGeom>
          <a:solidFill>
            <a:srgbClr val="00AF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8569452" y="2084832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5" h="672464">
                <a:moveTo>
                  <a:pt x="336042" y="0"/>
                </a:moveTo>
                <a:lnTo>
                  <a:pt x="286394" y="3644"/>
                </a:lnTo>
                <a:lnTo>
                  <a:pt x="239004" y="14231"/>
                </a:lnTo>
                <a:lnTo>
                  <a:pt x="194394" y="31239"/>
                </a:lnTo>
                <a:lnTo>
                  <a:pt x="153082" y="54149"/>
                </a:lnTo>
                <a:lnTo>
                  <a:pt x="115591" y="82440"/>
                </a:lnTo>
                <a:lnTo>
                  <a:pt x="82440" y="115591"/>
                </a:lnTo>
                <a:lnTo>
                  <a:pt x="54149" y="153082"/>
                </a:lnTo>
                <a:lnTo>
                  <a:pt x="31239" y="194394"/>
                </a:lnTo>
                <a:lnTo>
                  <a:pt x="14231" y="239004"/>
                </a:lnTo>
                <a:lnTo>
                  <a:pt x="3644" y="286394"/>
                </a:lnTo>
                <a:lnTo>
                  <a:pt x="0" y="336041"/>
                </a:lnTo>
                <a:lnTo>
                  <a:pt x="3644" y="385689"/>
                </a:lnTo>
                <a:lnTo>
                  <a:pt x="14231" y="433079"/>
                </a:lnTo>
                <a:lnTo>
                  <a:pt x="31239" y="477689"/>
                </a:lnTo>
                <a:lnTo>
                  <a:pt x="54149" y="519001"/>
                </a:lnTo>
                <a:lnTo>
                  <a:pt x="82440" y="556492"/>
                </a:lnTo>
                <a:lnTo>
                  <a:pt x="115591" y="589643"/>
                </a:lnTo>
                <a:lnTo>
                  <a:pt x="153082" y="617934"/>
                </a:lnTo>
                <a:lnTo>
                  <a:pt x="194394" y="640844"/>
                </a:lnTo>
                <a:lnTo>
                  <a:pt x="239004" y="657852"/>
                </a:lnTo>
                <a:lnTo>
                  <a:pt x="286394" y="668439"/>
                </a:lnTo>
                <a:lnTo>
                  <a:pt x="336042" y="672083"/>
                </a:lnTo>
                <a:lnTo>
                  <a:pt x="385689" y="668439"/>
                </a:lnTo>
                <a:lnTo>
                  <a:pt x="433079" y="657852"/>
                </a:lnTo>
                <a:lnTo>
                  <a:pt x="477689" y="640844"/>
                </a:lnTo>
                <a:lnTo>
                  <a:pt x="519001" y="617934"/>
                </a:lnTo>
                <a:lnTo>
                  <a:pt x="556492" y="589643"/>
                </a:lnTo>
                <a:lnTo>
                  <a:pt x="589643" y="556492"/>
                </a:lnTo>
                <a:lnTo>
                  <a:pt x="617934" y="519001"/>
                </a:lnTo>
                <a:lnTo>
                  <a:pt x="640844" y="477689"/>
                </a:lnTo>
                <a:lnTo>
                  <a:pt x="657852" y="433079"/>
                </a:lnTo>
                <a:lnTo>
                  <a:pt x="668439" y="385689"/>
                </a:lnTo>
                <a:lnTo>
                  <a:pt x="672083" y="336041"/>
                </a:lnTo>
                <a:lnTo>
                  <a:pt x="668439" y="286394"/>
                </a:lnTo>
                <a:lnTo>
                  <a:pt x="657852" y="239004"/>
                </a:lnTo>
                <a:lnTo>
                  <a:pt x="640844" y="194394"/>
                </a:lnTo>
                <a:lnTo>
                  <a:pt x="617934" y="153082"/>
                </a:lnTo>
                <a:lnTo>
                  <a:pt x="589643" y="115591"/>
                </a:lnTo>
                <a:lnTo>
                  <a:pt x="556492" y="82440"/>
                </a:lnTo>
                <a:lnTo>
                  <a:pt x="519001" y="54149"/>
                </a:lnTo>
                <a:lnTo>
                  <a:pt x="477689" y="31239"/>
                </a:lnTo>
                <a:lnTo>
                  <a:pt x="433079" y="14231"/>
                </a:lnTo>
                <a:lnTo>
                  <a:pt x="385689" y="3644"/>
                </a:lnTo>
                <a:lnTo>
                  <a:pt x="336042" y="0"/>
                </a:lnTo>
                <a:close/>
              </a:path>
            </a:pathLst>
          </a:custGeom>
          <a:solidFill>
            <a:srgbClr val="00AF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772143" y="3072383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5" h="672464">
                <a:moveTo>
                  <a:pt x="336041" y="0"/>
                </a:moveTo>
                <a:lnTo>
                  <a:pt x="286394" y="3644"/>
                </a:lnTo>
                <a:lnTo>
                  <a:pt x="239004" y="14231"/>
                </a:lnTo>
                <a:lnTo>
                  <a:pt x="194394" y="31239"/>
                </a:lnTo>
                <a:lnTo>
                  <a:pt x="153082" y="54149"/>
                </a:lnTo>
                <a:lnTo>
                  <a:pt x="115591" y="82440"/>
                </a:lnTo>
                <a:lnTo>
                  <a:pt x="82440" y="115591"/>
                </a:lnTo>
                <a:lnTo>
                  <a:pt x="54149" y="153082"/>
                </a:lnTo>
                <a:lnTo>
                  <a:pt x="31239" y="194394"/>
                </a:lnTo>
                <a:lnTo>
                  <a:pt x="14231" y="239004"/>
                </a:lnTo>
                <a:lnTo>
                  <a:pt x="3644" y="286394"/>
                </a:lnTo>
                <a:lnTo>
                  <a:pt x="0" y="336041"/>
                </a:lnTo>
                <a:lnTo>
                  <a:pt x="3644" y="385689"/>
                </a:lnTo>
                <a:lnTo>
                  <a:pt x="14231" y="433079"/>
                </a:lnTo>
                <a:lnTo>
                  <a:pt x="31239" y="477689"/>
                </a:lnTo>
                <a:lnTo>
                  <a:pt x="54149" y="519001"/>
                </a:lnTo>
                <a:lnTo>
                  <a:pt x="82440" y="556492"/>
                </a:lnTo>
                <a:lnTo>
                  <a:pt x="115591" y="589643"/>
                </a:lnTo>
                <a:lnTo>
                  <a:pt x="153082" y="617934"/>
                </a:lnTo>
                <a:lnTo>
                  <a:pt x="194394" y="640844"/>
                </a:lnTo>
                <a:lnTo>
                  <a:pt x="239004" y="657852"/>
                </a:lnTo>
                <a:lnTo>
                  <a:pt x="286394" y="668439"/>
                </a:lnTo>
                <a:lnTo>
                  <a:pt x="336041" y="672083"/>
                </a:lnTo>
                <a:lnTo>
                  <a:pt x="385689" y="668439"/>
                </a:lnTo>
                <a:lnTo>
                  <a:pt x="433079" y="657852"/>
                </a:lnTo>
                <a:lnTo>
                  <a:pt x="477689" y="640844"/>
                </a:lnTo>
                <a:lnTo>
                  <a:pt x="519001" y="617934"/>
                </a:lnTo>
                <a:lnTo>
                  <a:pt x="556492" y="589643"/>
                </a:lnTo>
                <a:lnTo>
                  <a:pt x="589643" y="556492"/>
                </a:lnTo>
                <a:lnTo>
                  <a:pt x="617934" y="519001"/>
                </a:lnTo>
                <a:lnTo>
                  <a:pt x="640844" y="477689"/>
                </a:lnTo>
                <a:lnTo>
                  <a:pt x="657852" y="433079"/>
                </a:lnTo>
                <a:lnTo>
                  <a:pt x="668439" y="385689"/>
                </a:lnTo>
                <a:lnTo>
                  <a:pt x="672083" y="336041"/>
                </a:lnTo>
                <a:lnTo>
                  <a:pt x="668439" y="286394"/>
                </a:lnTo>
                <a:lnTo>
                  <a:pt x="657852" y="239004"/>
                </a:lnTo>
                <a:lnTo>
                  <a:pt x="640844" y="194394"/>
                </a:lnTo>
                <a:lnTo>
                  <a:pt x="617934" y="153082"/>
                </a:lnTo>
                <a:lnTo>
                  <a:pt x="589643" y="115591"/>
                </a:lnTo>
                <a:lnTo>
                  <a:pt x="556492" y="82440"/>
                </a:lnTo>
                <a:lnTo>
                  <a:pt x="519001" y="54149"/>
                </a:lnTo>
                <a:lnTo>
                  <a:pt x="477689" y="31239"/>
                </a:lnTo>
                <a:lnTo>
                  <a:pt x="433079" y="14231"/>
                </a:lnTo>
                <a:lnTo>
                  <a:pt x="385689" y="3644"/>
                </a:lnTo>
                <a:lnTo>
                  <a:pt x="336041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937247" y="2756916"/>
            <a:ext cx="4631690" cy="2751455"/>
          </a:xfrm>
          <a:custGeom>
            <a:avLst/>
            <a:gdLst/>
            <a:ahLst/>
            <a:cxnLst/>
            <a:rect l="l" t="t" r="r" b="b"/>
            <a:pathLst>
              <a:path w="4631690" h="2751454">
                <a:moveTo>
                  <a:pt x="0" y="0"/>
                </a:moveTo>
                <a:lnTo>
                  <a:pt x="4631435" y="2751455"/>
                </a:lnTo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9287256" y="4230623"/>
            <a:ext cx="129539" cy="152400"/>
          </a:xfrm>
          <a:custGeom>
            <a:avLst/>
            <a:gdLst/>
            <a:ahLst/>
            <a:cxnLst/>
            <a:rect l="l" t="t" r="r" b="b"/>
            <a:pathLst>
              <a:path w="129540" h="152400">
                <a:moveTo>
                  <a:pt x="0" y="151892"/>
                </a:moveTo>
                <a:lnTo>
                  <a:pt x="129032" y="0"/>
                </a:lnTo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772143" y="3680459"/>
            <a:ext cx="133350" cy="150495"/>
          </a:xfrm>
          <a:custGeom>
            <a:avLst/>
            <a:gdLst/>
            <a:ahLst/>
            <a:cxnLst/>
            <a:rect l="l" t="t" r="r" b="b"/>
            <a:pathLst>
              <a:path w="133350" h="150495">
                <a:moveTo>
                  <a:pt x="0" y="150240"/>
                </a:moveTo>
                <a:lnTo>
                  <a:pt x="132841" y="0"/>
                </a:lnTo>
              </a:path>
            </a:pathLst>
          </a:custGeom>
          <a:ln w="60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8857868" y="3657041"/>
            <a:ext cx="15430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125" dirty="0">
                <a:latin typeface="Arial"/>
                <a:cs typeface="Arial"/>
              </a:rPr>
              <a:t>a</a:t>
            </a:r>
            <a:r>
              <a:rPr sz="1575" spc="15" baseline="-21164" dirty="0">
                <a:latin typeface="Arial"/>
                <a:cs typeface="Arial"/>
              </a:rPr>
              <a:t>i</a:t>
            </a:r>
            <a:endParaRPr sz="1575" baseline="-21164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9131554" y="4074033"/>
            <a:ext cx="15430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130" dirty="0">
                <a:latin typeface="Arial"/>
                <a:cs typeface="Arial"/>
              </a:rPr>
              <a:t>a</a:t>
            </a:r>
            <a:r>
              <a:rPr sz="1575" spc="15" baseline="-21164" dirty="0">
                <a:latin typeface="Arial"/>
                <a:cs typeface="Arial"/>
              </a:rPr>
              <a:t>i</a:t>
            </a:r>
            <a:endParaRPr sz="1575" baseline="-21164">
              <a:latin typeface="Arial"/>
              <a:cs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object 27"/>
              <p:cNvSpPr txBox="1"/>
              <p:nvPr/>
            </p:nvSpPr>
            <p:spPr>
              <a:xfrm>
                <a:off x="781913" y="1717422"/>
                <a:ext cx="970687" cy="801886"/>
              </a:xfrm>
              <a:prstGeom prst="rect">
                <a:avLst/>
              </a:prstGeom>
            </p:spPr>
            <p:txBody>
              <a:bodyPr vert="horz" wrap="square" lIns="0" tIns="156845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235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1" i="1" baseline="-20833" smtClean="0">
                              <a:latin typeface="Cambria Math" panose="02040503050406030204" pitchFamily="18" charset="0"/>
                              <a:cs typeface="Verdana"/>
                            </a:rPr>
                          </m:ctrlPr>
                        </m:fPr>
                        <m:num>
                          <m:r>
                            <a:rPr lang="en-US" sz="2400" b="1" i="0" baseline="-20833" smtClean="0">
                              <a:latin typeface="Cambria Math" panose="02040503050406030204" pitchFamily="18" charset="0"/>
                              <a:cs typeface="Verdana"/>
                            </a:rPr>
                            <m:t>𝟏</m:t>
                          </m:r>
                        </m:num>
                        <m:den>
                          <m:r>
                            <a:rPr lang="en-US" sz="2400" b="1" i="0" baseline="-20833" smtClean="0">
                              <a:latin typeface="Cambria Math" panose="02040503050406030204" pitchFamily="18" charset="0"/>
                              <a:cs typeface="Verdana"/>
                            </a:rPr>
                            <m:t>𝟐</m:t>
                          </m:r>
                        </m:den>
                      </m:f>
                      <m:r>
                        <a:rPr lang="en-US" sz="2400" b="1" i="0" baseline="-20833" smtClean="0">
                          <a:latin typeface="Cambria Math" panose="02040503050406030204" pitchFamily="18" charset="0"/>
                          <a:cs typeface="Verdana"/>
                        </a:rPr>
                        <m:t>   </m:t>
                      </m:r>
                    </m:oMath>
                  </m:oMathPara>
                </a14:m>
                <a:endParaRPr sz="2400" b="1" baseline="-20833" dirty="0">
                  <a:latin typeface="Verdana"/>
                  <a:cs typeface="Verdana"/>
                </a:endParaRPr>
              </a:p>
            </p:txBody>
          </p:sp>
        </mc:Choice>
        <mc:Fallback xmlns="">
          <p:sp>
            <p:nvSpPr>
              <p:cNvPr id="27" name="object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1913" y="1717422"/>
                <a:ext cx="970687" cy="801886"/>
              </a:xfrm>
              <a:prstGeom prst="rect">
                <a:avLst/>
              </a:prstGeom>
              <a:blipFill>
                <a:blip r:embed="rId3"/>
                <a:stretch>
                  <a:fillRect b="-17188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object 28"/>
          <p:cNvSpPr txBox="1"/>
          <p:nvPr/>
        </p:nvSpPr>
        <p:spPr>
          <a:xfrm>
            <a:off x="355192" y="3059048"/>
            <a:ext cx="5178365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200" dirty="0">
                <a:latin typeface="Arial"/>
                <a:cs typeface="Arial"/>
              </a:rPr>
              <a:t>c</a:t>
            </a:r>
            <a:r>
              <a:rPr lang="en-US" sz="2400" spc="-200" dirty="0">
                <a:latin typeface="Arial"/>
                <a:cs typeface="Arial"/>
              </a:rPr>
              <a:t> </a:t>
            </a:r>
            <a:r>
              <a:rPr sz="2400" spc="-200" dirty="0">
                <a:latin typeface="Arial"/>
                <a:cs typeface="Arial"/>
              </a:rPr>
              <a:t>= </a:t>
            </a:r>
            <a:r>
              <a:rPr sz="2400" spc="-100" dirty="0">
                <a:latin typeface="Arial"/>
                <a:cs typeface="Arial"/>
              </a:rPr>
              <a:t>punição </a:t>
            </a:r>
            <a:r>
              <a:rPr sz="2400" spc="-45" dirty="0">
                <a:latin typeface="Arial"/>
                <a:cs typeface="Arial"/>
              </a:rPr>
              <a:t>por</a:t>
            </a:r>
            <a:r>
              <a:rPr sz="2400" spc="-114" dirty="0">
                <a:latin typeface="Arial"/>
                <a:cs typeface="Arial"/>
              </a:rPr>
              <a:t> </a:t>
            </a:r>
            <a:r>
              <a:rPr sz="2400" spc="-130" dirty="0" err="1">
                <a:latin typeface="Arial"/>
                <a:cs typeface="Arial"/>
              </a:rPr>
              <a:t>classificação</a:t>
            </a:r>
            <a:r>
              <a:rPr lang="pt-BR" sz="2400" spc="-130" dirty="0">
                <a:latin typeface="Arial"/>
                <a:cs typeface="Arial"/>
              </a:rPr>
              <a:t> </a:t>
            </a:r>
            <a:r>
              <a:rPr lang="pt-BR" sz="2400" spc="-75" dirty="0">
                <a:latin typeface="Arial"/>
                <a:cs typeface="Arial"/>
              </a:rPr>
              <a:t>in</a:t>
            </a:r>
            <a:r>
              <a:rPr lang="pt-BR" sz="2400" spc="-114" dirty="0">
                <a:latin typeface="Arial"/>
                <a:cs typeface="Arial"/>
              </a:rPr>
              <a:t>c</a:t>
            </a:r>
            <a:r>
              <a:rPr lang="pt-BR" sz="2400" spc="-5" dirty="0">
                <a:latin typeface="Arial"/>
                <a:cs typeface="Arial"/>
              </a:rPr>
              <a:t>or</a:t>
            </a:r>
            <a:r>
              <a:rPr lang="pt-BR" sz="2400" spc="-40" dirty="0">
                <a:latin typeface="Arial"/>
                <a:cs typeface="Arial"/>
              </a:rPr>
              <a:t>r</a:t>
            </a:r>
            <a:r>
              <a:rPr lang="pt-BR" sz="2400" spc="-5" dirty="0">
                <a:latin typeface="Arial"/>
                <a:cs typeface="Arial"/>
              </a:rPr>
              <a:t>e</a:t>
            </a:r>
            <a:r>
              <a:rPr lang="pt-BR" sz="2400" spc="-40" dirty="0">
                <a:latin typeface="Arial"/>
                <a:cs typeface="Arial"/>
              </a:rPr>
              <a:t>t</a:t>
            </a:r>
            <a:r>
              <a:rPr lang="pt-BR" sz="2400" spc="-190" dirty="0">
                <a:latin typeface="Arial"/>
                <a:cs typeface="Arial"/>
              </a:rPr>
              <a:t>a</a:t>
            </a:r>
            <a:endParaRPr sz="2400" dirty="0">
              <a:latin typeface="Arial"/>
              <a:cs typeface="Arial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355193" y="4156709"/>
            <a:ext cx="4298976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400" spc="-190" dirty="0">
                <a:latin typeface="Arial"/>
                <a:cs typeface="Arial"/>
              </a:rPr>
              <a:t>c </a:t>
            </a:r>
            <a:r>
              <a:rPr sz="2400" spc="-35" dirty="0">
                <a:latin typeface="Arial"/>
                <a:cs typeface="Arial"/>
              </a:rPr>
              <a:t>alto </a:t>
            </a:r>
            <a:r>
              <a:rPr sz="2400" spc="-210" dirty="0">
                <a:latin typeface="Arial"/>
                <a:cs typeface="Arial"/>
              </a:rPr>
              <a:t>= </a:t>
            </a:r>
            <a:r>
              <a:rPr sz="2400" spc="-40" dirty="0">
                <a:latin typeface="Arial"/>
                <a:cs typeface="Arial"/>
              </a:rPr>
              <a:t>tenta </a:t>
            </a:r>
            <a:r>
              <a:rPr sz="2400" spc="-200" dirty="0">
                <a:latin typeface="Arial"/>
                <a:cs typeface="Arial"/>
              </a:rPr>
              <a:t>100% </a:t>
            </a:r>
            <a:r>
              <a:rPr sz="2400" spc="-110" dirty="0">
                <a:latin typeface="Arial"/>
                <a:cs typeface="Arial"/>
              </a:rPr>
              <a:t>de</a:t>
            </a:r>
            <a:r>
              <a:rPr sz="2400" spc="-150" dirty="0">
                <a:latin typeface="Arial"/>
                <a:cs typeface="Arial"/>
              </a:rPr>
              <a:t> </a:t>
            </a:r>
            <a:r>
              <a:rPr sz="2400" spc="-150" dirty="0" err="1">
                <a:latin typeface="Arial"/>
                <a:cs typeface="Arial"/>
              </a:rPr>
              <a:t>separação</a:t>
            </a:r>
            <a:r>
              <a:rPr sz="2400" spc="-150" dirty="0">
                <a:latin typeface="Arial"/>
                <a:cs typeface="Arial"/>
              </a:rPr>
              <a:t>  </a:t>
            </a:r>
            <a:endParaRPr lang="pt-BR" sz="2400" spc="-150" dirty="0">
              <a:latin typeface="Arial"/>
              <a:cs typeface="Arial"/>
            </a:endParaRPr>
          </a:p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400" spc="-190" dirty="0">
                <a:latin typeface="Arial"/>
                <a:cs typeface="Arial"/>
              </a:rPr>
              <a:t>c </a:t>
            </a:r>
            <a:r>
              <a:rPr sz="2400" spc="-110" dirty="0">
                <a:latin typeface="Arial"/>
                <a:cs typeface="Arial"/>
              </a:rPr>
              <a:t>baixo </a:t>
            </a:r>
            <a:r>
              <a:rPr sz="2400" spc="-210" dirty="0">
                <a:latin typeface="Arial"/>
                <a:cs typeface="Arial"/>
              </a:rPr>
              <a:t>= </a:t>
            </a:r>
            <a:r>
              <a:rPr sz="2400" spc="-40" dirty="0">
                <a:latin typeface="Arial"/>
                <a:cs typeface="Arial"/>
              </a:rPr>
              <a:t>permite </a:t>
            </a:r>
            <a:r>
              <a:rPr sz="2400" spc="-130" dirty="0">
                <a:latin typeface="Arial"/>
                <a:cs typeface="Arial"/>
              </a:rPr>
              <a:t>mais</a:t>
            </a:r>
            <a:r>
              <a:rPr sz="2400" spc="-165" dirty="0">
                <a:latin typeface="Arial"/>
                <a:cs typeface="Arial"/>
              </a:rPr>
              <a:t> </a:t>
            </a:r>
            <a:r>
              <a:rPr sz="2400" spc="-90" dirty="0">
                <a:latin typeface="Arial"/>
                <a:cs typeface="Arial"/>
              </a:rPr>
              <a:t>erros</a:t>
            </a:r>
            <a:endParaRPr sz="2400" dirty="0">
              <a:latin typeface="Arial"/>
              <a:cs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73D1ABA2-CB14-AB40-BC3F-37410E37FCB4}"/>
                  </a:ext>
                </a:extLst>
              </p:cNvPr>
              <p:cNvSpPr txBox="1"/>
              <p:nvPr/>
            </p:nvSpPr>
            <p:spPr>
              <a:xfrm>
                <a:off x="1442513" y="2118365"/>
                <a:ext cx="1986487" cy="27725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pt-BR" b="1" dirty="0"/>
                  <a:t>| W |</a:t>
                </a:r>
                <a:r>
                  <a:rPr lang="pt-BR" b="1" baseline="30000" dirty="0"/>
                  <a:t>2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𝒄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  <m:sup/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𝒂</m:t>
                        </m:r>
                        <m:r>
                          <a:rPr lang="en-US" b="1" i="1" baseline="-25000" smtClean="0"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nary>
                  </m:oMath>
                </a14:m>
                <a:endParaRPr lang="pt-BR" b="1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73D1ABA2-CB14-AB40-BC3F-37410E37FC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2513" y="2118365"/>
                <a:ext cx="1986487" cy="277255"/>
              </a:xfrm>
              <a:prstGeom prst="rect">
                <a:avLst/>
              </a:prstGeom>
              <a:blipFill>
                <a:blip r:embed="rId4"/>
                <a:stretch>
                  <a:fillRect l="-7006" t="-160870" b="-230435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26B65D1-31F2-B044-93EE-EFBD69CBCC7F}"/>
              </a:ext>
            </a:extLst>
          </p:cNvPr>
          <p:cNvGraphicFramePr>
            <a:graphicFrameLocks noGrp="1"/>
          </p:cNvGraphicFramePr>
          <p:nvPr/>
        </p:nvGraphicFramePr>
        <p:xfrm>
          <a:off x="499312" y="350874"/>
          <a:ext cx="8389507" cy="5975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655">
                  <a:extLst>
                    <a:ext uri="{9D8B030D-6E8A-4147-A177-3AD203B41FA5}">
                      <a16:colId xmlns:a16="http://schemas.microsoft.com/office/drawing/2014/main" val="2789933851"/>
                    </a:ext>
                  </a:extLst>
                </a:gridCol>
                <a:gridCol w="499731">
                  <a:extLst>
                    <a:ext uri="{9D8B030D-6E8A-4147-A177-3AD203B41FA5}">
                      <a16:colId xmlns:a16="http://schemas.microsoft.com/office/drawing/2014/main" val="4948432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95332286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451216633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62667179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122189768"/>
                    </a:ext>
                  </a:extLst>
                </a:gridCol>
                <a:gridCol w="797442">
                  <a:extLst>
                    <a:ext uri="{9D8B030D-6E8A-4147-A177-3AD203B41FA5}">
                      <a16:colId xmlns:a16="http://schemas.microsoft.com/office/drawing/2014/main" val="1306349489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870661060"/>
                    </a:ext>
                  </a:extLst>
                </a:gridCol>
                <a:gridCol w="765544">
                  <a:extLst>
                    <a:ext uri="{9D8B030D-6E8A-4147-A177-3AD203B41FA5}">
                      <a16:colId xmlns:a16="http://schemas.microsoft.com/office/drawing/2014/main" val="1765730258"/>
                    </a:ext>
                  </a:extLst>
                </a:gridCol>
                <a:gridCol w="744280">
                  <a:extLst>
                    <a:ext uri="{9D8B030D-6E8A-4147-A177-3AD203B41FA5}">
                      <a16:colId xmlns:a16="http://schemas.microsoft.com/office/drawing/2014/main" val="728611287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96688897"/>
                    </a:ext>
                  </a:extLst>
                </a:gridCol>
              </a:tblGrid>
              <a:tr h="1801227">
                <a:tc rowSpan="2"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Risco </a:t>
                      </a:r>
                    </a:p>
                    <a:p>
                      <a:pPr algn="ctr"/>
                      <a:r>
                        <a:rPr lang="pt-BR" sz="1200" b="1" dirty="0"/>
                        <a:t>de </a:t>
                      </a:r>
                    </a:p>
                    <a:p>
                      <a:pPr algn="ctr"/>
                      <a:r>
                        <a:rPr lang="pt-BR" sz="1200" b="1" dirty="0"/>
                        <a:t>Cr</a:t>
                      </a:r>
                      <a:r>
                        <a:rPr lang="en-US" sz="1200" b="1" dirty="0" err="1"/>
                        <a:t>édito</a:t>
                      </a:r>
                      <a:endParaRPr lang="pt-BR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Hist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ória</a:t>
                      </a:r>
                      <a:r>
                        <a:rPr lang="en-US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 de 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crédito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ívida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Garantias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Renda anual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843753"/>
                  </a:ext>
                </a:extLst>
              </a:tr>
              <a:tr h="1043568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Boa</a:t>
                      </a:r>
                    </a:p>
                    <a:p>
                      <a:pPr algn="ctr"/>
                      <a:r>
                        <a:rPr lang="pt-BR" sz="12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b="1" dirty="0"/>
                        <a:t>Desconhecida</a:t>
                      </a:r>
                    </a:p>
                    <a:p>
                      <a:pPr algn="ctr"/>
                      <a:r>
                        <a:rPr lang="pt-BR" sz="10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Ruim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Nenhuma</a:t>
                      </a:r>
                    </a:p>
                    <a:p>
                      <a:pPr algn="ctr"/>
                      <a:r>
                        <a:rPr lang="pt-BR" sz="1100" b="1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Adequada</a:t>
                      </a:r>
                    </a:p>
                    <a:p>
                      <a:pPr algn="ctr"/>
                      <a:r>
                        <a:rPr lang="pt-BR" sz="11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&lt;15</a:t>
                      </a:r>
                    </a:p>
                    <a:p>
                      <a:pPr algn="ctr"/>
                      <a:r>
                        <a:rPr lang="pt-BR" sz="12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&gt;=15</a:t>
                      </a:r>
                    </a:p>
                    <a:p>
                      <a:pPr algn="ctr"/>
                      <a:r>
                        <a:rPr lang="pt-BR" sz="1200" b="1" dirty="0"/>
                        <a:t>&lt;=35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&gt;35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535738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Alto</a:t>
                      </a:r>
                    </a:p>
                    <a:p>
                      <a:pPr algn="ctr"/>
                      <a:r>
                        <a:rPr lang="pt-BR" sz="1200" b="1" dirty="0"/>
                        <a:t>6/14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4/6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6/6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9983004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Moderado</a:t>
                      </a:r>
                    </a:p>
                    <a:p>
                      <a:pPr algn="ctr"/>
                      <a:r>
                        <a:rPr lang="pt-BR" sz="1200" b="1" dirty="0"/>
                        <a:t>3/14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532287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Baixo</a:t>
                      </a:r>
                    </a:p>
                    <a:p>
                      <a:pPr algn="ctr"/>
                      <a:r>
                        <a:rPr lang="pt-BR" sz="1200" b="1" dirty="0"/>
                        <a:t>5/14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5/5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7183623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986DDF37-9589-484E-BCB6-355CCA2BE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3660" y="350874"/>
            <a:ext cx="2228152" cy="5975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801991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www.statsoft.com/textbook/graphics/SVMIntro1.gif">
            <a:extLst>
              <a:ext uri="{FF2B5EF4-FFF2-40B4-BE49-F238E27FC236}">
                <a16:creationId xmlns:a16="http://schemas.microsoft.com/office/drawing/2014/main" id="{AD9EC10B-1B67-4110-8DC4-922B32CDE6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7979" y="2847975"/>
            <a:ext cx="2759493" cy="1993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www.statsoft.com/textbook/graphics/SVMIntro2.gif">
            <a:extLst>
              <a:ext uri="{FF2B5EF4-FFF2-40B4-BE49-F238E27FC236}">
                <a16:creationId xmlns:a16="http://schemas.microsoft.com/office/drawing/2014/main" id="{5EFE3B77-E3DF-445F-9905-DBE46F0AB1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0993" y="2847975"/>
            <a:ext cx="2194259" cy="1997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D13F629B-B02A-44BB-84A2-A4600C7AB6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8340" y="327406"/>
            <a:ext cx="420179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spc="-240" dirty="0"/>
              <a:t>Linear </a:t>
            </a:r>
            <a:r>
              <a:rPr sz="4400" spc="-365" dirty="0"/>
              <a:t>x </a:t>
            </a:r>
            <a:r>
              <a:rPr sz="4400" spc="-105" dirty="0"/>
              <a:t>Não</a:t>
            </a:r>
            <a:r>
              <a:rPr sz="4400" spc="-480" dirty="0"/>
              <a:t> </a:t>
            </a:r>
            <a:r>
              <a:rPr sz="4400" spc="-229" dirty="0"/>
              <a:t>linear</a:t>
            </a:r>
            <a:endParaRPr sz="4400" dirty="0"/>
          </a:p>
        </p:txBody>
      </p:sp>
    </p:spTree>
    <p:extLst>
      <p:ext uri="{BB962C8B-B14F-4D97-AF65-F5344CB8AC3E}">
        <p14:creationId xmlns:p14="http://schemas.microsoft.com/office/powerpoint/2010/main" val="1111652907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8340" y="327406"/>
            <a:ext cx="420179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spc="-240" dirty="0"/>
              <a:t>Linear </a:t>
            </a:r>
            <a:r>
              <a:rPr sz="4400" spc="-365" dirty="0"/>
              <a:t>x </a:t>
            </a:r>
            <a:r>
              <a:rPr sz="4400" spc="-105" dirty="0"/>
              <a:t>Não</a:t>
            </a:r>
            <a:r>
              <a:rPr sz="4400" spc="-480" dirty="0"/>
              <a:t> </a:t>
            </a:r>
            <a:r>
              <a:rPr sz="4400" spc="-229" dirty="0"/>
              <a:t>linear</a:t>
            </a:r>
            <a:endParaRPr sz="4400" dirty="0"/>
          </a:p>
        </p:txBody>
      </p:sp>
      <p:sp>
        <p:nvSpPr>
          <p:cNvPr id="3" name="object 3"/>
          <p:cNvSpPr/>
          <p:nvPr/>
        </p:nvSpPr>
        <p:spPr>
          <a:xfrm>
            <a:off x="188976" y="5562133"/>
            <a:ext cx="5088890" cy="342900"/>
          </a:xfrm>
          <a:custGeom>
            <a:avLst/>
            <a:gdLst/>
            <a:ahLst/>
            <a:cxnLst/>
            <a:rect l="l" t="t" r="r" b="b"/>
            <a:pathLst>
              <a:path w="5088890" h="342900">
                <a:moveTo>
                  <a:pt x="4937484" y="171154"/>
                </a:moveTo>
                <a:lnTo>
                  <a:pt x="4765294" y="271598"/>
                </a:lnTo>
                <a:lnTo>
                  <a:pt x="4754006" y="281651"/>
                </a:lnTo>
                <a:lnTo>
                  <a:pt x="4747672" y="294804"/>
                </a:lnTo>
                <a:lnTo>
                  <a:pt x="4746720" y="309381"/>
                </a:lnTo>
                <a:lnTo>
                  <a:pt x="4751578" y="323706"/>
                </a:lnTo>
                <a:lnTo>
                  <a:pt x="4761662" y="335006"/>
                </a:lnTo>
                <a:lnTo>
                  <a:pt x="4774819" y="341350"/>
                </a:lnTo>
                <a:lnTo>
                  <a:pt x="4789404" y="342298"/>
                </a:lnTo>
                <a:lnTo>
                  <a:pt x="4803775" y="337410"/>
                </a:lnTo>
                <a:lnTo>
                  <a:pt x="5023453" y="209254"/>
                </a:lnTo>
                <a:lnTo>
                  <a:pt x="5013198" y="209254"/>
                </a:lnTo>
                <a:lnTo>
                  <a:pt x="5013198" y="204060"/>
                </a:lnTo>
                <a:lnTo>
                  <a:pt x="4993894" y="204060"/>
                </a:lnTo>
                <a:lnTo>
                  <a:pt x="4937484" y="171154"/>
                </a:lnTo>
                <a:close/>
              </a:path>
              <a:path w="5088890" h="342900">
                <a:moveTo>
                  <a:pt x="4872169" y="133054"/>
                </a:moveTo>
                <a:lnTo>
                  <a:pt x="0" y="133054"/>
                </a:lnTo>
                <a:lnTo>
                  <a:pt x="0" y="209254"/>
                </a:lnTo>
                <a:lnTo>
                  <a:pt x="4872169" y="209254"/>
                </a:lnTo>
                <a:lnTo>
                  <a:pt x="4937484" y="171154"/>
                </a:lnTo>
                <a:lnTo>
                  <a:pt x="4872169" y="133054"/>
                </a:lnTo>
                <a:close/>
              </a:path>
              <a:path w="5088890" h="342900">
                <a:moveTo>
                  <a:pt x="5023448" y="133054"/>
                </a:moveTo>
                <a:lnTo>
                  <a:pt x="5013198" y="133054"/>
                </a:lnTo>
                <a:lnTo>
                  <a:pt x="5013198" y="209254"/>
                </a:lnTo>
                <a:lnTo>
                  <a:pt x="5023453" y="209254"/>
                </a:lnTo>
                <a:lnTo>
                  <a:pt x="5088763" y="171154"/>
                </a:lnTo>
                <a:lnTo>
                  <a:pt x="5023448" y="133054"/>
                </a:lnTo>
                <a:close/>
              </a:path>
              <a:path w="5088890" h="342900">
                <a:moveTo>
                  <a:pt x="4993894" y="138248"/>
                </a:moveTo>
                <a:lnTo>
                  <a:pt x="4937484" y="171154"/>
                </a:lnTo>
                <a:lnTo>
                  <a:pt x="4993894" y="204060"/>
                </a:lnTo>
                <a:lnTo>
                  <a:pt x="4993894" y="138248"/>
                </a:lnTo>
                <a:close/>
              </a:path>
              <a:path w="5088890" h="342900">
                <a:moveTo>
                  <a:pt x="5013198" y="138248"/>
                </a:moveTo>
                <a:lnTo>
                  <a:pt x="4993894" y="138248"/>
                </a:lnTo>
                <a:lnTo>
                  <a:pt x="4993894" y="204060"/>
                </a:lnTo>
                <a:lnTo>
                  <a:pt x="5013198" y="204060"/>
                </a:lnTo>
                <a:lnTo>
                  <a:pt x="5013198" y="138248"/>
                </a:lnTo>
                <a:close/>
              </a:path>
              <a:path w="5088890" h="342900">
                <a:moveTo>
                  <a:pt x="4789404" y="0"/>
                </a:moveTo>
                <a:lnTo>
                  <a:pt x="4774819" y="958"/>
                </a:lnTo>
                <a:lnTo>
                  <a:pt x="4761662" y="7322"/>
                </a:lnTo>
                <a:lnTo>
                  <a:pt x="4751578" y="18627"/>
                </a:lnTo>
                <a:lnTo>
                  <a:pt x="4746720" y="32930"/>
                </a:lnTo>
                <a:lnTo>
                  <a:pt x="4747672" y="47497"/>
                </a:lnTo>
                <a:lnTo>
                  <a:pt x="4754006" y="60650"/>
                </a:lnTo>
                <a:lnTo>
                  <a:pt x="4765294" y="70710"/>
                </a:lnTo>
                <a:lnTo>
                  <a:pt x="4937484" y="171154"/>
                </a:lnTo>
                <a:lnTo>
                  <a:pt x="4993894" y="138248"/>
                </a:lnTo>
                <a:lnTo>
                  <a:pt x="5013198" y="138248"/>
                </a:lnTo>
                <a:lnTo>
                  <a:pt x="5013198" y="133054"/>
                </a:lnTo>
                <a:lnTo>
                  <a:pt x="5023448" y="133054"/>
                </a:lnTo>
                <a:lnTo>
                  <a:pt x="4803775" y="4911"/>
                </a:lnTo>
                <a:lnTo>
                  <a:pt x="478940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52755" y="1508633"/>
            <a:ext cx="342900" cy="4608830"/>
          </a:xfrm>
          <a:custGeom>
            <a:avLst/>
            <a:gdLst/>
            <a:ahLst/>
            <a:cxnLst/>
            <a:rect l="l" t="t" r="r" b="b"/>
            <a:pathLst>
              <a:path w="342900" h="4608830">
                <a:moveTo>
                  <a:pt x="171144" y="151151"/>
                </a:moveTo>
                <a:lnTo>
                  <a:pt x="133044" y="216466"/>
                </a:lnTo>
                <a:lnTo>
                  <a:pt x="133044" y="4608639"/>
                </a:lnTo>
                <a:lnTo>
                  <a:pt x="209244" y="4608639"/>
                </a:lnTo>
                <a:lnTo>
                  <a:pt x="209244" y="216466"/>
                </a:lnTo>
                <a:lnTo>
                  <a:pt x="171144" y="151151"/>
                </a:lnTo>
                <a:close/>
              </a:path>
              <a:path w="342900" h="4608830">
                <a:moveTo>
                  <a:pt x="171144" y="0"/>
                </a:moveTo>
                <a:lnTo>
                  <a:pt x="4888" y="284988"/>
                </a:lnTo>
                <a:lnTo>
                  <a:pt x="0" y="299303"/>
                </a:lnTo>
                <a:lnTo>
                  <a:pt x="948" y="313880"/>
                </a:lnTo>
                <a:lnTo>
                  <a:pt x="7292" y="327028"/>
                </a:lnTo>
                <a:lnTo>
                  <a:pt x="18591" y="337057"/>
                </a:lnTo>
                <a:lnTo>
                  <a:pt x="32916" y="341969"/>
                </a:lnTo>
                <a:lnTo>
                  <a:pt x="47493" y="341010"/>
                </a:lnTo>
                <a:lnTo>
                  <a:pt x="60646" y="334646"/>
                </a:lnTo>
                <a:lnTo>
                  <a:pt x="70699" y="323341"/>
                </a:lnTo>
                <a:lnTo>
                  <a:pt x="133044" y="216466"/>
                </a:lnTo>
                <a:lnTo>
                  <a:pt x="133044" y="75564"/>
                </a:lnTo>
                <a:lnTo>
                  <a:pt x="215226" y="75564"/>
                </a:lnTo>
                <a:lnTo>
                  <a:pt x="171144" y="0"/>
                </a:lnTo>
                <a:close/>
              </a:path>
              <a:path w="342900" h="4608830">
                <a:moveTo>
                  <a:pt x="215226" y="75564"/>
                </a:moveTo>
                <a:lnTo>
                  <a:pt x="209244" y="75564"/>
                </a:lnTo>
                <a:lnTo>
                  <a:pt x="209244" y="216466"/>
                </a:lnTo>
                <a:lnTo>
                  <a:pt x="271588" y="323341"/>
                </a:lnTo>
                <a:lnTo>
                  <a:pt x="281648" y="334646"/>
                </a:lnTo>
                <a:lnTo>
                  <a:pt x="294803" y="341010"/>
                </a:lnTo>
                <a:lnTo>
                  <a:pt x="309378" y="341969"/>
                </a:lnTo>
                <a:lnTo>
                  <a:pt x="323696" y="337057"/>
                </a:lnTo>
                <a:lnTo>
                  <a:pt x="334995" y="327028"/>
                </a:lnTo>
                <a:lnTo>
                  <a:pt x="341339" y="313880"/>
                </a:lnTo>
                <a:lnTo>
                  <a:pt x="342288" y="299303"/>
                </a:lnTo>
                <a:lnTo>
                  <a:pt x="337399" y="284988"/>
                </a:lnTo>
                <a:lnTo>
                  <a:pt x="215226" y="75564"/>
                </a:lnTo>
                <a:close/>
              </a:path>
              <a:path w="342900" h="4608830">
                <a:moveTo>
                  <a:pt x="209244" y="75564"/>
                </a:moveTo>
                <a:lnTo>
                  <a:pt x="133044" y="75564"/>
                </a:lnTo>
                <a:lnTo>
                  <a:pt x="133044" y="216466"/>
                </a:lnTo>
                <a:lnTo>
                  <a:pt x="171144" y="151151"/>
                </a:lnTo>
                <a:lnTo>
                  <a:pt x="138238" y="94741"/>
                </a:lnTo>
                <a:lnTo>
                  <a:pt x="209244" y="94741"/>
                </a:lnTo>
                <a:lnTo>
                  <a:pt x="209244" y="75564"/>
                </a:lnTo>
                <a:close/>
              </a:path>
              <a:path w="342900" h="4608830">
                <a:moveTo>
                  <a:pt x="209244" y="94741"/>
                </a:moveTo>
                <a:lnTo>
                  <a:pt x="204049" y="94741"/>
                </a:lnTo>
                <a:lnTo>
                  <a:pt x="171144" y="151151"/>
                </a:lnTo>
                <a:lnTo>
                  <a:pt x="209244" y="216466"/>
                </a:lnTo>
                <a:lnTo>
                  <a:pt x="209244" y="94741"/>
                </a:lnTo>
                <a:close/>
              </a:path>
              <a:path w="342900" h="4608830">
                <a:moveTo>
                  <a:pt x="204049" y="94741"/>
                </a:moveTo>
                <a:lnTo>
                  <a:pt x="138238" y="94741"/>
                </a:lnTo>
                <a:lnTo>
                  <a:pt x="171144" y="151151"/>
                </a:lnTo>
                <a:lnTo>
                  <a:pt x="204049" y="9474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57072" y="2084832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4" h="672464">
                <a:moveTo>
                  <a:pt x="336041" y="0"/>
                </a:moveTo>
                <a:lnTo>
                  <a:pt x="286385" y="3644"/>
                </a:lnTo>
                <a:lnTo>
                  <a:pt x="238990" y="14231"/>
                </a:lnTo>
                <a:lnTo>
                  <a:pt x="194377" y="31239"/>
                </a:lnTo>
                <a:lnTo>
                  <a:pt x="153066" y="54149"/>
                </a:lnTo>
                <a:lnTo>
                  <a:pt x="115576" y="82440"/>
                </a:lnTo>
                <a:lnTo>
                  <a:pt x="82427" y="115591"/>
                </a:lnTo>
                <a:lnTo>
                  <a:pt x="54139" y="153082"/>
                </a:lnTo>
                <a:lnTo>
                  <a:pt x="31233" y="194394"/>
                </a:lnTo>
                <a:lnTo>
                  <a:pt x="14228" y="239004"/>
                </a:lnTo>
                <a:lnTo>
                  <a:pt x="3643" y="286394"/>
                </a:lnTo>
                <a:lnTo>
                  <a:pt x="0" y="336041"/>
                </a:lnTo>
                <a:lnTo>
                  <a:pt x="3643" y="385689"/>
                </a:lnTo>
                <a:lnTo>
                  <a:pt x="14228" y="433079"/>
                </a:lnTo>
                <a:lnTo>
                  <a:pt x="31233" y="477689"/>
                </a:lnTo>
                <a:lnTo>
                  <a:pt x="54139" y="519001"/>
                </a:lnTo>
                <a:lnTo>
                  <a:pt x="82427" y="556492"/>
                </a:lnTo>
                <a:lnTo>
                  <a:pt x="115576" y="589643"/>
                </a:lnTo>
                <a:lnTo>
                  <a:pt x="153066" y="617934"/>
                </a:lnTo>
                <a:lnTo>
                  <a:pt x="194377" y="640844"/>
                </a:lnTo>
                <a:lnTo>
                  <a:pt x="238990" y="657852"/>
                </a:lnTo>
                <a:lnTo>
                  <a:pt x="286385" y="668439"/>
                </a:lnTo>
                <a:lnTo>
                  <a:pt x="336041" y="672083"/>
                </a:lnTo>
                <a:lnTo>
                  <a:pt x="385689" y="668439"/>
                </a:lnTo>
                <a:lnTo>
                  <a:pt x="433079" y="657852"/>
                </a:lnTo>
                <a:lnTo>
                  <a:pt x="477689" y="640844"/>
                </a:lnTo>
                <a:lnTo>
                  <a:pt x="519001" y="617934"/>
                </a:lnTo>
                <a:lnTo>
                  <a:pt x="556492" y="589643"/>
                </a:lnTo>
                <a:lnTo>
                  <a:pt x="589643" y="556492"/>
                </a:lnTo>
                <a:lnTo>
                  <a:pt x="617934" y="519001"/>
                </a:lnTo>
                <a:lnTo>
                  <a:pt x="640844" y="477689"/>
                </a:lnTo>
                <a:lnTo>
                  <a:pt x="657852" y="433079"/>
                </a:lnTo>
                <a:lnTo>
                  <a:pt x="668439" y="385689"/>
                </a:lnTo>
                <a:lnTo>
                  <a:pt x="672084" y="336041"/>
                </a:lnTo>
                <a:lnTo>
                  <a:pt x="668439" y="286394"/>
                </a:lnTo>
                <a:lnTo>
                  <a:pt x="657852" y="239004"/>
                </a:lnTo>
                <a:lnTo>
                  <a:pt x="640844" y="194394"/>
                </a:lnTo>
                <a:lnTo>
                  <a:pt x="617934" y="153082"/>
                </a:lnTo>
                <a:lnTo>
                  <a:pt x="589643" y="115591"/>
                </a:lnTo>
                <a:lnTo>
                  <a:pt x="556492" y="82440"/>
                </a:lnTo>
                <a:lnTo>
                  <a:pt x="519001" y="54149"/>
                </a:lnTo>
                <a:lnTo>
                  <a:pt x="477689" y="31239"/>
                </a:lnTo>
                <a:lnTo>
                  <a:pt x="433079" y="14231"/>
                </a:lnTo>
                <a:lnTo>
                  <a:pt x="385689" y="3644"/>
                </a:lnTo>
                <a:lnTo>
                  <a:pt x="336041" y="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57072" y="2084832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4" h="672464">
                <a:moveTo>
                  <a:pt x="0" y="336041"/>
                </a:moveTo>
                <a:lnTo>
                  <a:pt x="3643" y="286394"/>
                </a:lnTo>
                <a:lnTo>
                  <a:pt x="14228" y="239004"/>
                </a:lnTo>
                <a:lnTo>
                  <a:pt x="31233" y="194394"/>
                </a:lnTo>
                <a:lnTo>
                  <a:pt x="54139" y="153082"/>
                </a:lnTo>
                <a:lnTo>
                  <a:pt x="82427" y="115591"/>
                </a:lnTo>
                <a:lnTo>
                  <a:pt x="115576" y="82440"/>
                </a:lnTo>
                <a:lnTo>
                  <a:pt x="153066" y="54149"/>
                </a:lnTo>
                <a:lnTo>
                  <a:pt x="194377" y="31239"/>
                </a:lnTo>
                <a:lnTo>
                  <a:pt x="238990" y="14231"/>
                </a:lnTo>
                <a:lnTo>
                  <a:pt x="286385" y="3644"/>
                </a:lnTo>
                <a:lnTo>
                  <a:pt x="336041" y="0"/>
                </a:lnTo>
                <a:lnTo>
                  <a:pt x="385689" y="3644"/>
                </a:lnTo>
                <a:lnTo>
                  <a:pt x="433079" y="14231"/>
                </a:lnTo>
                <a:lnTo>
                  <a:pt x="477689" y="31239"/>
                </a:lnTo>
                <a:lnTo>
                  <a:pt x="519001" y="54149"/>
                </a:lnTo>
                <a:lnTo>
                  <a:pt x="556492" y="82440"/>
                </a:lnTo>
                <a:lnTo>
                  <a:pt x="589643" y="115591"/>
                </a:lnTo>
                <a:lnTo>
                  <a:pt x="617934" y="153082"/>
                </a:lnTo>
                <a:lnTo>
                  <a:pt x="640844" y="194394"/>
                </a:lnTo>
                <a:lnTo>
                  <a:pt x="657852" y="239004"/>
                </a:lnTo>
                <a:lnTo>
                  <a:pt x="668439" y="286394"/>
                </a:lnTo>
                <a:lnTo>
                  <a:pt x="672084" y="336041"/>
                </a:lnTo>
                <a:lnTo>
                  <a:pt x="668439" y="385689"/>
                </a:lnTo>
                <a:lnTo>
                  <a:pt x="657852" y="433079"/>
                </a:lnTo>
                <a:lnTo>
                  <a:pt x="640844" y="477689"/>
                </a:lnTo>
                <a:lnTo>
                  <a:pt x="617934" y="519001"/>
                </a:lnTo>
                <a:lnTo>
                  <a:pt x="589643" y="556492"/>
                </a:lnTo>
                <a:lnTo>
                  <a:pt x="556492" y="589643"/>
                </a:lnTo>
                <a:lnTo>
                  <a:pt x="519001" y="617934"/>
                </a:lnTo>
                <a:lnTo>
                  <a:pt x="477689" y="640844"/>
                </a:lnTo>
                <a:lnTo>
                  <a:pt x="433079" y="657852"/>
                </a:lnTo>
                <a:lnTo>
                  <a:pt x="385689" y="668439"/>
                </a:lnTo>
                <a:lnTo>
                  <a:pt x="336041" y="672083"/>
                </a:lnTo>
                <a:lnTo>
                  <a:pt x="286385" y="668439"/>
                </a:lnTo>
                <a:lnTo>
                  <a:pt x="238990" y="657852"/>
                </a:lnTo>
                <a:lnTo>
                  <a:pt x="194377" y="640844"/>
                </a:lnTo>
                <a:lnTo>
                  <a:pt x="153066" y="617934"/>
                </a:lnTo>
                <a:lnTo>
                  <a:pt x="115576" y="589643"/>
                </a:lnTo>
                <a:lnTo>
                  <a:pt x="82427" y="556492"/>
                </a:lnTo>
                <a:lnTo>
                  <a:pt x="54139" y="519001"/>
                </a:lnTo>
                <a:lnTo>
                  <a:pt x="31233" y="477689"/>
                </a:lnTo>
                <a:lnTo>
                  <a:pt x="14228" y="433079"/>
                </a:lnTo>
                <a:lnTo>
                  <a:pt x="3643" y="385689"/>
                </a:lnTo>
                <a:lnTo>
                  <a:pt x="0" y="336041"/>
                </a:lnTo>
                <a:close/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203147" y="2206244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solidFill>
                  <a:srgbClr val="FFFFFF"/>
                </a:solidFill>
                <a:latin typeface="Arial"/>
                <a:cs typeface="Arial"/>
              </a:rPr>
              <a:t>0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957072" y="4965191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4" h="672464">
                <a:moveTo>
                  <a:pt x="336041" y="0"/>
                </a:moveTo>
                <a:lnTo>
                  <a:pt x="286385" y="3644"/>
                </a:lnTo>
                <a:lnTo>
                  <a:pt x="238990" y="14231"/>
                </a:lnTo>
                <a:lnTo>
                  <a:pt x="194377" y="31239"/>
                </a:lnTo>
                <a:lnTo>
                  <a:pt x="153066" y="54149"/>
                </a:lnTo>
                <a:lnTo>
                  <a:pt x="115576" y="82440"/>
                </a:lnTo>
                <a:lnTo>
                  <a:pt x="82427" y="115591"/>
                </a:lnTo>
                <a:lnTo>
                  <a:pt x="54139" y="153082"/>
                </a:lnTo>
                <a:lnTo>
                  <a:pt x="31233" y="194394"/>
                </a:lnTo>
                <a:lnTo>
                  <a:pt x="14228" y="239004"/>
                </a:lnTo>
                <a:lnTo>
                  <a:pt x="3643" y="286394"/>
                </a:lnTo>
                <a:lnTo>
                  <a:pt x="0" y="336041"/>
                </a:lnTo>
                <a:lnTo>
                  <a:pt x="3643" y="385689"/>
                </a:lnTo>
                <a:lnTo>
                  <a:pt x="14228" y="433079"/>
                </a:lnTo>
                <a:lnTo>
                  <a:pt x="31233" y="477689"/>
                </a:lnTo>
                <a:lnTo>
                  <a:pt x="54139" y="519001"/>
                </a:lnTo>
                <a:lnTo>
                  <a:pt x="82427" y="556492"/>
                </a:lnTo>
                <a:lnTo>
                  <a:pt x="115576" y="589643"/>
                </a:lnTo>
                <a:lnTo>
                  <a:pt x="153066" y="617934"/>
                </a:lnTo>
                <a:lnTo>
                  <a:pt x="194377" y="640844"/>
                </a:lnTo>
                <a:lnTo>
                  <a:pt x="238990" y="657852"/>
                </a:lnTo>
                <a:lnTo>
                  <a:pt x="286385" y="668439"/>
                </a:lnTo>
                <a:lnTo>
                  <a:pt x="336041" y="672083"/>
                </a:lnTo>
                <a:lnTo>
                  <a:pt x="385689" y="668439"/>
                </a:lnTo>
                <a:lnTo>
                  <a:pt x="433079" y="657852"/>
                </a:lnTo>
                <a:lnTo>
                  <a:pt x="477689" y="640844"/>
                </a:lnTo>
                <a:lnTo>
                  <a:pt x="519001" y="617934"/>
                </a:lnTo>
                <a:lnTo>
                  <a:pt x="556492" y="589643"/>
                </a:lnTo>
                <a:lnTo>
                  <a:pt x="589643" y="556492"/>
                </a:lnTo>
                <a:lnTo>
                  <a:pt x="617934" y="519001"/>
                </a:lnTo>
                <a:lnTo>
                  <a:pt x="640844" y="477689"/>
                </a:lnTo>
                <a:lnTo>
                  <a:pt x="657852" y="433079"/>
                </a:lnTo>
                <a:lnTo>
                  <a:pt x="668439" y="385689"/>
                </a:lnTo>
                <a:lnTo>
                  <a:pt x="672084" y="336041"/>
                </a:lnTo>
                <a:lnTo>
                  <a:pt x="668439" y="286394"/>
                </a:lnTo>
                <a:lnTo>
                  <a:pt x="657852" y="239004"/>
                </a:lnTo>
                <a:lnTo>
                  <a:pt x="640844" y="194394"/>
                </a:lnTo>
                <a:lnTo>
                  <a:pt x="617934" y="153082"/>
                </a:lnTo>
                <a:lnTo>
                  <a:pt x="589643" y="115591"/>
                </a:lnTo>
                <a:lnTo>
                  <a:pt x="556492" y="82440"/>
                </a:lnTo>
                <a:lnTo>
                  <a:pt x="519001" y="54149"/>
                </a:lnTo>
                <a:lnTo>
                  <a:pt x="477689" y="31239"/>
                </a:lnTo>
                <a:lnTo>
                  <a:pt x="433079" y="14231"/>
                </a:lnTo>
                <a:lnTo>
                  <a:pt x="385689" y="3644"/>
                </a:lnTo>
                <a:lnTo>
                  <a:pt x="336041" y="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957072" y="4965191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4" h="672464">
                <a:moveTo>
                  <a:pt x="0" y="336041"/>
                </a:moveTo>
                <a:lnTo>
                  <a:pt x="3643" y="286394"/>
                </a:lnTo>
                <a:lnTo>
                  <a:pt x="14228" y="239004"/>
                </a:lnTo>
                <a:lnTo>
                  <a:pt x="31233" y="194394"/>
                </a:lnTo>
                <a:lnTo>
                  <a:pt x="54139" y="153082"/>
                </a:lnTo>
                <a:lnTo>
                  <a:pt x="82427" y="115591"/>
                </a:lnTo>
                <a:lnTo>
                  <a:pt x="115576" y="82440"/>
                </a:lnTo>
                <a:lnTo>
                  <a:pt x="153066" y="54149"/>
                </a:lnTo>
                <a:lnTo>
                  <a:pt x="194377" y="31239"/>
                </a:lnTo>
                <a:lnTo>
                  <a:pt x="238990" y="14231"/>
                </a:lnTo>
                <a:lnTo>
                  <a:pt x="286385" y="3644"/>
                </a:lnTo>
                <a:lnTo>
                  <a:pt x="336041" y="0"/>
                </a:lnTo>
                <a:lnTo>
                  <a:pt x="385689" y="3644"/>
                </a:lnTo>
                <a:lnTo>
                  <a:pt x="433079" y="14231"/>
                </a:lnTo>
                <a:lnTo>
                  <a:pt x="477689" y="31239"/>
                </a:lnTo>
                <a:lnTo>
                  <a:pt x="519001" y="54149"/>
                </a:lnTo>
                <a:lnTo>
                  <a:pt x="556492" y="82440"/>
                </a:lnTo>
                <a:lnTo>
                  <a:pt x="589643" y="115591"/>
                </a:lnTo>
                <a:lnTo>
                  <a:pt x="617934" y="153082"/>
                </a:lnTo>
                <a:lnTo>
                  <a:pt x="640844" y="194394"/>
                </a:lnTo>
                <a:lnTo>
                  <a:pt x="657852" y="239004"/>
                </a:lnTo>
                <a:lnTo>
                  <a:pt x="668439" y="286394"/>
                </a:lnTo>
                <a:lnTo>
                  <a:pt x="672084" y="336041"/>
                </a:lnTo>
                <a:lnTo>
                  <a:pt x="668439" y="385689"/>
                </a:lnTo>
                <a:lnTo>
                  <a:pt x="657852" y="433079"/>
                </a:lnTo>
                <a:lnTo>
                  <a:pt x="640844" y="477689"/>
                </a:lnTo>
                <a:lnTo>
                  <a:pt x="617934" y="519001"/>
                </a:lnTo>
                <a:lnTo>
                  <a:pt x="589643" y="556492"/>
                </a:lnTo>
                <a:lnTo>
                  <a:pt x="556492" y="589643"/>
                </a:lnTo>
                <a:lnTo>
                  <a:pt x="519001" y="617934"/>
                </a:lnTo>
                <a:lnTo>
                  <a:pt x="477689" y="640844"/>
                </a:lnTo>
                <a:lnTo>
                  <a:pt x="433079" y="657852"/>
                </a:lnTo>
                <a:lnTo>
                  <a:pt x="385689" y="668439"/>
                </a:lnTo>
                <a:lnTo>
                  <a:pt x="336041" y="672083"/>
                </a:lnTo>
                <a:lnTo>
                  <a:pt x="286385" y="668439"/>
                </a:lnTo>
                <a:lnTo>
                  <a:pt x="238990" y="657852"/>
                </a:lnTo>
                <a:lnTo>
                  <a:pt x="194377" y="640844"/>
                </a:lnTo>
                <a:lnTo>
                  <a:pt x="153066" y="617934"/>
                </a:lnTo>
                <a:lnTo>
                  <a:pt x="115576" y="589643"/>
                </a:lnTo>
                <a:lnTo>
                  <a:pt x="82427" y="556492"/>
                </a:lnTo>
                <a:lnTo>
                  <a:pt x="54139" y="519001"/>
                </a:lnTo>
                <a:lnTo>
                  <a:pt x="31233" y="477689"/>
                </a:lnTo>
                <a:lnTo>
                  <a:pt x="14228" y="433079"/>
                </a:lnTo>
                <a:lnTo>
                  <a:pt x="3643" y="385689"/>
                </a:lnTo>
                <a:lnTo>
                  <a:pt x="0" y="336041"/>
                </a:lnTo>
                <a:close/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203147" y="5087239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solidFill>
                  <a:srgbClr val="FFFFFF"/>
                </a:solidFill>
                <a:latin typeface="Arial"/>
                <a:cs typeface="Arial"/>
              </a:rPr>
              <a:t>0</a:t>
            </a:r>
            <a:endParaRPr sz="2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3933444" y="4965191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4" h="672464">
                <a:moveTo>
                  <a:pt x="336041" y="0"/>
                </a:moveTo>
                <a:lnTo>
                  <a:pt x="286394" y="3644"/>
                </a:lnTo>
                <a:lnTo>
                  <a:pt x="239004" y="14231"/>
                </a:lnTo>
                <a:lnTo>
                  <a:pt x="194394" y="31239"/>
                </a:lnTo>
                <a:lnTo>
                  <a:pt x="153082" y="54149"/>
                </a:lnTo>
                <a:lnTo>
                  <a:pt x="115591" y="82440"/>
                </a:lnTo>
                <a:lnTo>
                  <a:pt x="82440" y="115591"/>
                </a:lnTo>
                <a:lnTo>
                  <a:pt x="54149" y="153082"/>
                </a:lnTo>
                <a:lnTo>
                  <a:pt x="31239" y="194394"/>
                </a:lnTo>
                <a:lnTo>
                  <a:pt x="14231" y="239004"/>
                </a:lnTo>
                <a:lnTo>
                  <a:pt x="3644" y="286394"/>
                </a:lnTo>
                <a:lnTo>
                  <a:pt x="0" y="336041"/>
                </a:lnTo>
                <a:lnTo>
                  <a:pt x="3644" y="385689"/>
                </a:lnTo>
                <a:lnTo>
                  <a:pt x="14231" y="433079"/>
                </a:lnTo>
                <a:lnTo>
                  <a:pt x="31239" y="477689"/>
                </a:lnTo>
                <a:lnTo>
                  <a:pt x="54149" y="519001"/>
                </a:lnTo>
                <a:lnTo>
                  <a:pt x="82440" y="556492"/>
                </a:lnTo>
                <a:lnTo>
                  <a:pt x="115591" y="589643"/>
                </a:lnTo>
                <a:lnTo>
                  <a:pt x="153082" y="617934"/>
                </a:lnTo>
                <a:lnTo>
                  <a:pt x="194394" y="640844"/>
                </a:lnTo>
                <a:lnTo>
                  <a:pt x="239004" y="657852"/>
                </a:lnTo>
                <a:lnTo>
                  <a:pt x="286394" y="668439"/>
                </a:lnTo>
                <a:lnTo>
                  <a:pt x="336041" y="672083"/>
                </a:lnTo>
                <a:lnTo>
                  <a:pt x="385689" y="668439"/>
                </a:lnTo>
                <a:lnTo>
                  <a:pt x="433079" y="657852"/>
                </a:lnTo>
                <a:lnTo>
                  <a:pt x="477689" y="640844"/>
                </a:lnTo>
                <a:lnTo>
                  <a:pt x="519001" y="617934"/>
                </a:lnTo>
                <a:lnTo>
                  <a:pt x="556492" y="589643"/>
                </a:lnTo>
                <a:lnTo>
                  <a:pt x="589643" y="556492"/>
                </a:lnTo>
                <a:lnTo>
                  <a:pt x="617934" y="519001"/>
                </a:lnTo>
                <a:lnTo>
                  <a:pt x="640844" y="477689"/>
                </a:lnTo>
                <a:lnTo>
                  <a:pt x="657852" y="433079"/>
                </a:lnTo>
                <a:lnTo>
                  <a:pt x="668439" y="385689"/>
                </a:lnTo>
                <a:lnTo>
                  <a:pt x="672083" y="336041"/>
                </a:lnTo>
                <a:lnTo>
                  <a:pt x="668439" y="286394"/>
                </a:lnTo>
                <a:lnTo>
                  <a:pt x="657852" y="239004"/>
                </a:lnTo>
                <a:lnTo>
                  <a:pt x="640844" y="194394"/>
                </a:lnTo>
                <a:lnTo>
                  <a:pt x="617934" y="153082"/>
                </a:lnTo>
                <a:lnTo>
                  <a:pt x="589643" y="115591"/>
                </a:lnTo>
                <a:lnTo>
                  <a:pt x="556492" y="82440"/>
                </a:lnTo>
                <a:lnTo>
                  <a:pt x="519001" y="54149"/>
                </a:lnTo>
                <a:lnTo>
                  <a:pt x="477689" y="31239"/>
                </a:lnTo>
                <a:lnTo>
                  <a:pt x="433079" y="14231"/>
                </a:lnTo>
                <a:lnTo>
                  <a:pt x="385689" y="3644"/>
                </a:lnTo>
                <a:lnTo>
                  <a:pt x="336041" y="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933444" y="4965191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4" h="672464">
                <a:moveTo>
                  <a:pt x="0" y="336041"/>
                </a:moveTo>
                <a:lnTo>
                  <a:pt x="3644" y="286394"/>
                </a:lnTo>
                <a:lnTo>
                  <a:pt x="14231" y="239004"/>
                </a:lnTo>
                <a:lnTo>
                  <a:pt x="31239" y="194394"/>
                </a:lnTo>
                <a:lnTo>
                  <a:pt x="54149" y="153082"/>
                </a:lnTo>
                <a:lnTo>
                  <a:pt x="82440" y="115591"/>
                </a:lnTo>
                <a:lnTo>
                  <a:pt x="115591" y="82440"/>
                </a:lnTo>
                <a:lnTo>
                  <a:pt x="153082" y="54149"/>
                </a:lnTo>
                <a:lnTo>
                  <a:pt x="194394" y="31239"/>
                </a:lnTo>
                <a:lnTo>
                  <a:pt x="239004" y="14231"/>
                </a:lnTo>
                <a:lnTo>
                  <a:pt x="286394" y="3644"/>
                </a:lnTo>
                <a:lnTo>
                  <a:pt x="336041" y="0"/>
                </a:lnTo>
                <a:lnTo>
                  <a:pt x="385689" y="3644"/>
                </a:lnTo>
                <a:lnTo>
                  <a:pt x="433079" y="14231"/>
                </a:lnTo>
                <a:lnTo>
                  <a:pt x="477689" y="31239"/>
                </a:lnTo>
                <a:lnTo>
                  <a:pt x="519001" y="54149"/>
                </a:lnTo>
                <a:lnTo>
                  <a:pt x="556492" y="82440"/>
                </a:lnTo>
                <a:lnTo>
                  <a:pt x="589643" y="115591"/>
                </a:lnTo>
                <a:lnTo>
                  <a:pt x="617934" y="153082"/>
                </a:lnTo>
                <a:lnTo>
                  <a:pt x="640844" y="194394"/>
                </a:lnTo>
                <a:lnTo>
                  <a:pt x="657852" y="239004"/>
                </a:lnTo>
                <a:lnTo>
                  <a:pt x="668439" y="286394"/>
                </a:lnTo>
                <a:lnTo>
                  <a:pt x="672083" y="336041"/>
                </a:lnTo>
                <a:lnTo>
                  <a:pt x="668439" y="385689"/>
                </a:lnTo>
                <a:lnTo>
                  <a:pt x="657852" y="433079"/>
                </a:lnTo>
                <a:lnTo>
                  <a:pt x="640844" y="477689"/>
                </a:lnTo>
                <a:lnTo>
                  <a:pt x="617934" y="519001"/>
                </a:lnTo>
                <a:lnTo>
                  <a:pt x="589643" y="556492"/>
                </a:lnTo>
                <a:lnTo>
                  <a:pt x="556492" y="589643"/>
                </a:lnTo>
                <a:lnTo>
                  <a:pt x="519001" y="617934"/>
                </a:lnTo>
                <a:lnTo>
                  <a:pt x="477689" y="640844"/>
                </a:lnTo>
                <a:lnTo>
                  <a:pt x="433079" y="657852"/>
                </a:lnTo>
                <a:lnTo>
                  <a:pt x="385689" y="668439"/>
                </a:lnTo>
                <a:lnTo>
                  <a:pt x="336041" y="672083"/>
                </a:lnTo>
                <a:lnTo>
                  <a:pt x="286394" y="668439"/>
                </a:lnTo>
                <a:lnTo>
                  <a:pt x="239004" y="657852"/>
                </a:lnTo>
                <a:lnTo>
                  <a:pt x="194394" y="640844"/>
                </a:lnTo>
                <a:lnTo>
                  <a:pt x="153082" y="617934"/>
                </a:lnTo>
                <a:lnTo>
                  <a:pt x="115591" y="589643"/>
                </a:lnTo>
                <a:lnTo>
                  <a:pt x="82440" y="556492"/>
                </a:lnTo>
                <a:lnTo>
                  <a:pt x="54149" y="519001"/>
                </a:lnTo>
                <a:lnTo>
                  <a:pt x="31239" y="477689"/>
                </a:lnTo>
                <a:lnTo>
                  <a:pt x="14231" y="433079"/>
                </a:lnTo>
                <a:lnTo>
                  <a:pt x="3644" y="385689"/>
                </a:lnTo>
                <a:lnTo>
                  <a:pt x="0" y="336041"/>
                </a:lnTo>
                <a:close/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4179823" y="5087239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solidFill>
                  <a:srgbClr val="FFFFFF"/>
                </a:solidFill>
                <a:latin typeface="Arial"/>
                <a:cs typeface="Arial"/>
              </a:rPr>
              <a:t>0</a:t>
            </a:r>
            <a:endParaRPr sz="24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3837432" y="2084832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4" h="672464">
                <a:moveTo>
                  <a:pt x="336041" y="0"/>
                </a:moveTo>
                <a:lnTo>
                  <a:pt x="286394" y="3644"/>
                </a:lnTo>
                <a:lnTo>
                  <a:pt x="239004" y="14231"/>
                </a:lnTo>
                <a:lnTo>
                  <a:pt x="194394" y="31239"/>
                </a:lnTo>
                <a:lnTo>
                  <a:pt x="153082" y="54149"/>
                </a:lnTo>
                <a:lnTo>
                  <a:pt x="115591" y="82440"/>
                </a:lnTo>
                <a:lnTo>
                  <a:pt x="82440" y="115591"/>
                </a:lnTo>
                <a:lnTo>
                  <a:pt x="54149" y="153082"/>
                </a:lnTo>
                <a:lnTo>
                  <a:pt x="31239" y="194394"/>
                </a:lnTo>
                <a:lnTo>
                  <a:pt x="14231" y="239004"/>
                </a:lnTo>
                <a:lnTo>
                  <a:pt x="3644" y="286394"/>
                </a:lnTo>
                <a:lnTo>
                  <a:pt x="0" y="336041"/>
                </a:lnTo>
                <a:lnTo>
                  <a:pt x="3644" y="385689"/>
                </a:lnTo>
                <a:lnTo>
                  <a:pt x="14231" y="433079"/>
                </a:lnTo>
                <a:lnTo>
                  <a:pt x="31239" y="477689"/>
                </a:lnTo>
                <a:lnTo>
                  <a:pt x="54149" y="519001"/>
                </a:lnTo>
                <a:lnTo>
                  <a:pt x="82440" y="556492"/>
                </a:lnTo>
                <a:lnTo>
                  <a:pt x="115591" y="589643"/>
                </a:lnTo>
                <a:lnTo>
                  <a:pt x="153082" y="617934"/>
                </a:lnTo>
                <a:lnTo>
                  <a:pt x="194394" y="640844"/>
                </a:lnTo>
                <a:lnTo>
                  <a:pt x="239004" y="657852"/>
                </a:lnTo>
                <a:lnTo>
                  <a:pt x="286394" y="668439"/>
                </a:lnTo>
                <a:lnTo>
                  <a:pt x="336041" y="672083"/>
                </a:lnTo>
                <a:lnTo>
                  <a:pt x="385689" y="668439"/>
                </a:lnTo>
                <a:lnTo>
                  <a:pt x="433079" y="657852"/>
                </a:lnTo>
                <a:lnTo>
                  <a:pt x="477689" y="640844"/>
                </a:lnTo>
                <a:lnTo>
                  <a:pt x="519001" y="617934"/>
                </a:lnTo>
                <a:lnTo>
                  <a:pt x="556492" y="589643"/>
                </a:lnTo>
                <a:lnTo>
                  <a:pt x="589643" y="556492"/>
                </a:lnTo>
                <a:lnTo>
                  <a:pt x="617934" y="519001"/>
                </a:lnTo>
                <a:lnTo>
                  <a:pt x="640844" y="477689"/>
                </a:lnTo>
                <a:lnTo>
                  <a:pt x="657852" y="433079"/>
                </a:lnTo>
                <a:lnTo>
                  <a:pt x="668439" y="385689"/>
                </a:lnTo>
                <a:lnTo>
                  <a:pt x="672083" y="336041"/>
                </a:lnTo>
                <a:lnTo>
                  <a:pt x="668439" y="286394"/>
                </a:lnTo>
                <a:lnTo>
                  <a:pt x="657852" y="239004"/>
                </a:lnTo>
                <a:lnTo>
                  <a:pt x="640844" y="194394"/>
                </a:lnTo>
                <a:lnTo>
                  <a:pt x="617934" y="153082"/>
                </a:lnTo>
                <a:lnTo>
                  <a:pt x="589643" y="115591"/>
                </a:lnTo>
                <a:lnTo>
                  <a:pt x="556492" y="82440"/>
                </a:lnTo>
                <a:lnTo>
                  <a:pt x="519001" y="54149"/>
                </a:lnTo>
                <a:lnTo>
                  <a:pt x="477689" y="31239"/>
                </a:lnTo>
                <a:lnTo>
                  <a:pt x="433079" y="14231"/>
                </a:lnTo>
                <a:lnTo>
                  <a:pt x="385689" y="3644"/>
                </a:lnTo>
                <a:lnTo>
                  <a:pt x="336041" y="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837432" y="2084832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4" h="672464">
                <a:moveTo>
                  <a:pt x="0" y="336041"/>
                </a:moveTo>
                <a:lnTo>
                  <a:pt x="3644" y="286394"/>
                </a:lnTo>
                <a:lnTo>
                  <a:pt x="14231" y="239004"/>
                </a:lnTo>
                <a:lnTo>
                  <a:pt x="31239" y="194394"/>
                </a:lnTo>
                <a:lnTo>
                  <a:pt x="54149" y="153082"/>
                </a:lnTo>
                <a:lnTo>
                  <a:pt x="82440" y="115591"/>
                </a:lnTo>
                <a:lnTo>
                  <a:pt x="115591" y="82440"/>
                </a:lnTo>
                <a:lnTo>
                  <a:pt x="153082" y="54149"/>
                </a:lnTo>
                <a:lnTo>
                  <a:pt x="194394" y="31239"/>
                </a:lnTo>
                <a:lnTo>
                  <a:pt x="239004" y="14231"/>
                </a:lnTo>
                <a:lnTo>
                  <a:pt x="286394" y="3644"/>
                </a:lnTo>
                <a:lnTo>
                  <a:pt x="336041" y="0"/>
                </a:lnTo>
                <a:lnTo>
                  <a:pt x="385689" y="3644"/>
                </a:lnTo>
                <a:lnTo>
                  <a:pt x="433079" y="14231"/>
                </a:lnTo>
                <a:lnTo>
                  <a:pt x="477689" y="31239"/>
                </a:lnTo>
                <a:lnTo>
                  <a:pt x="519001" y="54149"/>
                </a:lnTo>
                <a:lnTo>
                  <a:pt x="556492" y="82440"/>
                </a:lnTo>
                <a:lnTo>
                  <a:pt x="589643" y="115591"/>
                </a:lnTo>
                <a:lnTo>
                  <a:pt x="617934" y="153082"/>
                </a:lnTo>
                <a:lnTo>
                  <a:pt x="640844" y="194394"/>
                </a:lnTo>
                <a:lnTo>
                  <a:pt x="657852" y="239004"/>
                </a:lnTo>
                <a:lnTo>
                  <a:pt x="668439" y="286394"/>
                </a:lnTo>
                <a:lnTo>
                  <a:pt x="672083" y="336041"/>
                </a:lnTo>
                <a:lnTo>
                  <a:pt x="668439" y="385689"/>
                </a:lnTo>
                <a:lnTo>
                  <a:pt x="657852" y="433079"/>
                </a:lnTo>
                <a:lnTo>
                  <a:pt x="640844" y="477689"/>
                </a:lnTo>
                <a:lnTo>
                  <a:pt x="617934" y="519001"/>
                </a:lnTo>
                <a:lnTo>
                  <a:pt x="589643" y="556492"/>
                </a:lnTo>
                <a:lnTo>
                  <a:pt x="556492" y="589643"/>
                </a:lnTo>
                <a:lnTo>
                  <a:pt x="519001" y="617934"/>
                </a:lnTo>
                <a:lnTo>
                  <a:pt x="477689" y="640844"/>
                </a:lnTo>
                <a:lnTo>
                  <a:pt x="433079" y="657852"/>
                </a:lnTo>
                <a:lnTo>
                  <a:pt x="385689" y="668439"/>
                </a:lnTo>
                <a:lnTo>
                  <a:pt x="336041" y="672083"/>
                </a:lnTo>
                <a:lnTo>
                  <a:pt x="286394" y="668439"/>
                </a:lnTo>
                <a:lnTo>
                  <a:pt x="239004" y="657852"/>
                </a:lnTo>
                <a:lnTo>
                  <a:pt x="194394" y="640844"/>
                </a:lnTo>
                <a:lnTo>
                  <a:pt x="153082" y="617934"/>
                </a:lnTo>
                <a:lnTo>
                  <a:pt x="115591" y="589643"/>
                </a:lnTo>
                <a:lnTo>
                  <a:pt x="82440" y="556492"/>
                </a:lnTo>
                <a:lnTo>
                  <a:pt x="54149" y="519001"/>
                </a:lnTo>
                <a:lnTo>
                  <a:pt x="31239" y="477689"/>
                </a:lnTo>
                <a:lnTo>
                  <a:pt x="14231" y="433079"/>
                </a:lnTo>
                <a:lnTo>
                  <a:pt x="3644" y="385689"/>
                </a:lnTo>
                <a:lnTo>
                  <a:pt x="0" y="336041"/>
                </a:lnTo>
                <a:close/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4083811" y="2206244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solidFill>
                  <a:srgbClr val="FFFFFF"/>
                </a:solidFill>
                <a:latin typeface="Arial"/>
                <a:cs typeface="Arial"/>
              </a:rPr>
              <a:t>1</a:t>
            </a:r>
            <a:endParaRPr sz="24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71704" y="2194686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latin typeface="Arial"/>
                <a:cs typeface="Arial"/>
              </a:rPr>
              <a:t>1</a:t>
            </a:r>
            <a:endParaRPr sz="24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148073" y="5831535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latin typeface="Arial"/>
                <a:cs typeface="Arial"/>
              </a:rPr>
              <a:t>1</a:t>
            </a:r>
            <a:endParaRPr sz="240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71704" y="5159502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latin typeface="Arial"/>
                <a:cs typeface="Arial"/>
              </a:rPr>
              <a:t>0</a:t>
            </a:r>
            <a:endParaRPr sz="240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132128" y="5831535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latin typeface="Arial"/>
                <a:cs typeface="Arial"/>
              </a:rPr>
              <a:t>0</a:t>
            </a:r>
            <a:endParaRPr sz="240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5261228" y="5515762"/>
            <a:ext cx="1574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65" dirty="0">
                <a:latin typeface="Arial"/>
                <a:cs typeface="Arial"/>
              </a:rPr>
              <a:t>x</a:t>
            </a:r>
            <a:endParaRPr sz="240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607263" y="1138173"/>
            <a:ext cx="16383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14" dirty="0">
                <a:latin typeface="Arial"/>
                <a:cs typeface="Arial"/>
              </a:rPr>
              <a:t>y</a:t>
            </a:r>
            <a:endParaRPr sz="2400">
              <a:latin typeface="Arial"/>
              <a:cs typeface="Arial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6333744" y="5562133"/>
            <a:ext cx="5088890" cy="342900"/>
          </a:xfrm>
          <a:custGeom>
            <a:avLst/>
            <a:gdLst/>
            <a:ahLst/>
            <a:cxnLst/>
            <a:rect l="l" t="t" r="r" b="b"/>
            <a:pathLst>
              <a:path w="5088890" h="342900">
                <a:moveTo>
                  <a:pt x="4937484" y="171154"/>
                </a:moveTo>
                <a:lnTo>
                  <a:pt x="4765294" y="271598"/>
                </a:lnTo>
                <a:lnTo>
                  <a:pt x="4754006" y="281651"/>
                </a:lnTo>
                <a:lnTo>
                  <a:pt x="4747672" y="294804"/>
                </a:lnTo>
                <a:lnTo>
                  <a:pt x="4746720" y="309381"/>
                </a:lnTo>
                <a:lnTo>
                  <a:pt x="4751578" y="323706"/>
                </a:lnTo>
                <a:lnTo>
                  <a:pt x="4761662" y="335006"/>
                </a:lnTo>
                <a:lnTo>
                  <a:pt x="4774819" y="341350"/>
                </a:lnTo>
                <a:lnTo>
                  <a:pt x="4789404" y="342298"/>
                </a:lnTo>
                <a:lnTo>
                  <a:pt x="4803775" y="337410"/>
                </a:lnTo>
                <a:lnTo>
                  <a:pt x="5023453" y="209254"/>
                </a:lnTo>
                <a:lnTo>
                  <a:pt x="5013198" y="209254"/>
                </a:lnTo>
                <a:lnTo>
                  <a:pt x="5013198" y="204060"/>
                </a:lnTo>
                <a:lnTo>
                  <a:pt x="4993894" y="204060"/>
                </a:lnTo>
                <a:lnTo>
                  <a:pt x="4937484" y="171154"/>
                </a:lnTo>
                <a:close/>
              </a:path>
              <a:path w="5088890" h="342900">
                <a:moveTo>
                  <a:pt x="4872169" y="133054"/>
                </a:moveTo>
                <a:lnTo>
                  <a:pt x="0" y="133054"/>
                </a:lnTo>
                <a:lnTo>
                  <a:pt x="0" y="209254"/>
                </a:lnTo>
                <a:lnTo>
                  <a:pt x="4872169" y="209254"/>
                </a:lnTo>
                <a:lnTo>
                  <a:pt x="4937484" y="171154"/>
                </a:lnTo>
                <a:lnTo>
                  <a:pt x="4872169" y="133054"/>
                </a:lnTo>
                <a:close/>
              </a:path>
              <a:path w="5088890" h="342900">
                <a:moveTo>
                  <a:pt x="5023448" y="133054"/>
                </a:moveTo>
                <a:lnTo>
                  <a:pt x="5013198" y="133054"/>
                </a:lnTo>
                <a:lnTo>
                  <a:pt x="5013198" y="209254"/>
                </a:lnTo>
                <a:lnTo>
                  <a:pt x="5023453" y="209254"/>
                </a:lnTo>
                <a:lnTo>
                  <a:pt x="5088762" y="171154"/>
                </a:lnTo>
                <a:lnTo>
                  <a:pt x="5023448" y="133054"/>
                </a:lnTo>
                <a:close/>
              </a:path>
              <a:path w="5088890" h="342900">
                <a:moveTo>
                  <a:pt x="4993894" y="138248"/>
                </a:moveTo>
                <a:lnTo>
                  <a:pt x="4937484" y="171154"/>
                </a:lnTo>
                <a:lnTo>
                  <a:pt x="4993894" y="204060"/>
                </a:lnTo>
                <a:lnTo>
                  <a:pt x="4993894" y="138248"/>
                </a:lnTo>
                <a:close/>
              </a:path>
              <a:path w="5088890" h="342900">
                <a:moveTo>
                  <a:pt x="5013198" y="138248"/>
                </a:moveTo>
                <a:lnTo>
                  <a:pt x="4993894" y="138248"/>
                </a:lnTo>
                <a:lnTo>
                  <a:pt x="4993894" y="204060"/>
                </a:lnTo>
                <a:lnTo>
                  <a:pt x="5013198" y="204060"/>
                </a:lnTo>
                <a:lnTo>
                  <a:pt x="5013198" y="138248"/>
                </a:lnTo>
                <a:close/>
              </a:path>
              <a:path w="5088890" h="342900">
                <a:moveTo>
                  <a:pt x="4789404" y="0"/>
                </a:moveTo>
                <a:lnTo>
                  <a:pt x="4774819" y="958"/>
                </a:lnTo>
                <a:lnTo>
                  <a:pt x="4761662" y="7322"/>
                </a:lnTo>
                <a:lnTo>
                  <a:pt x="4751578" y="18627"/>
                </a:lnTo>
                <a:lnTo>
                  <a:pt x="4746720" y="32930"/>
                </a:lnTo>
                <a:lnTo>
                  <a:pt x="4747672" y="47497"/>
                </a:lnTo>
                <a:lnTo>
                  <a:pt x="4754006" y="60650"/>
                </a:lnTo>
                <a:lnTo>
                  <a:pt x="4765294" y="70710"/>
                </a:lnTo>
                <a:lnTo>
                  <a:pt x="4937484" y="171154"/>
                </a:lnTo>
                <a:lnTo>
                  <a:pt x="4993894" y="138248"/>
                </a:lnTo>
                <a:lnTo>
                  <a:pt x="5013198" y="138248"/>
                </a:lnTo>
                <a:lnTo>
                  <a:pt x="5013198" y="133054"/>
                </a:lnTo>
                <a:lnTo>
                  <a:pt x="5023448" y="133054"/>
                </a:lnTo>
                <a:lnTo>
                  <a:pt x="4803775" y="4911"/>
                </a:lnTo>
                <a:lnTo>
                  <a:pt x="478940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6697513" y="1508633"/>
            <a:ext cx="342900" cy="4608830"/>
          </a:xfrm>
          <a:custGeom>
            <a:avLst/>
            <a:gdLst/>
            <a:ahLst/>
            <a:cxnLst/>
            <a:rect l="l" t="t" r="r" b="b"/>
            <a:pathLst>
              <a:path w="342900" h="4608830">
                <a:moveTo>
                  <a:pt x="171154" y="151129"/>
                </a:moveTo>
                <a:lnTo>
                  <a:pt x="133054" y="216444"/>
                </a:lnTo>
                <a:lnTo>
                  <a:pt x="133054" y="4608639"/>
                </a:lnTo>
                <a:lnTo>
                  <a:pt x="209254" y="4608639"/>
                </a:lnTo>
                <a:lnTo>
                  <a:pt x="209254" y="216444"/>
                </a:lnTo>
                <a:lnTo>
                  <a:pt x="171154" y="151129"/>
                </a:lnTo>
                <a:close/>
              </a:path>
              <a:path w="342900" h="4608830">
                <a:moveTo>
                  <a:pt x="171154" y="0"/>
                </a:moveTo>
                <a:lnTo>
                  <a:pt x="4911" y="284988"/>
                </a:lnTo>
                <a:lnTo>
                  <a:pt x="0" y="299303"/>
                </a:lnTo>
                <a:lnTo>
                  <a:pt x="958" y="313880"/>
                </a:lnTo>
                <a:lnTo>
                  <a:pt x="7322" y="327028"/>
                </a:lnTo>
                <a:lnTo>
                  <a:pt x="18627" y="337057"/>
                </a:lnTo>
                <a:lnTo>
                  <a:pt x="32942" y="341969"/>
                </a:lnTo>
                <a:lnTo>
                  <a:pt x="47519" y="341010"/>
                </a:lnTo>
                <a:lnTo>
                  <a:pt x="60668" y="334646"/>
                </a:lnTo>
                <a:lnTo>
                  <a:pt x="70697" y="323341"/>
                </a:lnTo>
                <a:lnTo>
                  <a:pt x="133054" y="216444"/>
                </a:lnTo>
                <a:lnTo>
                  <a:pt x="133054" y="75564"/>
                </a:lnTo>
                <a:lnTo>
                  <a:pt x="215233" y="75564"/>
                </a:lnTo>
                <a:lnTo>
                  <a:pt x="171154" y="0"/>
                </a:lnTo>
                <a:close/>
              </a:path>
              <a:path w="342900" h="4608830">
                <a:moveTo>
                  <a:pt x="215233" y="75564"/>
                </a:moveTo>
                <a:lnTo>
                  <a:pt x="209254" y="75564"/>
                </a:lnTo>
                <a:lnTo>
                  <a:pt x="209254" y="216444"/>
                </a:lnTo>
                <a:lnTo>
                  <a:pt x="271611" y="323341"/>
                </a:lnTo>
                <a:lnTo>
                  <a:pt x="281640" y="334646"/>
                </a:lnTo>
                <a:lnTo>
                  <a:pt x="294788" y="341010"/>
                </a:lnTo>
                <a:lnTo>
                  <a:pt x="309366" y="341969"/>
                </a:lnTo>
                <a:lnTo>
                  <a:pt x="323681" y="337057"/>
                </a:lnTo>
                <a:lnTo>
                  <a:pt x="334986" y="327028"/>
                </a:lnTo>
                <a:lnTo>
                  <a:pt x="341350" y="313880"/>
                </a:lnTo>
                <a:lnTo>
                  <a:pt x="342308" y="299303"/>
                </a:lnTo>
                <a:lnTo>
                  <a:pt x="337397" y="284988"/>
                </a:lnTo>
                <a:lnTo>
                  <a:pt x="215233" y="75564"/>
                </a:lnTo>
                <a:close/>
              </a:path>
              <a:path w="342900" h="4608830">
                <a:moveTo>
                  <a:pt x="209254" y="75564"/>
                </a:moveTo>
                <a:lnTo>
                  <a:pt x="133054" y="75564"/>
                </a:lnTo>
                <a:lnTo>
                  <a:pt x="133054" y="216444"/>
                </a:lnTo>
                <a:lnTo>
                  <a:pt x="171154" y="151129"/>
                </a:lnTo>
                <a:lnTo>
                  <a:pt x="138261" y="94741"/>
                </a:lnTo>
                <a:lnTo>
                  <a:pt x="209254" y="94741"/>
                </a:lnTo>
                <a:lnTo>
                  <a:pt x="209254" y="75564"/>
                </a:lnTo>
                <a:close/>
              </a:path>
              <a:path w="342900" h="4608830">
                <a:moveTo>
                  <a:pt x="209254" y="94741"/>
                </a:moveTo>
                <a:lnTo>
                  <a:pt x="204047" y="94741"/>
                </a:lnTo>
                <a:lnTo>
                  <a:pt x="171154" y="151129"/>
                </a:lnTo>
                <a:lnTo>
                  <a:pt x="209254" y="216444"/>
                </a:lnTo>
                <a:lnTo>
                  <a:pt x="209254" y="94741"/>
                </a:lnTo>
                <a:close/>
              </a:path>
              <a:path w="342900" h="4608830">
                <a:moveTo>
                  <a:pt x="204047" y="94741"/>
                </a:moveTo>
                <a:lnTo>
                  <a:pt x="138261" y="94741"/>
                </a:lnTo>
                <a:lnTo>
                  <a:pt x="171154" y="151129"/>
                </a:lnTo>
                <a:lnTo>
                  <a:pt x="204047" y="9474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7101840" y="2084832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5" h="672464">
                <a:moveTo>
                  <a:pt x="336041" y="0"/>
                </a:moveTo>
                <a:lnTo>
                  <a:pt x="286394" y="3644"/>
                </a:lnTo>
                <a:lnTo>
                  <a:pt x="239004" y="14231"/>
                </a:lnTo>
                <a:lnTo>
                  <a:pt x="194394" y="31239"/>
                </a:lnTo>
                <a:lnTo>
                  <a:pt x="153082" y="54149"/>
                </a:lnTo>
                <a:lnTo>
                  <a:pt x="115591" y="82440"/>
                </a:lnTo>
                <a:lnTo>
                  <a:pt x="82440" y="115591"/>
                </a:lnTo>
                <a:lnTo>
                  <a:pt x="54149" y="153082"/>
                </a:lnTo>
                <a:lnTo>
                  <a:pt x="31239" y="194394"/>
                </a:lnTo>
                <a:lnTo>
                  <a:pt x="14231" y="239004"/>
                </a:lnTo>
                <a:lnTo>
                  <a:pt x="3644" y="286394"/>
                </a:lnTo>
                <a:lnTo>
                  <a:pt x="0" y="336041"/>
                </a:lnTo>
                <a:lnTo>
                  <a:pt x="3644" y="385689"/>
                </a:lnTo>
                <a:lnTo>
                  <a:pt x="14231" y="433079"/>
                </a:lnTo>
                <a:lnTo>
                  <a:pt x="31239" y="477689"/>
                </a:lnTo>
                <a:lnTo>
                  <a:pt x="54149" y="519001"/>
                </a:lnTo>
                <a:lnTo>
                  <a:pt x="82440" y="556492"/>
                </a:lnTo>
                <a:lnTo>
                  <a:pt x="115591" y="589643"/>
                </a:lnTo>
                <a:lnTo>
                  <a:pt x="153082" y="617934"/>
                </a:lnTo>
                <a:lnTo>
                  <a:pt x="194394" y="640844"/>
                </a:lnTo>
                <a:lnTo>
                  <a:pt x="239004" y="657852"/>
                </a:lnTo>
                <a:lnTo>
                  <a:pt x="286394" y="668439"/>
                </a:lnTo>
                <a:lnTo>
                  <a:pt x="336041" y="672083"/>
                </a:lnTo>
                <a:lnTo>
                  <a:pt x="385689" y="668439"/>
                </a:lnTo>
                <a:lnTo>
                  <a:pt x="433079" y="657852"/>
                </a:lnTo>
                <a:lnTo>
                  <a:pt x="477689" y="640844"/>
                </a:lnTo>
                <a:lnTo>
                  <a:pt x="519001" y="617934"/>
                </a:lnTo>
                <a:lnTo>
                  <a:pt x="556492" y="589643"/>
                </a:lnTo>
                <a:lnTo>
                  <a:pt x="589643" y="556492"/>
                </a:lnTo>
                <a:lnTo>
                  <a:pt x="617934" y="519001"/>
                </a:lnTo>
                <a:lnTo>
                  <a:pt x="640844" y="477689"/>
                </a:lnTo>
                <a:lnTo>
                  <a:pt x="657852" y="433079"/>
                </a:lnTo>
                <a:lnTo>
                  <a:pt x="668439" y="385689"/>
                </a:lnTo>
                <a:lnTo>
                  <a:pt x="672083" y="336041"/>
                </a:lnTo>
                <a:lnTo>
                  <a:pt x="668439" y="286394"/>
                </a:lnTo>
                <a:lnTo>
                  <a:pt x="657852" y="239004"/>
                </a:lnTo>
                <a:lnTo>
                  <a:pt x="640844" y="194394"/>
                </a:lnTo>
                <a:lnTo>
                  <a:pt x="617934" y="153082"/>
                </a:lnTo>
                <a:lnTo>
                  <a:pt x="589643" y="115591"/>
                </a:lnTo>
                <a:lnTo>
                  <a:pt x="556492" y="82440"/>
                </a:lnTo>
                <a:lnTo>
                  <a:pt x="519001" y="54149"/>
                </a:lnTo>
                <a:lnTo>
                  <a:pt x="477689" y="31239"/>
                </a:lnTo>
                <a:lnTo>
                  <a:pt x="433079" y="14231"/>
                </a:lnTo>
                <a:lnTo>
                  <a:pt x="385689" y="3644"/>
                </a:lnTo>
                <a:lnTo>
                  <a:pt x="336041" y="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7101840" y="2084832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5" h="672464">
                <a:moveTo>
                  <a:pt x="0" y="336041"/>
                </a:moveTo>
                <a:lnTo>
                  <a:pt x="3644" y="286394"/>
                </a:lnTo>
                <a:lnTo>
                  <a:pt x="14231" y="239004"/>
                </a:lnTo>
                <a:lnTo>
                  <a:pt x="31239" y="194394"/>
                </a:lnTo>
                <a:lnTo>
                  <a:pt x="54149" y="153082"/>
                </a:lnTo>
                <a:lnTo>
                  <a:pt x="82440" y="115591"/>
                </a:lnTo>
                <a:lnTo>
                  <a:pt x="115591" y="82440"/>
                </a:lnTo>
                <a:lnTo>
                  <a:pt x="153082" y="54149"/>
                </a:lnTo>
                <a:lnTo>
                  <a:pt x="194394" y="31239"/>
                </a:lnTo>
                <a:lnTo>
                  <a:pt x="239004" y="14231"/>
                </a:lnTo>
                <a:lnTo>
                  <a:pt x="286394" y="3644"/>
                </a:lnTo>
                <a:lnTo>
                  <a:pt x="336041" y="0"/>
                </a:lnTo>
                <a:lnTo>
                  <a:pt x="385689" y="3644"/>
                </a:lnTo>
                <a:lnTo>
                  <a:pt x="433079" y="14231"/>
                </a:lnTo>
                <a:lnTo>
                  <a:pt x="477689" y="31239"/>
                </a:lnTo>
                <a:lnTo>
                  <a:pt x="519001" y="54149"/>
                </a:lnTo>
                <a:lnTo>
                  <a:pt x="556492" y="82440"/>
                </a:lnTo>
                <a:lnTo>
                  <a:pt x="589643" y="115591"/>
                </a:lnTo>
                <a:lnTo>
                  <a:pt x="617934" y="153082"/>
                </a:lnTo>
                <a:lnTo>
                  <a:pt x="640844" y="194394"/>
                </a:lnTo>
                <a:lnTo>
                  <a:pt x="657852" y="239004"/>
                </a:lnTo>
                <a:lnTo>
                  <a:pt x="668439" y="286394"/>
                </a:lnTo>
                <a:lnTo>
                  <a:pt x="672083" y="336041"/>
                </a:lnTo>
                <a:lnTo>
                  <a:pt x="668439" y="385689"/>
                </a:lnTo>
                <a:lnTo>
                  <a:pt x="657852" y="433079"/>
                </a:lnTo>
                <a:lnTo>
                  <a:pt x="640844" y="477689"/>
                </a:lnTo>
                <a:lnTo>
                  <a:pt x="617934" y="519001"/>
                </a:lnTo>
                <a:lnTo>
                  <a:pt x="589643" y="556492"/>
                </a:lnTo>
                <a:lnTo>
                  <a:pt x="556492" y="589643"/>
                </a:lnTo>
                <a:lnTo>
                  <a:pt x="519001" y="617934"/>
                </a:lnTo>
                <a:lnTo>
                  <a:pt x="477689" y="640844"/>
                </a:lnTo>
                <a:lnTo>
                  <a:pt x="433079" y="657852"/>
                </a:lnTo>
                <a:lnTo>
                  <a:pt x="385689" y="668439"/>
                </a:lnTo>
                <a:lnTo>
                  <a:pt x="336041" y="672083"/>
                </a:lnTo>
                <a:lnTo>
                  <a:pt x="286394" y="668439"/>
                </a:lnTo>
                <a:lnTo>
                  <a:pt x="239004" y="657852"/>
                </a:lnTo>
                <a:lnTo>
                  <a:pt x="194394" y="640844"/>
                </a:lnTo>
                <a:lnTo>
                  <a:pt x="153082" y="617934"/>
                </a:lnTo>
                <a:lnTo>
                  <a:pt x="115591" y="589643"/>
                </a:lnTo>
                <a:lnTo>
                  <a:pt x="82440" y="556492"/>
                </a:lnTo>
                <a:lnTo>
                  <a:pt x="54149" y="519001"/>
                </a:lnTo>
                <a:lnTo>
                  <a:pt x="31239" y="477689"/>
                </a:lnTo>
                <a:lnTo>
                  <a:pt x="14231" y="433079"/>
                </a:lnTo>
                <a:lnTo>
                  <a:pt x="3644" y="385689"/>
                </a:lnTo>
                <a:lnTo>
                  <a:pt x="0" y="336041"/>
                </a:lnTo>
                <a:close/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7348855" y="2206244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solidFill>
                  <a:srgbClr val="FFFFFF"/>
                </a:solidFill>
                <a:latin typeface="Arial"/>
                <a:cs typeface="Arial"/>
              </a:rPr>
              <a:t>1</a:t>
            </a:r>
            <a:endParaRPr sz="2400">
              <a:latin typeface="Arial"/>
              <a:cs typeface="Arial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7101840" y="4965191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5" h="672464">
                <a:moveTo>
                  <a:pt x="336041" y="0"/>
                </a:moveTo>
                <a:lnTo>
                  <a:pt x="286394" y="3644"/>
                </a:lnTo>
                <a:lnTo>
                  <a:pt x="239004" y="14231"/>
                </a:lnTo>
                <a:lnTo>
                  <a:pt x="194394" y="31239"/>
                </a:lnTo>
                <a:lnTo>
                  <a:pt x="153082" y="54149"/>
                </a:lnTo>
                <a:lnTo>
                  <a:pt x="115591" y="82440"/>
                </a:lnTo>
                <a:lnTo>
                  <a:pt x="82440" y="115591"/>
                </a:lnTo>
                <a:lnTo>
                  <a:pt x="54149" y="153082"/>
                </a:lnTo>
                <a:lnTo>
                  <a:pt x="31239" y="194394"/>
                </a:lnTo>
                <a:lnTo>
                  <a:pt x="14231" y="239004"/>
                </a:lnTo>
                <a:lnTo>
                  <a:pt x="3644" y="286394"/>
                </a:lnTo>
                <a:lnTo>
                  <a:pt x="0" y="336041"/>
                </a:lnTo>
                <a:lnTo>
                  <a:pt x="3644" y="385689"/>
                </a:lnTo>
                <a:lnTo>
                  <a:pt x="14231" y="433079"/>
                </a:lnTo>
                <a:lnTo>
                  <a:pt x="31239" y="477689"/>
                </a:lnTo>
                <a:lnTo>
                  <a:pt x="54149" y="519001"/>
                </a:lnTo>
                <a:lnTo>
                  <a:pt x="82440" y="556492"/>
                </a:lnTo>
                <a:lnTo>
                  <a:pt x="115591" y="589643"/>
                </a:lnTo>
                <a:lnTo>
                  <a:pt x="153082" y="617934"/>
                </a:lnTo>
                <a:lnTo>
                  <a:pt x="194394" y="640844"/>
                </a:lnTo>
                <a:lnTo>
                  <a:pt x="239004" y="657852"/>
                </a:lnTo>
                <a:lnTo>
                  <a:pt x="286394" y="668439"/>
                </a:lnTo>
                <a:lnTo>
                  <a:pt x="336041" y="672083"/>
                </a:lnTo>
                <a:lnTo>
                  <a:pt x="385689" y="668439"/>
                </a:lnTo>
                <a:lnTo>
                  <a:pt x="433079" y="657852"/>
                </a:lnTo>
                <a:lnTo>
                  <a:pt x="477689" y="640844"/>
                </a:lnTo>
                <a:lnTo>
                  <a:pt x="519001" y="617934"/>
                </a:lnTo>
                <a:lnTo>
                  <a:pt x="556492" y="589643"/>
                </a:lnTo>
                <a:lnTo>
                  <a:pt x="589643" y="556492"/>
                </a:lnTo>
                <a:lnTo>
                  <a:pt x="617934" y="519001"/>
                </a:lnTo>
                <a:lnTo>
                  <a:pt x="640844" y="477689"/>
                </a:lnTo>
                <a:lnTo>
                  <a:pt x="657852" y="433079"/>
                </a:lnTo>
                <a:lnTo>
                  <a:pt x="668439" y="385689"/>
                </a:lnTo>
                <a:lnTo>
                  <a:pt x="672083" y="336041"/>
                </a:lnTo>
                <a:lnTo>
                  <a:pt x="668439" y="286394"/>
                </a:lnTo>
                <a:lnTo>
                  <a:pt x="657852" y="239004"/>
                </a:lnTo>
                <a:lnTo>
                  <a:pt x="640844" y="194394"/>
                </a:lnTo>
                <a:lnTo>
                  <a:pt x="617934" y="153082"/>
                </a:lnTo>
                <a:lnTo>
                  <a:pt x="589643" y="115591"/>
                </a:lnTo>
                <a:lnTo>
                  <a:pt x="556492" y="82440"/>
                </a:lnTo>
                <a:lnTo>
                  <a:pt x="519001" y="54149"/>
                </a:lnTo>
                <a:lnTo>
                  <a:pt x="477689" y="31239"/>
                </a:lnTo>
                <a:lnTo>
                  <a:pt x="433079" y="14231"/>
                </a:lnTo>
                <a:lnTo>
                  <a:pt x="385689" y="3644"/>
                </a:lnTo>
                <a:lnTo>
                  <a:pt x="336041" y="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7101840" y="4965191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5" h="672464">
                <a:moveTo>
                  <a:pt x="0" y="336041"/>
                </a:moveTo>
                <a:lnTo>
                  <a:pt x="3644" y="286394"/>
                </a:lnTo>
                <a:lnTo>
                  <a:pt x="14231" y="239004"/>
                </a:lnTo>
                <a:lnTo>
                  <a:pt x="31239" y="194394"/>
                </a:lnTo>
                <a:lnTo>
                  <a:pt x="54149" y="153082"/>
                </a:lnTo>
                <a:lnTo>
                  <a:pt x="82440" y="115591"/>
                </a:lnTo>
                <a:lnTo>
                  <a:pt x="115591" y="82440"/>
                </a:lnTo>
                <a:lnTo>
                  <a:pt x="153082" y="54149"/>
                </a:lnTo>
                <a:lnTo>
                  <a:pt x="194394" y="31239"/>
                </a:lnTo>
                <a:lnTo>
                  <a:pt x="239004" y="14231"/>
                </a:lnTo>
                <a:lnTo>
                  <a:pt x="286394" y="3644"/>
                </a:lnTo>
                <a:lnTo>
                  <a:pt x="336041" y="0"/>
                </a:lnTo>
                <a:lnTo>
                  <a:pt x="385689" y="3644"/>
                </a:lnTo>
                <a:lnTo>
                  <a:pt x="433079" y="14231"/>
                </a:lnTo>
                <a:lnTo>
                  <a:pt x="477689" y="31239"/>
                </a:lnTo>
                <a:lnTo>
                  <a:pt x="519001" y="54149"/>
                </a:lnTo>
                <a:lnTo>
                  <a:pt x="556492" y="82440"/>
                </a:lnTo>
                <a:lnTo>
                  <a:pt x="589643" y="115591"/>
                </a:lnTo>
                <a:lnTo>
                  <a:pt x="617934" y="153082"/>
                </a:lnTo>
                <a:lnTo>
                  <a:pt x="640844" y="194394"/>
                </a:lnTo>
                <a:lnTo>
                  <a:pt x="657852" y="239004"/>
                </a:lnTo>
                <a:lnTo>
                  <a:pt x="668439" y="286394"/>
                </a:lnTo>
                <a:lnTo>
                  <a:pt x="672083" y="336041"/>
                </a:lnTo>
                <a:lnTo>
                  <a:pt x="668439" y="385689"/>
                </a:lnTo>
                <a:lnTo>
                  <a:pt x="657852" y="433079"/>
                </a:lnTo>
                <a:lnTo>
                  <a:pt x="640844" y="477689"/>
                </a:lnTo>
                <a:lnTo>
                  <a:pt x="617934" y="519001"/>
                </a:lnTo>
                <a:lnTo>
                  <a:pt x="589643" y="556492"/>
                </a:lnTo>
                <a:lnTo>
                  <a:pt x="556492" y="589643"/>
                </a:lnTo>
                <a:lnTo>
                  <a:pt x="519001" y="617934"/>
                </a:lnTo>
                <a:lnTo>
                  <a:pt x="477689" y="640844"/>
                </a:lnTo>
                <a:lnTo>
                  <a:pt x="433079" y="657852"/>
                </a:lnTo>
                <a:lnTo>
                  <a:pt x="385689" y="668439"/>
                </a:lnTo>
                <a:lnTo>
                  <a:pt x="336041" y="672083"/>
                </a:lnTo>
                <a:lnTo>
                  <a:pt x="286394" y="668439"/>
                </a:lnTo>
                <a:lnTo>
                  <a:pt x="239004" y="657852"/>
                </a:lnTo>
                <a:lnTo>
                  <a:pt x="194394" y="640844"/>
                </a:lnTo>
                <a:lnTo>
                  <a:pt x="153082" y="617934"/>
                </a:lnTo>
                <a:lnTo>
                  <a:pt x="115591" y="589643"/>
                </a:lnTo>
                <a:lnTo>
                  <a:pt x="82440" y="556492"/>
                </a:lnTo>
                <a:lnTo>
                  <a:pt x="54149" y="519001"/>
                </a:lnTo>
                <a:lnTo>
                  <a:pt x="31239" y="477689"/>
                </a:lnTo>
                <a:lnTo>
                  <a:pt x="14231" y="433079"/>
                </a:lnTo>
                <a:lnTo>
                  <a:pt x="3644" y="385689"/>
                </a:lnTo>
                <a:lnTo>
                  <a:pt x="0" y="336041"/>
                </a:lnTo>
                <a:close/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7348855" y="5087239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solidFill>
                  <a:srgbClr val="FFFFFF"/>
                </a:solidFill>
                <a:latin typeface="Arial"/>
                <a:cs typeface="Arial"/>
              </a:rPr>
              <a:t>0</a:t>
            </a:r>
            <a:endParaRPr sz="240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10078211" y="4965191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5" h="672464">
                <a:moveTo>
                  <a:pt x="336042" y="0"/>
                </a:moveTo>
                <a:lnTo>
                  <a:pt x="286394" y="3644"/>
                </a:lnTo>
                <a:lnTo>
                  <a:pt x="239004" y="14231"/>
                </a:lnTo>
                <a:lnTo>
                  <a:pt x="194394" y="31239"/>
                </a:lnTo>
                <a:lnTo>
                  <a:pt x="153082" y="54149"/>
                </a:lnTo>
                <a:lnTo>
                  <a:pt x="115591" y="82440"/>
                </a:lnTo>
                <a:lnTo>
                  <a:pt x="82440" y="115591"/>
                </a:lnTo>
                <a:lnTo>
                  <a:pt x="54149" y="153082"/>
                </a:lnTo>
                <a:lnTo>
                  <a:pt x="31239" y="194394"/>
                </a:lnTo>
                <a:lnTo>
                  <a:pt x="14231" y="239004"/>
                </a:lnTo>
                <a:lnTo>
                  <a:pt x="3644" y="286394"/>
                </a:lnTo>
                <a:lnTo>
                  <a:pt x="0" y="336041"/>
                </a:lnTo>
                <a:lnTo>
                  <a:pt x="3644" y="385689"/>
                </a:lnTo>
                <a:lnTo>
                  <a:pt x="14231" y="433079"/>
                </a:lnTo>
                <a:lnTo>
                  <a:pt x="31239" y="477689"/>
                </a:lnTo>
                <a:lnTo>
                  <a:pt x="54149" y="519001"/>
                </a:lnTo>
                <a:lnTo>
                  <a:pt x="82440" y="556492"/>
                </a:lnTo>
                <a:lnTo>
                  <a:pt x="115591" y="589643"/>
                </a:lnTo>
                <a:lnTo>
                  <a:pt x="153082" y="617934"/>
                </a:lnTo>
                <a:lnTo>
                  <a:pt x="194394" y="640844"/>
                </a:lnTo>
                <a:lnTo>
                  <a:pt x="239004" y="657852"/>
                </a:lnTo>
                <a:lnTo>
                  <a:pt x="286394" y="668439"/>
                </a:lnTo>
                <a:lnTo>
                  <a:pt x="336042" y="672083"/>
                </a:lnTo>
                <a:lnTo>
                  <a:pt x="385689" y="668439"/>
                </a:lnTo>
                <a:lnTo>
                  <a:pt x="433079" y="657852"/>
                </a:lnTo>
                <a:lnTo>
                  <a:pt x="477689" y="640844"/>
                </a:lnTo>
                <a:lnTo>
                  <a:pt x="519001" y="617934"/>
                </a:lnTo>
                <a:lnTo>
                  <a:pt x="556492" y="589643"/>
                </a:lnTo>
                <a:lnTo>
                  <a:pt x="589643" y="556492"/>
                </a:lnTo>
                <a:lnTo>
                  <a:pt x="617934" y="519001"/>
                </a:lnTo>
                <a:lnTo>
                  <a:pt x="640844" y="477689"/>
                </a:lnTo>
                <a:lnTo>
                  <a:pt x="657852" y="433079"/>
                </a:lnTo>
                <a:lnTo>
                  <a:pt x="668439" y="385689"/>
                </a:lnTo>
                <a:lnTo>
                  <a:pt x="672084" y="336041"/>
                </a:lnTo>
                <a:lnTo>
                  <a:pt x="668439" y="286394"/>
                </a:lnTo>
                <a:lnTo>
                  <a:pt x="657852" y="239004"/>
                </a:lnTo>
                <a:lnTo>
                  <a:pt x="640844" y="194394"/>
                </a:lnTo>
                <a:lnTo>
                  <a:pt x="617934" y="153082"/>
                </a:lnTo>
                <a:lnTo>
                  <a:pt x="589643" y="115591"/>
                </a:lnTo>
                <a:lnTo>
                  <a:pt x="556492" y="82440"/>
                </a:lnTo>
                <a:lnTo>
                  <a:pt x="519001" y="54149"/>
                </a:lnTo>
                <a:lnTo>
                  <a:pt x="477689" y="31239"/>
                </a:lnTo>
                <a:lnTo>
                  <a:pt x="433079" y="14231"/>
                </a:lnTo>
                <a:lnTo>
                  <a:pt x="385689" y="3644"/>
                </a:lnTo>
                <a:lnTo>
                  <a:pt x="336042" y="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0078211" y="4965191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5" h="672464">
                <a:moveTo>
                  <a:pt x="0" y="336041"/>
                </a:moveTo>
                <a:lnTo>
                  <a:pt x="3644" y="286394"/>
                </a:lnTo>
                <a:lnTo>
                  <a:pt x="14231" y="239004"/>
                </a:lnTo>
                <a:lnTo>
                  <a:pt x="31239" y="194394"/>
                </a:lnTo>
                <a:lnTo>
                  <a:pt x="54149" y="153082"/>
                </a:lnTo>
                <a:lnTo>
                  <a:pt x="82440" y="115591"/>
                </a:lnTo>
                <a:lnTo>
                  <a:pt x="115591" y="82440"/>
                </a:lnTo>
                <a:lnTo>
                  <a:pt x="153082" y="54149"/>
                </a:lnTo>
                <a:lnTo>
                  <a:pt x="194394" y="31239"/>
                </a:lnTo>
                <a:lnTo>
                  <a:pt x="239004" y="14231"/>
                </a:lnTo>
                <a:lnTo>
                  <a:pt x="286394" y="3644"/>
                </a:lnTo>
                <a:lnTo>
                  <a:pt x="336042" y="0"/>
                </a:lnTo>
                <a:lnTo>
                  <a:pt x="385689" y="3644"/>
                </a:lnTo>
                <a:lnTo>
                  <a:pt x="433079" y="14231"/>
                </a:lnTo>
                <a:lnTo>
                  <a:pt x="477689" y="31239"/>
                </a:lnTo>
                <a:lnTo>
                  <a:pt x="519001" y="54149"/>
                </a:lnTo>
                <a:lnTo>
                  <a:pt x="556492" y="82440"/>
                </a:lnTo>
                <a:lnTo>
                  <a:pt x="589643" y="115591"/>
                </a:lnTo>
                <a:lnTo>
                  <a:pt x="617934" y="153082"/>
                </a:lnTo>
                <a:lnTo>
                  <a:pt x="640844" y="194394"/>
                </a:lnTo>
                <a:lnTo>
                  <a:pt x="657852" y="239004"/>
                </a:lnTo>
                <a:lnTo>
                  <a:pt x="668439" y="286394"/>
                </a:lnTo>
                <a:lnTo>
                  <a:pt x="672084" y="336041"/>
                </a:lnTo>
                <a:lnTo>
                  <a:pt x="668439" y="385689"/>
                </a:lnTo>
                <a:lnTo>
                  <a:pt x="657852" y="433079"/>
                </a:lnTo>
                <a:lnTo>
                  <a:pt x="640844" y="477689"/>
                </a:lnTo>
                <a:lnTo>
                  <a:pt x="617934" y="519001"/>
                </a:lnTo>
                <a:lnTo>
                  <a:pt x="589643" y="556492"/>
                </a:lnTo>
                <a:lnTo>
                  <a:pt x="556492" y="589643"/>
                </a:lnTo>
                <a:lnTo>
                  <a:pt x="519001" y="617934"/>
                </a:lnTo>
                <a:lnTo>
                  <a:pt x="477689" y="640844"/>
                </a:lnTo>
                <a:lnTo>
                  <a:pt x="433079" y="657852"/>
                </a:lnTo>
                <a:lnTo>
                  <a:pt x="385689" y="668439"/>
                </a:lnTo>
                <a:lnTo>
                  <a:pt x="336042" y="672083"/>
                </a:lnTo>
                <a:lnTo>
                  <a:pt x="286394" y="668439"/>
                </a:lnTo>
                <a:lnTo>
                  <a:pt x="239004" y="657852"/>
                </a:lnTo>
                <a:lnTo>
                  <a:pt x="194394" y="640844"/>
                </a:lnTo>
                <a:lnTo>
                  <a:pt x="153082" y="617934"/>
                </a:lnTo>
                <a:lnTo>
                  <a:pt x="115591" y="589643"/>
                </a:lnTo>
                <a:lnTo>
                  <a:pt x="82440" y="556492"/>
                </a:lnTo>
                <a:lnTo>
                  <a:pt x="54149" y="519001"/>
                </a:lnTo>
                <a:lnTo>
                  <a:pt x="31239" y="477689"/>
                </a:lnTo>
                <a:lnTo>
                  <a:pt x="14231" y="433079"/>
                </a:lnTo>
                <a:lnTo>
                  <a:pt x="3644" y="385689"/>
                </a:lnTo>
                <a:lnTo>
                  <a:pt x="0" y="336041"/>
                </a:lnTo>
                <a:close/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 txBox="1"/>
          <p:nvPr/>
        </p:nvSpPr>
        <p:spPr>
          <a:xfrm>
            <a:off x="10325481" y="5087239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solidFill>
                  <a:srgbClr val="FFFFFF"/>
                </a:solidFill>
                <a:latin typeface="Arial"/>
                <a:cs typeface="Arial"/>
              </a:rPr>
              <a:t>1</a:t>
            </a:r>
            <a:endParaRPr sz="2400">
              <a:latin typeface="Arial"/>
              <a:cs typeface="Arial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9982200" y="2084832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5" h="672464">
                <a:moveTo>
                  <a:pt x="336042" y="0"/>
                </a:moveTo>
                <a:lnTo>
                  <a:pt x="286394" y="3644"/>
                </a:lnTo>
                <a:lnTo>
                  <a:pt x="239004" y="14231"/>
                </a:lnTo>
                <a:lnTo>
                  <a:pt x="194394" y="31239"/>
                </a:lnTo>
                <a:lnTo>
                  <a:pt x="153082" y="54149"/>
                </a:lnTo>
                <a:lnTo>
                  <a:pt x="115591" y="82440"/>
                </a:lnTo>
                <a:lnTo>
                  <a:pt x="82440" y="115591"/>
                </a:lnTo>
                <a:lnTo>
                  <a:pt x="54149" y="153082"/>
                </a:lnTo>
                <a:lnTo>
                  <a:pt x="31239" y="194394"/>
                </a:lnTo>
                <a:lnTo>
                  <a:pt x="14231" y="239004"/>
                </a:lnTo>
                <a:lnTo>
                  <a:pt x="3644" y="286394"/>
                </a:lnTo>
                <a:lnTo>
                  <a:pt x="0" y="336041"/>
                </a:lnTo>
                <a:lnTo>
                  <a:pt x="3644" y="385689"/>
                </a:lnTo>
                <a:lnTo>
                  <a:pt x="14231" y="433079"/>
                </a:lnTo>
                <a:lnTo>
                  <a:pt x="31239" y="477689"/>
                </a:lnTo>
                <a:lnTo>
                  <a:pt x="54149" y="519001"/>
                </a:lnTo>
                <a:lnTo>
                  <a:pt x="82440" y="556492"/>
                </a:lnTo>
                <a:lnTo>
                  <a:pt x="115591" y="589643"/>
                </a:lnTo>
                <a:lnTo>
                  <a:pt x="153082" y="617934"/>
                </a:lnTo>
                <a:lnTo>
                  <a:pt x="194394" y="640844"/>
                </a:lnTo>
                <a:lnTo>
                  <a:pt x="239004" y="657852"/>
                </a:lnTo>
                <a:lnTo>
                  <a:pt x="286394" y="668439"/>
                </a:lnTo>
                <a:lnTo>
                  <a:pt x="336042" y="672083"/>
                </a:lnTo>
                <a:lnTo>
                  <a:pt x="385689" y="668439"/>
                </a:lnTo>
                <a:lnTo>
                  <a:pt x="433079" y="657852"/>
                </a:lnTo>
                <a:lnTo>
                  <a:pt x="477689" y="640844"/>
                </a:lnTo>
                <a:lnTo>
                  <a:pt x="519001" y="617934"/>
                </a:lnTo>
                <a:lnTo>
                  <a:pt x="556492" y="589643"/>
                </a:lnTo>
                <a:lnTo>
                  <a:pt x="589643" y="556492"/>
                </a:lnTo>
                <a:lnTo>
                  <a:pt x="617934" y="519001"/>
                </a:lnTo>
                <a:lnTo>
                  <a:pt x="640844" y="477689"/>
                </a:lnTo>
                <a:lnTo>
                  <a:pt x="657852" y="433079"/>
                </a:lnTo>
                <a:lnTo>
                  <a:pt x="668439" y="385689"/>
                </a:lnTo>
                <a:lnTo>
                  <a:pt x="672083" y="336041"/>
                </a:lnTo>
                <a:lnTo>
                  <a:pt x="668439" y="286394"/>
                </a:lnTo>
                <a:lnTo>
                  <a:pt x="657852" y="239004"/>
                </a:lnTo>
                <a:lnTo>
                  <a:pt x="640844" y="194394"/>
                </a:lnTo>
                <a:lnTo>
                  <a:pt x="617934" y="153082"/>
                </a:lnTo>
                <a:lnTo>
                  <a:pt x="589643" y="115591"/>
                </a:lnTo>
                <a:lnTo>
                  <a:pt x="556492" y="82440"/>
                </a:lnTo>
                <a:lnTo>
                  <a:pt x="519001" y="54149"/>
                </a:lnTo>
                <a:lnTo>
                  <a:pt x="477689" y="31239"/>
                </a:lnTo>
                <a:lnTo>
                  <a:pt x="433079" y="14231"/>
                </a:lnTo>
                <a:lnTo>
                  <a:pt x="385689" y="3644"/>
                </a:lnTo>
                <a:lnTo>
                  <a:pt x="336042" y="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9982200" y="2084832"/>
            <a:ext cx="672465" cy="672465"/>
          </a:xfrm>
          <a:custGeom>
            <a:avLst/>
            <a:gdLst/>
            <a:ahLst/>
            <a:cxnLst/>
            <a:rect l="l" t="t" r="r" b="b"/>
            <a:pathLst>
              <a:path w="672465" h="672464">
                <a:moveTo>
                  <a:pt x="0" y="336041"/>
                </a:moveTo>
                <a:lnTo>
                  <a:pt x="3644" y="286394"/>
                </a:lnTo>
                <a:lnTo>
                  <a:pt x="14231" y="239004"/>
                </a:lnTo>
                <a:lnTo>
                  <a:pt x="31239" y="194394"/>
                </a:lnTo>
                <a:lnTo>
                  <a:pt x="54149" y="153082"/>
                </a:lnTo>
                <a:lnTo>
                  <a:pt x="82440" y="115591"/>
                </a:lnTo>
                <a:lnTo>
                  <a:pt x="115591" y="82440"/>
                </a:lnTo>
                <a:lnTo>
                  <a:pt x="153082" y="54149"/>
                </a:lnTo>
                <a:lnTo>
                  <a:pt x="194394" y="31239"/>
                </a:lnTo>
                <a:lnTo>
                  <a:pt x="239004" y="14231"/>
                </a:lnTo>
                <a:lnTo>
                  <a:pt x="286394" y="3644"/>
                </a:lnTo>
                <a:lnTo>
                  <a:pt x="336042" y="0"/>
                </a:lnTo>
                <a:lnTo>
                  <a:pt x="385689" y="3644"/>
                </a:lnTo>
                <a:lnTo>
                  <a:pt x="433079" y="14231"/>
                </a:lnTo>
                <a:lnTo>
                  <a:pt x="477689" y="31239"/>
                </a:lnTo>
                <a:lnTo>
                  <a:pt x="519001" y="54149"/>
                </a:lnTo>
                <a:lnTo>
                  <a:pt x="556492" y="82440"/>
                </a:lnTo>
                <a:lnTo>
                  <a:pt x="589643" y="115591"/>
                </a:lnTo>
                <a:lnTo>
                  <a:pt x="617934" y="153082"/>
                </a:lnTo>
                <a:lnTo>
                  <a:pt x="640844" y="194394"/>
                </a:lnTo>
                <a:lnTo>
                  <a:pt x="657852" y="239004"/>
                </a:lnTo>
                <a:lnTo>
                  <a:pt x="668439" y="286394"/>
                </a:lnTo>
                <a:lnTo>
                  <a:pt x="672083" y="336041"/>
                </a:lnTo>
                <a:lnTo>
                  <a:pt x="668439" y="385689"/>
                </a:lnTo>
                <a:lnTo>
                  <a:pt x="657852" y="433079"/>
                </a:lnTo>
                <a:lnTo>
                  <a:pt x="640844" y="477689"/>
                </a:lnTo>
                <a:lnTo>
                  <a:pt x="617934" y="519001"/>
                </a:lnTo>
                <a:lnTo>
                  <a:pt x="589643" y="556492"/>
                </a:lnTo>
                <a:lnTo>
                  <a:pt x="556492" y="589643"/>
                </a:lnTo>
                <a:lnTo>
                  <a:pt x="519001" y="617934"/>
                </a:lnTo>
                <a:lnTo>
                  <a:pt x="477689" y="640844"/>
                </a:lnTo>
                <a:lnTo>
                  <a:pt x="433079" y="657852"/>
                </a:lnTo>
                <a:lnTo>
                  <a:pt x="385689" y="668439"/>
                </a:lnTo>
                <a:lnTo>
                  <a:pt x="336042" y="672083"/>
                </a:lnTo>
                <a:lnTo>
                  <a:pt x="286394" y="668439"/>
                </a:lnTo>
                <a:lnTo>
                  <a:pt x="239004" y="657852"/>
                </a:lnTo>
                <a:lnTo>
                  <a:pt x="194394" y="640844"/>
                </a:lnTo>
                <a:lnTo>
                  <a:pt x="153082" y="617934"/>
                </a:lnTo>
                <a:lnTo>
                  <a:pt x="115591" y="589643"/>
                </a:lnTo>
                <a:lnTo>
                  <a:pt x="82440" y="556492"/>
                </a:lnTo>
                <a:lnTo>
                  <a:pt x="54149" y="519001"/>
                </a:lnTo>
                <a:lnTo>
                  <a:pt x="31239" y="477689"/>
                </a:lnTo>
                <a:lnTo>
                  <a:pt x="14231" y="433079"/>
                </a:lnTo>
                <a:lnTo>
                  <a:pt x="3644" y="385689"/>
                </a:lnTo>
                <a:lnTo>
                  <a:pt x="0" y="336041"/>
                </a:lnTo>
                <a:close/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10229468" y="2206244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solidFill>
                  <a:srgbClr val="FFFFFF"/>
                </a:solidFill>
                <a:latin typeface="Arial"/>
                <a:cs typeface="Arial"/>
              </a:rPr>
              <a:t>0</a:t>
            </a:r>
            <a:endParaRPr sz="2400">
              <a:latin typeface="Arial"/>
              <a:cs typeface="Arial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6317360" y="2194686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latin typeface="Arial"/>
                <a:cs typeface="Arial"/>
              </a:rPr>
              <a:t>1</a:t>
            </a:r>
            <a:endParaRPr sz="2400">
              <a:latin typeface="Arial"/>
              <a:cs typeface="Arial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10293857" y="5831535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latin typeface="Arial"/>
                <a:cs typeface="Arial"/>
              </a:rPr>
              <a:t>1</a:t>
            </a:r>
            <a:endParaRPr sz="2400">
              <a:latin typeface="Arial"/>
              <a:cs typeface="Arial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6317360" y="5159502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latin typeface="Arial"/>
                <a:cs typeface="Arial"/>
              </a:rPr>
              <a:t>0</a:t>
            </a:r>
            <a:endParaRPr sz="2400">
              <a:latin typeface="Arial"/>
              <a:cs typeface="Arial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7277481" y="5831535"/>
            <a:ext cx="1803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latin typeface="Arial"/>
                <a:cs typeface="Arial"/>
              </a:rPr>
              <a:t>0</a:t>
            </a:r>
            <a:endParaRPr sz="2400">
              <a:latin typeface="Arial"/>
              <a:cs typeface="Arial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11406631" y="5515762"/>
            <a:ext cx="1574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65" dirty="0">
                <a:latin typeface="Arial"/>
                <a:cs typeface="Arial"/>
              </a:rPr>
              <a:t>x</a:t>
            </a:r>
            <a:endParaRPr sz="2400">
              <a:latin typeface="Arial"/>
              <a:cs typeface="Arial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6752590" y="1138173"/>
            <a:ext cx="16383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14" dirty="0">
                <a:latin typeface="Arial"/>
                <a:cs typeface="Arial"/>
              </a:rPr>
              <a:t>y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44161"/>
            <a:ext cx="8481704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55" dirty="0"/>
              <a:t>SVMs </a:t>
            </a:r>
            <a:r>
              <a:rPr sz="4400" spc="-140" dirty="0" err="1"/>
              <a:t>não</a:t>
            </a:r>
            <a:r>
              <a:rPr lang="pt-BR" sz="4400" spc="-140" dirty="0"/>
              <a:t> </a:t>
            </a:r>
            <a:r>
              <a:rPr sz="4400" spc="-985" dirty="0"/>
              <a:t> </a:t>
            </a:r>
            <a:r>
              <a:rPr sz="4400" spc="-220" dirty="0"/>
              <a:t>lineares </a:t>
            </a:r>
            <a:r>
              <a:rPr sz="4400" spc="-260" dirty="0"/>
              <a:t>(Kernel </a:t>
            </a:r>
            <a:r>
              <a:rPr sz="4400" spc="-350" dirty="0"/>
              <a:t>Trick)</a:t>
            </a:r>
            <a:endParaRPr sz="4400" dirty="0"/>
          </a:p>
        </p:txBody>
      </p:sp>
      <p:sp>
        <p:nvSpPr>
          <p:cNvPr id="3" name="object 3"/>
          <p:cNvSpPr/>
          <p:nvPr/>
        </p:nvSpPr>
        <p:spPr>
          <a:xfrm>
            <a:off x="335279" y="1316736"/>
            <a:ext cx="5760720" cy="24384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165724" y="2338453"/>
            <a:ext cx="4979031" cy="387489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57134" y="4282676"/>
            <a:ext cx="6418925" cy="244325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F15E217-95F7-4C0C-AE74-9CA47B862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290" y="1682231"/>
            <a:ext cx="7763420" cy="3493538"/>
          </a:xfrm>
          <a:prstGeom prst="rect">
            <a:avLst/>
          </a:prstGeom>
        </p:spPr>
      </p:pic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609676"/>
            <a:ext cx="9315081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55" dirty="0"/>
              <a:t>SVMs </a:t>
            </a:r>
            <a:r>
              <a:rPr sz="4400" spc="-140" dirty="0"/>
              <a:t>não</a:t>
            </a:r>
            <a:r>
              <a:rPr sz="4400" spc="-985" dirty="0"/>
              <a:t> </a:t>
            </a:r>
            <a:r>
              <a:rPr sz="4400" spc="-220" dirty="0"/>
              <a:t>lineares </a:t>
            </a:r>
            <a:r>
              <a:rPr sz="4400" spc="-260" dirty="0"/>
              <a:t>(Kernel </a:t>
            </a:r>
            <a:r>
              <a:rPr sz="4400" spc="-350" dirty="0"/>
              <a:t>Trick)</a:t>
            </a:r>
            <a:endParaRPr sz="4400" dirty="0"/>
          </a:p>
        </p:txBody>
      </p:sp>
      <p:sp>
        <p:nvSpPr>
          <p:cNvPr id="3" name="object 3"/>
          <p:cNvSpPr/>
          <p:nvPr/>
        </p:nvSpPr>
        <p:spPr>
          <a:xfrm>
            <a:off x="281384" y="1412747"/>
            <a:ext cx="5527828" cy="168484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139184" y="3332987"/>
            <a:ext cx="7820263" cy="347981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6939" y="1756565"/>
            <a:ext cx="7274559" cy="3753485"/>
          </a:xfrm>
          <a:prstGeom prst="rect">
            <a:avLst/>
          </a:prstGeom>
        </p:spPr>
        <p:txBody>
          <a:bodyPr vert="horz" wrap="square" lIns="0" tIns="4889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385"/>
              </a:spcBef>
              <a:buChar char="•"/>
              <a:tabLst>
                <a:tab pos="241935" algn="l"/>
              </a:tabLst>
            </a:pPr>
            <a:r>
              <a:rPr sz="2800" spc="-190" dirty="0">
                <a:latin typeface="Arial"/>
                <a:cs typeface="Arial"/>
              </a:rPr>
              <a:t>Vantagens</a:t>
            </a:r>
            <a:endParaRPr sz="2800">
              <a:latin typeface="Arial"/>
              <a:cs typeface="Arial"/>
            </a:endParaRPr>
          </a:p>
          <a:p>
            <a:pPr marL="698500" lvl="1" indent="-228600">
              <a:lnSpc>
                <a:spcPct val="100000"/>
              </a:lnSpc>
              <a:spcBef>
                <a:spcPts val="245"/>
              </a:spcBef>
              <a:buChar char="•"/>
              <a:tabLst>
                <a:tab pos="699135" algn="l"/>
              </a:tabLst>
            </a:pPr>
            <a:r>
              <a:rPr sz="2400" spc="-150" dirty="0">
                <a:latin typeface="Arial"/>
                <a:cs typeface="Arial"/>
              </a:rPr>
              <a:t>Não </a:t>
            </a:r>
            <a:r>
              <a:rPr sz="2400" spc="-145" dirty="0">
                <a:latin typeface="Arial"/>
                <a:cs typeface="Arial"/>
              </a:rPr>
              <a:t>é </a:t>
            </a:r>
            <a:r>
              <a:rPr sz="2400" spc="-25" dirty="0">
                <a:latin typeface="Arial"/>
                <a:cs typeface="Arial"/>
              </a:rPr>
              <a:t>muito </a:t>
            </a:r>
            <a:r>
              <a:rPr sz="2400" spc="-70" dirty="0">
                <a:latin typeface="Arial"/>
                <a:cs typeface="Arial"/>
              </a:rPr>
              <a:t>influenciado </a:t>
            </a:r>
            <a:r>
              <a:rPr sz="2400" spc="-45" dirty="0">
                <a:latin typeface="Arial"/>
                <a:cs typeface="Arial"/>
              </a:rPr>
              <a:t>por </a:t>
            </a:r>
            <a:r>
              <a:rPr sz="2400" spc="-95" dirty="0">
                <a:latin typeface="Arial"/>
                <a:cs typeface="Arial"/>
              </a:rPr>
              <a:t>ruídos </a:t>
            </a:r>
            <a:r>
              <a:rPr sz="2400" spc="-140" dirty="0">
                <a:latin typeface="Arial"/>
                <a:cs typeface="Arial"/>
              </a:rPr>
              <a:t>nos</a:t>
            </a:r>
            <a:r>
              <a:rPr sz="2400" spc="-375" dirty="0">
                <a:latin typeface="Arial"/>
                <a:cs typeface="Arial"/>
              </a:rPr>
              <a:t> </a:t>
            </a:r>
            <a:r>
              <a:rPr sz="2400" spc="-140" dirty="0">
                <a:latin typeface="Arial"/>
                <a:cs typeface="Arial"/>
              </a:rPr>
              <a:t>dados</a:t>
            </a:r>
            <a:endParaRPr sz="2400">
              <a:latin typeface="Arial"/>
              <a:cs typeface="Arial"/>
            </a:endParaRPr>
          </a:p>
          <a:p>
            <a:pPr marL="698500" lvl="1" indent="-228600">
              <a:lnSpc>
                <a:spcPct val="100000"/>
              </a:lnSpc>
              <a:spcBef>
                <a:spcPts val="219"/>
              </a:spcBef>
              <a:buChar char="•"/>
              <a:tabLst>
                <a:tab pos="699135" algn="l"/>
              </a:tabLst>
            </a:pPr>
            <a:r>
              <a:rPr sz="2400" spc="-70" dirty="0">
                <a:latin typeface="Arial"/>
                <a:cs typeface="Arial"/>
              </a:rPr>
              <a:t>Utilizado </a:t>
            </a:r>
            <a:r>
              <a:rPr sz="2400" spc="-120" dirty="0">
                <a:latin typeface="Arial"/>
                <a:cs typeface="Arial"/>
              </a:rPr>
              <a:t>para </a:t>
            </a:r>
            <a:r>
              <a:rPr sz="2400" spc="-130" dirty="0">
                <a:latin typeface="Arial"/>
                <a:cs typeface="Arial"/>
              </a:rPr>
              <a:t>classificação </a:t>
            </a:r>
            <a:r>
              <a:rPr sz="2400" spc="-145" dirty="0">
                <a:latin typeface="Arial"/>
                <a:cs typeface="Arial"/>
              </a:rPr>
              <a:t>e</a:t>
            </a:r>
            <a:r>
              <a:rPr sz="2400" spc="-235" dirty="0">
                <a:latin typeface="Arial"/>
                <a:cs typeface="Arial"/>
              </a:rPr>
              <a:t> </a:t>
            </a:r>
            <a:r>
              <a:rPr sz="2400" spc="-140" dirty="0">
                <a:latin typeface="Arial"/>
                <a:cs typeface="Arial"/>
              </a:rPr>
              <a:t>regressão</a:t>
            </a:r>
            <a:endParaRPr sz="2400">
              <a:latin typeface="Arial"/>
              <a:cs typeface="Arial"/>
            </a:endParaRPr>
          </a:p>
          <a:p>
            <a:pPr marL="698500" lvl="1" indent="-228600">
              <a:lnSpc>
                <a:spcPct val="100000"/>
              </a:lnSpc>
              <a:spcBef>
                <a:spcPts val="200"/>
              </a:spcBef>
              <a:buChar char="•"/>
              <a:tabLst>
                <a:tab pos="699135" algn="l"/>
              </a:tabLst>
            </a:pPr>
            <a:r>
              <a:rPr sz="2400" spc="-105" dirty="0">
                <a:latin typeface="Arial"/>
                <a:cs typeface="Arial"/>
              </a:rPr>
              <a:t>Aprende </a:t>
            </a:r>
            <a:r>
              <a:rPr sz="2400" spc="-100" dirty="0">
                <a:latin typeface="Arial"/>
                <a:cs typeface="Arial"/>
              </a:rPr>
              <a:t>conceitos </a:t>
            </a:r>
            <a:r>
              <a:rPr sz="2400" spc="-114" dirty="0">
                <a:latin typeface="Arial"/>
                <a:cs typeface="Arial"/>
              </a:rPr>
              <a:t>não presentes </a:t>
            </a:r>
            <a:r>
              <a:rPr sz="2400" spc="-140" dirty="0">
                <a:latin typeface="Arial"/>
                <a:cs typeface="Arial"/>
              </a:rPr>
              <a:t>nos </a:t>
            </a:r>
            <a:r>
              <a:rPr sz="2400" spc="-135" dirty="0">
                <a:latin typeface="Arial"/>
                <a:cs typeface="Arial"/>
              </a:rPr>
              <a:t>dados</a:t>
            </a:r>
            <a:r>
              <a:rPr sz="2400" spc="-210" dirty="0">
                <a:latin typeface="Arial"/>
                <a:cs typeface="Arial"/>
              </a:rPr>
              <a:t> </a:t>
            </a:r>
            <a:r>
              <a:rPr sz="2400" spc="-80" dirty="0">
                <a:latin typeface="Arial"/>
                <a:cs typeface="Arial"/>
              </a:rPr>
              <a:t>originais</a:t>
            </a:r>
            <a:endParaRPr sz="2400">
              <a:latin typeface="Arial"/>
              <a:cs typeface="Arial"/>
            </a:endParaRPr>
          </a:p>
          <a:p>
            <a:pPr marL="698500" lvl="1" indent="-228600">
              <a:lnSpc>
                <a:spcPct val="100000"/>
              </a:lnSpc>
              <a:spcBef>
                <a:spcPts val="220"/>
              </a:spcBef>
              <a:buChar char="•"/>
              <a:tabLst>
                <a:tab pos="699135" algn="l"/>
              </a:tabLst>
            </a:pPr>
            <a:r>
              <a:rPr sz="2400" spc="-95" dirty="0">
                <a:latin typeface="Arial"/>
                <a:cs typeface="Arial"/>
              </a:rPr>
              <a:t>Mais </a:t>
            </a:r>
            <a:r>
              <a:rPr sz="2400" spc="-65" dirty="0">
                <a:latin typeface="Arial"/>
                <a:cs typeface="Arial"/>
              </a:rPr>
              <a:t>fácil </a:t>
            </a:r>
            <a:r>
              <a:rPr sz="2400" spc="-110" dirty="0">
                <a:latin typeface="Arial"/>
                <a:cs typeface="Arial"/>
              </a:rPr>
              <a:t>de </a:t>
            </a:r>
            <a:r>
              <a:rPr sz="2400" spc="-125" dirty="0">
                <a:latin typeface="Arial"/>
                <a:cs typeface="Arial"/>
              </a:rPr>
              <a:t>usar </a:t>
            </a:r>
            <a:r>
              <a:rPr sz="2400" spc="-75" dirty="0">
                <a:latin typeface="Arial"/>
                <a:cs typeface="Arial"/>
              </a:rPr>
              <a:t>do </a:t>
            </a:r>
            <a:r>
              <a:rPr sz="2400" spc="-100" dirty="0">
                <a:latin typeface="Arial"/>
                <a:cs typeface="Arial"/>
              </a:rPr>
              <a:t>que </a:t>
            </a:r>
            <a:r>
              <a:rPr sz="2400" spc="-125" dirty="0">
                <a:latin typeface="Arial"/>
                <a:cs typeface="Arial"/>
              </a:rPr>
              <a:t>redes</a:t>
            </a:r>
            <a:r>
              <a:rPr sz="2400" spc="-355" dirty="0">
                <a:latin typeface="Arial"/>
                <a:cs typeface="Arial"/>
              </a:rPr>
              <a:t> </a:t>
            </a:r>
            <a:r>
              <a:rPr sz="2400" spc="-110" dirty="0">
                <a:latin typeface="Arial"/>
                <a:cs typeface="Arial"/>
              </a:rPr>
              <a:t>neurais</a:t>
            </a:r>
            <a:endParaRPr sz="24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30"/>
              </a:spcBef>
              <a:buChar char="•"/>
              <a:tabLst>
                <a:tab pos="241935" algn="l"/>
              </a:tabLst>
            </a:pPr>
            <a:r>
              <a:rPr sz="2800" spc="-190" dirty="0">
                <a:latin typeface="Arial"/>
                <a:cs typeface="Arial"/>
              </a:rPr>
              <a:t>Desvantagens</a:t>
            </a:r>
            <a:endParaRPr sz="2800">
              <a:latin typeface="Arial"/>
              <a:cs typeface="Arial"/>
            </a:endParaRPr>
          </a:p>
          <a:p>
            <a:pPr marL="698500" lvl="1" indent="-228600">
              <a:lnSpc>
                <a:spcPct val="100000"/>
              </a:lnSpc>
              <a:spcBef>
                <a:spcPts val="245"/>
              </a:spcBef>
              <a:buChar char="•"/>
              <a:tabLst>
                <a:tab pos="699135" algn="l"/>
              </a:tabLst>
            </a:pPr>
            <a:r>
              <a:rPr sz="2400" spc="-165" dirty="0">
                <a:latin typeface="Arial"/>
                <a:cs typeface="Arial"/>
              </a:rPr>
              <a:t>Testar </a:t>
            </a:r>
            <a:r>
              <a:rPr sz="2400" spc="-125" dirty="0">
                <a:latin typeface="Arial"/>
                <a:cs typeface="Arial"/>
              </a:rPr>
              <a:t>várias </a:t>
            </a:r>
            <a:r>
              <a:rPr sz="2400" spc="-130" dirty="0">
                <a:latin typeface="Arial"/>
                <a:cs typeface="Arial"/>
              </a:rPr>
              <a:t>combinações </a:t>
            </a:r>
            <a:r>
              <a:rPr sz="2400" spc="-110" dirty="0">
                <a:latin typeface="Arial"/>
                <a:cs typeface="Arial"/>
              </a:rPr>
              <a:t>de</a:t>
            </a:r>
            <a:r>
              <a:rPr sz="2400" spc="-114" dirty="0">
                <a:latin typeface="Arial"/>
                <a:cs typeface="Arial"/>
              </a:rPr>
              <a:t> </a:t>
            </a:r>
            <a:r>
              <a:rPr sz="2400" spc="-90" dirty="0">
                <a:latin typeface="Arial"/>
                <a:cs typeface="Arial"/>
              </a:rPr>
              <a:t>parâmetros</a:t>
            </a:r>
            <a:endParaRPr sz="2400">
              <a:latin typeface="Arial"/>
              <a:cs typeface="Arial"/>
            </a:endParaRPr>
          </a:p>
          <a:p>
            <a:pPr marL="698500" lvl="1" indent="-228600">
              <a:lnSpc>
                <a:spcPct val="100000"/>
              </a:lnSpc>
              <a:spcBef>
                <a:spcPts val="220"/>
              </a:spcBef>
              <a:buChar char="•"/>
              <a:tabLst>
                <a:tab pos="699135" algn="l"/>
              </a:tabLst>
            </a:pPr>
            <a:r>
              <a:rPr sz="2400" spc="-110" dirty="0">
                <a:latin typeface="Arial"/>
                <a:cs typeface="Arial"/>
              </a:rPr>
              <a:t>Lento</a:t>
            </a:r>
            <a:endParaRPr sz="2400">
              <a:latin typeface="Arial"/>
              <a:cs typeface="Arial"/>
            </a:endParaRPr>
          </a:p>
          <a:p>
            <a:pPr marL="698500" lvl="1" indent="-228600">
              <a:lnSpc>
                <a:spcPct val="100000"/>
              </a:lnSpc>
              <a:spcBef>
                <a:spcPts val="204"/>
              </a:spcBef>
              <a:buChar char="•"/>
              <a:tabLst>
                <a:tab pos="699135" algn="l"/>
              </a:tabLst>
            </a:pPr>
            <a:r>
              <a:rPr sz="2400" spc="-155" dirty="0">
                <a:latin typeface="Arial"/>
                <a:cs typeface="Arial"/>
              </a:rPr>
              <a:t>Black </a:t>
            </a:r>
            <a:r>
              <a:rPr sz="2400" spc="-125" dirty="0">
                <a:latin typeface="Arial"/>
                <a:cs typeface="Arial"/>
              </a:rPr>
              <a:t>box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6939" y="609676"/>
            <a:ext cx="1340124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150" dirty="0"/>
              <a:t>S</a:t>
            </a:r>
            <a:r>
              <a:rPr sz="4400" spc="220" dirty="0"/>
              <a:t>VM</a:t>
            </a:r>
            <a:endParaRPr sz="4400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AC60300-C3C6-495F-86FE-201C818CB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865" y="574528"/>
            <a:ext cx="10325631" cy="5708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225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26B65D1-31F2-B044-93EE-EFBD69CBCC7F}"/>
              </a:ext>
            </a:extLst>
          </p:cNvPr>
          <p:cNvGraphicFramePr>
            <a:graphicFrameLocks noGrp="1"/>
          </p:cNvGraphicFramePr>
          <p:nvPr/>
        </p:nvGraphicFramePr>
        <p:xfrm>
          <a:off x="499312" y="350874"/>
          <a:ext cx="8389507" cy="5975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655">
                  <a:extLst>
                    <a:ext uri="{9D8B030D-6E8A-4147-A177-3AD203B41FA5}">
                      <a16:colId xmlns:a16="http://schemas.microsoft.com/office/drawing/2014/main" val="2789933851"/>
                    </a:ext>
                  </a:extLst>
                </a:gridCol>
                <a:gridCol w="499731">
                  <a:extLst>
                    <a:ext uri="{9D8B030D-6E8A-4147-A177-3AD203B41FA5}">
                      <a16:colId xmlns:a16="http://schemas.microsoft.com/office/drawing/2014/main" val="4948432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95332286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451216633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62667179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122189768"/>
                    </a:ext>
                  </a:extLst>
                </a:gridCol>
                <a:gridCol w="797442">
                  <a:extLst>
                    <a:ext uri="{9D8B030D-6E8A-4147-A177-3AD203B41FA5}">
                      <a16:colId xmlns:a16="http://schemas.microsoft.com/office/drawing/2014/main" val="1306349489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870661060"/>
                    </a:ext>
                  </a:extLst>
                </a:gridCol>
                <a:gridCol w="765544">
                  <a:extLst>
                    <a:ext uri="{9D8B030D-6E8A-4147-A177-3AD203B41FA5}">
                      <a16:colId xmlns:a16="http://schemas.microsoft.com/office/drawing/2014/main" val="1765730258"/>
                    </a:ext>
                  </a:extLst>
                </a:gridCol>
                <a:gridCol w="744280">
                  <a:extLst>
                    <a:ext uri="{9D8B030D-6E8A-4147-A177-3AD203B41FA5}">
                      <a16:colId xmlns:a16="http://schemas.microsoft.com/office/drawing/2014/main" val="728611287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96688897"/>
                    </a:ext>
                  </a:extLst>
                </a:gridCol>
              </a:tblGrid>
              <a:tr h="1801227">
                <a:tc rowSpan="2"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Risco </a:t>
                      </a:r>
                    </a:p>
                    <a:p>
                      <a:pPr algn="ctr"/>
                      <a:r>
                        <a:rPr lang="pt-BR" sz="1200" b="1" dirty="0"/>
                        <a:t>de </a:t>
                      </a:r>
                    </a:p>
                    <a:p>
                      <a:pPr algn="ctr"/>
                      <a:r>
                        <a:rPr lang="pt-BR" sz="1200" b="1" dirty="0"/>
                        <a:t>Cr</a:t>
                      </a:r>
                      <a:r>
                        <a:rPr lang="en-US" sz="1200" b="1" dirty="0" err="1"/>
                        <a:t>édito</a:t>
                      </a:r>
                      <a:endParaRPr lang="pt-BR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Hist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ória</a:t>
                      </a:r>
                      <a:r>
                        <a:rPr lang="en-US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 de 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crédito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ívida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Garantias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Renda anual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843753"/>
                  </a:ext>
                </a:extLst>
              </a:tr>
              <a:tr h="1043568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Boa</a:t>
                      </a:r>
                    </a:p>
                    <a:p>
                      <a:pPr algn="ctr"/>
                      <a:r>
                        <a:rPr lang="pt-BR" sz="12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b="1" dirty="0"/>
                        <a:t>Desconhecida</a:t>
                      </a:r>
                    </a:p>
                    <a:p>
                      <a:pPr algn="ctr"/>
                      <a:r>
                        <a:rPr lang="pt-BR" sz="10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Ruim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Nenhuma</a:t>
                      </a:r>
                    </a:p>
                    <a:p>
                      <a:pPr algn="ctr"/>
                      <a:r>
                        <a:rPr lang="pt-BR" sz="1100" b="1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Adequada</a:t>
                      </a:r>
                    </a:p>
                    <a:p>
                      <a:pPr algn="ctr"/>
                      <a:r>
                        <a:rPr lang="pt-BR" sz="11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&lt;15</a:t>
                      </a:r>
                    </a:p>
                    <a:p>
                      <a:pPr algn="ctr"/>
                      <a:r>
                        <a:rPr lang="pt-BR" sz="12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&gt;=15</a:t>
                      </a:r>
                    </a:p>
                    <a:p>
                      <a:pPr algn="ctr"/>
                      <a:r>
                        <a:rPr lang="pt-BR" sz="1200" b="1" dirty="0"/>
                        <a:t>&lt;=35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&gt;35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535738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Alto</a:t>
                      </a:r>
                    </a:p>
                    <a:p>
                      <a:pPr algn="ctr"/>
                      <a:r>
                        <a:rPr lang="pt-BR" sz="1200" b="1" dirty="0"/>
                        <a:t>6/14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4/6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6/6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9983004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Moderado</a:t>
                      </a:r>
                    </a:p>
                    <a:p>
                      <a:pPr algn="ctr"/>
                      <a:r>
                        <a:rPr lang="pt-BR" sz="1200" b="1" dirty="0"/>
                        <a:t>3/14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532287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Baixo</a:t>
                      </a:r>
                    </a:p>
                    <a:p>
                      <a:pPr algn="ctr"/>
                      <a:r>
                        <a:rPr lang="pt-BR" sz="1200" b="1" dirty="0"/>
                        <a:t>5/14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5/5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7183623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3B55BBC9-CC0E-274D-A0A9-B0FCCEA8F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8620" y="350874"/>
            <a:ext cx="2273300" cy="12827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06BB62-CEE3-BB43-BE98-7874EC6BBD89}"/>
              </a:ext>
            </a:extLst>
          </p:cNvPr>
          <p:cNvSpPr txBox="1"/>
          <p:nvPr/>
        </p:nvSpPr>
        <p:spPr>
          <a:xfrm>
            <a:off x="9238129" y="2043953"/>
            <a:ext cx="2218765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pt-BR" b="1" dirty="0"/>
              <a:t>Risco de </a:t>
            </a:r>
            <a:r>
              <a:rPr lang="pt-BR" b="1" dirty="0" err="1"/>
              <a:t>cr</a:t>
            </a:r>
            <a:r>
              <a:rPr lang="en-US" b="1" dirty="0" err="1"/>
              <a:t>édito</a:t>
            </a:r>
            <a:r>
              <a:rPr lang="en-US" b="1" dirty="0"/>
              <a:t>?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402676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26B65D1-31F2-B044-93EE-EFBD69CBCC7F}"/>
              </a:ext>
            </a:extLst>
          </p:cNvPr>
          <p:cNvGraphicFramePr>
            <a:graphicFrameLocks noGrp="1"/>
          </p:cNvGraphicFramePr>
          <p:nvPr/>
        </p:nvGraphicFramePr>
        <p:xfrm>
          <a:off x="136243" y="350874"/>
          <a:ext cx="8389507" cy="5975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655">
                  <a:extLst>
                    <a:ext uri="{9D8B030D-6E8A-4147-A177-3AD203B41FA5}">
                      <a16:colId xmlns:a16="http://schemas.microsoft.com/office/drawing/2014/main" val="2789933851"/>
                    </a:ext>
                  </a:extLst>
                </a:gridCol>
                <a:gridCol w="499731">
                  <a:extLst>
                    <a:ext uri="{9D8B030D-6E8A-4147-A177-3AD203B41FA5}">
                      <a16:colId xmlns:a16="http://schemas.microsoft.com/office/drawing/2014/main" val="4948432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95332286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451216633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62667179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122189768"/>
                    </a:ext>
                  </a:extLst>
                </a:gridCol>
                <a:gridCol w="797442">
                  <a:extLst>
                    <a:ext uri="{9D8B030D-6E8A-4147-A177-3AD203B41FA5}">
                      <a16:colId xmlns:a16="http://schemas.microsoft.com/office/drawing/2014/main" val="1306349489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870661060"/>
                    </a:ext>
                  </a:extLst>
                </a:gridCol>
                <a:gridCol w="765544">
                  <a:extLst>
                    <a:ext uri="{9D8B030D-6E8A-4147-A177-3AD203B41FA5}">
                      <a16:colId xmlns:a16="http://schemas.microsoft.com/office/drawing/2014/main" val="1765730258"/>
                    </a:ext>
                  </a:extLst>
                </a:gridCol>
                <a:gridCol w="744280">
                  <a:extLst>
                    <a:ext uri="{9D8B030D-6E8A-4147-A177-3AD203B41FA5}">
                      <a16:colId xmlns:a16="http://schemas.microsoft.com/office/drawing/2014/main" val="728611287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96688897"/>
                    </a:ext>
                  </a:extLst>
                </a:gridCol>
              </a:tblGrid>
              <a:tr h="1801227">
                <a:tc rowSpan="2"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Risco </a:t>
                      </a:r>
                    </a:p>
                    <a:p>
                      <a:pPr algn="ctr"/>
                      <a:r>
                        <a:rPr lang="pt-BR" sz="1200" b="1" dirty="0"/>
                        <a:t>de </a:t>
                      </a:r>
                    </a:p>
                    <a:p>
                      <a:pPr algn="ctr"/>
                      <a:r>
                        <a:rPr lang="pt-BR" sz="1200" b="1" dirty="0"/>
                        <a:t>Cr</a:t>
                      </a:r>
                      <a:r>
                        <a:rPr lang="en-US" sz="1200" b="1" dirty="0" err="1"/>
                        <a:t>édito</a:t>
                      </a:r>
                      <a:endParaRPr lang="pt-BR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Hist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ória</a:t>
                      </a:r>
                      <a:r>
                        <a:rPr lang="en-US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 de 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crédito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ívida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Garantias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Renda anual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843753"/>
                  </a:ext>
                </a:extLst>
              </a:tr>
              <a:tr h="1043568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Boa</a:t>
                      </a:r>
                    </a:p>
                    <a:p>
                      <a:pPr algn="ctr"/>
                      <a:r>
                        <a:rPr lang="pt-BR" sz="1200" b="1" dirty="0"/>
                        <a:t>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b="1" dirty="0"/>
                        <a:t>Desconhecida</a:t>
                      </a:r>
                    </a:p>
                    <a:p>
                      <a:pPr algn="ctr"/>
                      <a:r>
                        <a:rPr lang="pt-BR" sz="10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Ruim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Nenhuma</a:t>
                      </a:r>
                    </a:p>
                    <a:p>
                      <a:pPr algn="ctr"/>
                      <a:r>
                        <a:rPr lang="pt-BR" sz="1100" b="1" dirty="0"/>
                        <a:t>11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Adequada</a:t>
                      </a:r>
                    </a:p>
                    <a:p>
                      <a:pPr algn="ctr"/>
                      <a:r>
                        <a:rPr lang="pt-BR" sz="11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&lt;15</a:t>
                      </a:r>
                    </a:p>
                    <a:p>
                      <a:pPr algn="ctr"/>
                      <a:r>
                        <a:rPr lang="pt-BR" sz="12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&gt;=15</a:t>
                      </a:r>
                    </a:p>
                    <a:p>
                      <a:pPr algn="ctr"/>
                      <a:r>
                        <a:rPr lang="pt-BR" sz="1200" b="1" dirty="0"/>
                        <a:t>&lt;=35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&gt;35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35738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Alto</a:t>
                      </a:r>
                    </a:p>
                    <a:p>
                      <a:pPr algn="ctr"/>
                      <a:r>
                        <a:rPr lang="pt-BR" sz="1200" b="1" dirty="0"/>
                        <a:t>6/14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4/6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6/6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9983004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Moderado</a:t>
                      </a:r>
                    </a:p>
                    <a:p>
                      <a:pPr algn="ctr"/>
                      <a:r>
                        <a:rPr lang="pt-BR" sz="1200" b="1" dirty="0"/>
                        <a:t>3/14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532287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Baixo</a:t>
                      </a:r>
                    </a:p>
                    <a:p>
                      <a:pPr algn="ctr"/>
                      <a:r>
                        <a:rPr lang="pt-BR" sz="1200" b="1" dirty="0"/>
                        <a:t>5/14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5/5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183623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EAD88142-38EC-BE44-9519-96BE72612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0399" y="350874"/>
            <a:ext cx="2273300" cy="12827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328656-64E9-4E4F-8BEE-E4D9660C52EE}"/>
              </a:ext>
            </a:extLst>
          </p:cNvPr>
          <p:cNvSpPr txBox="1"/>
          <p:nvPr/>
        </p:nvSpPr>
        <p:spPr>
          <a:xfrm>
            <a:off x="8630399" y="1633574"/>
            <a:ext cx="2218765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pt-BR" b="1" dirty="0"/>
              <a:t>Risco de </a:t>
            </a:r>
            <a:r>
              <a:rPr lang="pt-BR" b="1" dirty="0" err="1"/>
              <a:t>cr</a:t>
            </a:r>
            <a:r>
              <a:rPr lang="en-US" b="1" dirty="0" err="1"/>
              <a:t>édito</a:t>
            </a:r>
            <a:r>
              <a:rPr lang="en-US" b="1" dirty="0"/>
              <a:t>?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12152924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80D99D3-6162-BC47-BE70-81DEAC76B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5750" y="3555732"/>
            <a:ext cx="2971800" cy="495300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79AEC93-9A3A-3F4F-8FB5-9D3BC7B829D1}"/>
              </a:ext>
            </a:extLst>
          </p:cNvPr>
          <p:cNvGraphicFramePr>
            <a:graphicFrameLocks noGrp="1"/>
          </p:cNvGraphicFramePr>
          <p:nvPr/>
        </p:nvGraphicFramePr>
        <p:xfrm>
          <a:off x="136243" y="350874"/>
          <a:ext cx="8389507" cy="5975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655">
                  <a:extLst>
                    <a:ext uri="{9D8B030D-6E8A-4147-A177-3AD203B41FA5}">
                      <a16:colId xmlns:a16="http://schemas.microsoft.com/office/drawing/2014/main" val="2789933851"/>
                    </a:ext>
                  </a:extLst>
                </a:gridCol>
                <a:gridCol w="499731">
                  <a:extLst>
                    <a:ext uri="{9D8B030D-6E8A-4147-A177-3AD203B41FA5}">
                      <a16:colId xmlns:a16="http://schemas.microsoft.com/office/drawing/2014/main" val="4948432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95332286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451216633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62667179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122189768"/>
                    </a:ext>
                  </a:extLst>
                </a:gridCol>
                <a:gridCol w="797442">
                  <a:extLst>
                    <a:ext uri="{9D8B030D-6E8A-4147-A177-3AD203B41FA5}">
                      <a16:colId xmlns:a16="http://schemas.microsoft.com/office/drawing/2014/main" val="1306349489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870661060"/>
                    </a:ext>
                  </a:extLst>
                </a:gridCol>
                <a:gridCol w="765544">
                  <a:extLst>
                    <a:ext uri="{9D8B030D-6E8A-4147-A177-3AD203B41FA5}">
                      <a16:colId xmlns:a16="http://schemas.microsoft.com/office/drawing/2014/main" val="1765730258"/>
                    </a:ext>
                  </a:extLst>
                </a:gridCol>
                <a:gridCol w="744280">
                  <a:extLst>
                    <a:ext uri="{9D8B030D-6E8A-4147-A177-3AD203B41FA5}">
                      <a16:colId xmlns:a16="http://schemas.microsoft.com/office/drawing/2014/main" val="728611287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96688897"/>
                    </a:ext>
                  </a:extLst>
                </a:gridCol>
              </a:tblGrid>
              <a:tr h="1801227">
                <a:tc rowSpan="2"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Risco </a:t>
                      </a:r>
                    </a:p>
                    <a:p>
                      <a:pPr algn="ctr"/>
                      <a:r>
                        <a:rPr lang="pt-BR" sz="1200" b="1" dirty="0"/>
                        <a:t>de </a:t>
                      </a:r>
                    </a:p>
                    <a:p>
                      <a:pPr algn="ctr"/>
                      <a:r>
                        <a:rPr lang="pt-BR" sz="1200" b="1" dirty="0"/>
                        <a:t>Cr</a:t>
                      </a:r>
                      <a:r>
                        <a:rPr lang="en-US" sz="1200" b="1" dirty="0" err="1"/>
                        <a:t>édito</a:t>
                      </a:r>
                      <a:endParaRPr lang="pt-BR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Hist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ória</a:t>
                      </a:r>
                      <a:r>
                        <a:rPr lang="en-US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 de 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crédito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ívida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Garantias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Renda anual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843753"/>
                  </a:ext>
                </a:extLst>
              </a:tr>
              <a:tr h="1043568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Boa</a:t>
                      </a:r>
                    </a:p>
                    <a:p>
                      <a:pPr algn="ctr"/>
                      <a:r>
                        <a:rPr lang="pt-BR" sz="1200" b="1" dirty="0"/>
                        <a:t>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b="1" dirty="0"/>
                        <a:t>Desconhecida</a:t>
                      </a:r>
                    </a:p>
                    <a:p>
                      <a:pPr algn="ctr"/>
                      <a:r>
                        <a:rPr lang="pt-BR" sz="10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Ruim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Nenhuma</a:t>
                      </a:r>
                    </a:p>
                    <a:p>
                      <a:pPr algn="ctr"/>
                      <a:r>
                        <a:rPr lang="pt-BR" sz="1100" b="1" dirty="0"/>
                        <a:t>11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Adequada</a:t>
                      </a:r>
                    </a:p>
                    <a:p>
                      <a:pPr algn="ctr"/>
                      <a:r>
                        <a:rPr lang="pt-BR" sz="11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&lt;15</a:t>
                      </a:r>
                    </a:p>
                    <a:p>
                      <a:pPr algn="ctr"/>
                      <a:r>
                        <a:rPr lang="pt-BR" sz="12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&gt;=15</a:t>
                      </a:r>
                    </a:p>
                    <a:p>
                      <a:pPr algn="ctr"/>
                      <a:r>
                        <a:rPr lang="pt-BR" sz="1200" b="1" dirty="0"/>
                        <a:t>&lt;=35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&gt;35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35738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Alto</a:t>
                      </a:r>
                    </a:p>
                    <a:p>
                      <a:pPr algn="ctr"/>
                      <a:r>
                        <a:rPr lang="pt-BR" sz="1200" b="1" dirty="0"/>
                        <a:t>6/14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4/6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6/6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9983004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Moderado</a:t>
                      </a:r>
                    </a:p>
                    <a:p>
                      <a:pPr algn="ctr"/>
                      <a:r>
                        <a:rPr lang="pt-BR" sz="1200" b="1" dirty="0"/>
                        <a:t>3/14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532287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Baixo</a:t>
                      </a:r>
                    </a:p>
                    <a:p>
                      <a:pPr algn="ctr"/>
                      <a:r>
                        <a:rPr lang="pt-BR" sz="1200" b="1" dirty="0"/>
                        <a:t>5/14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5/5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183623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369881EE-DF18-B649-93E4-D5DF3206B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0399" y="350874"/>
            <a:ext cx="2273300" cy="12827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07EF3F7-091F-7042-BF98-EACEEE07152C}"/>
              </a:ext>
            </a:extLst>
          </p:cNvPr>
          <p:cNvSpPr txBox="1"/>
          <p:nvPr/>
        </p:nvSpPr>
        <p:spPr>
          <a:xfrm>
            <a:off x="8630399" y="1633574"/>
            <a:ext cx="2218765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pt-BR" b="1" dirty="0"/>
              <a:t>Risco de </a:t>
            </a:r>
            <a:r>
              <a:rPr lang="pt-BR" b="1" dirty="0" err="1"/>
              <a:t>cr</a:t>
            </a:r>
            <a:r>
              <a:rPr lang="en-US" b="1" dirty="0" err="1"/>
              <a:t>édito</a:t>
            </a:r>
            <a:r>
              <a:rPr lang="en-US" b="1" dirty="0"/>
              <a:t>?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27385065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DA45D7-D4CE-4E4B-BAFA-B20A36F54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4168" y="4464802"/>
            <a:ext cx="3390900" cy="482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A808F93-E300-3F42-89C1-2E0787647B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5750" y="3555732"/>
            <a:ext cx="2971800" cy="495300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139B876-08AD-E84C-8CCD-B20578C64F90}"/>
              </a:ext>
            </a:extLst>
          </p:cNvPr>
          <p:cNvGraphicFramePr>
            <a:graphicFrameLocks noGrp="1"/>
          </p:cNvGraphicFramePr>
          <p:nvPr/>
        </p:nvGraphicFramePr>
        <p:xfrm>
          <a:off x="136243" y="350874"/>
          <a:ext cx="8389507" cy="5975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655">
                  <a:extLst>
                    <a:ext uri="{9D8B030D-6E8A-4147-A177-3AD203B41FA5}">
                      <a16:colId xmlns:a16="http://schemas.microsoft.com/office/drawing/2014/main" val="2789933851"/>
                    </a:ext>
                  </a:extLst>
                </a:gridCol>
                <a:gridCol w="499731">
                  <a:extLst>
                    <a:ext uri="{9D8B030D-6E8A-4147-A177-3AD203B41FA5}">
                      <a16:colId xmlns:a16="http://schemas.microsoft.com/office/drawing/2014/main" val="4948432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95332286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451216633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62667179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122189768"/>
                    </a:ext>
                  </a:extLst>
                </a:gridCol>
                <a:gridCol w="797442">
                  <a:extLst>
                    <a:ext uri="{9D8B030D-6E8A-4147-A177-3AD203B41FA5}">
                      <a16:colId xmlns:a16="http://schemas.microsoft.com/office/drawing/2014/main" val="1306349489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870661060"/>
                    </a:ext>
                  </a:extLst>
                </a:gridCol>
                <a:gridCol w="765544">
                  <a:extLst>
                    <a:ext uri="{9D8B030D-6E8A-4147-A177-3AD203B41FA5}">
                      <a16:colId xmlns:a16="http://schemas.microsoft.com/office/drawing/2014/main" val="1765730258"/>
                    </a:ext>
                  </a:extLst>
                </a:gridCol>
                <a:gridCol w="744280">
                  <a:extLst>
                    <a:ext uri="{9D8B030D-6E8A-4147-A177-3AD203B41FA5}">
                      <a16:colId xmlns:a16="http://schemas.microsoft.com/office/drawing/2014/main" val="728611287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96688897"/>
                    </a:ext>
                  </a:extLst>
                </a:gridCol>
              </a:tblGrid>
              <a:tr h="1801227">
                <a:tc rowSpan="2"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Risco </a:t>
                      </a:r>
                    </a:p>
                    <a:p>
                      <a:pPr algn="ctr"/>
                      <a:r>
                        <a:rPr lang="pt-BR" sz="1200" b="1" dirty="0"/>
                        <a:t>de </a:t>
                      </a:r>
                    </a:p>
                    <a:p>
                      <a:pPr algn="ctr"/>
                      <a:r>
                        <a:rPr lang="pt-BR" sz="1200" b="1" dirty="0"/>
                        <a:t>Cr</a:t>
                      </a:r>
                      <a:r>
                        <a:rPr lang="en-US" sz="1200" b="1" dirty="0" err="1"/>
                        <a:t>édito</a:t>
                      </a:r>
                      <a:endParaRPr lang="pt-BR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Hist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ória</a:t>
                      </a:r>
                      <a:r>
                        <a:rPr lang="en-US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 de 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crédito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ívida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Garantias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Renda anual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843753"/>
                  </a:ext>
                </a:extLst>
              </a:tr>
              <a:tr h="1043568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Boa</a:t>
                      </a:r>
                    </a:p>
                    <a:p>
                      <a:pPr algn="ctr"/>
                      <a:r>
                        <a:rPr lang="pt-BR" sz="1200" b="1" dirty="0"/>
                        <a:t>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b="1" dirty="0"/>
                        <a:t>Desconhecida</a:t>
                      </a:r>
                    </a:p>
                    <a:p>
                      <a:pPr algn="ctr"/>
                      <a:r>
                        <a:rPr lang="pt-BR" sz="10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Ruim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Nenhuma</a:t>
                      </a:r>
                    </a:p>
                    <a:p>
                      <a:pPr algn="ctr"/>
                      <a:r>
                        <a:rPr lang="pt-BR" sz="1100" b="1" dirty="0"/>
                        <a:t>11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Adequada</a:t>
                      </a:r>
                    </a:p>
                    <a:p>
                      <a:pPr algn="ctr"/>
                      <a:r>
                        <a:rPr lang="pt-BR" sz="11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&lt;15</a:t>
                      </a:r>
                    </a:p>
                    <a:p>
                      <a:pPr algn="ctr"/>
                      <a:r>
                        <a:rPr lang="pt-BR" sz="12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&gt;=15</a:t>
                      </a:r>
                    </a:p>
                    <a:p>
                      <a:pPr algn="ctr"/>
                      <a:r>
                        <a:rPr lang="pt-BR" sz="1200" b="1" dirty="0"/>
                        <a:t>&lt;=35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&gt;35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35738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Alto</a:t>
                      </a:r>
                    </a:p>
                    <a:p>
                      <a:pPr algn="ctr"/>
                      <a:r>
                        <a:rPr lang="pt-BR" sz="1200" b="1" dirty="0"/>
                        <a:t>6/14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4/6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6/6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9983004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Moderado</a:t>
                      </a:r>
                    </a:p>
                    <a:p>
                      <a:pPr algn="ctr"/>
                      <a:r>
                        <a:rPr lang="pt-BR" sz="1200" b="1" dirty="0"/>
                        <a:t>3/14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532287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Baixo</a:t>
                      </a:r>
                    </a:p>
                    <a:p>
                      <a:pPr algn="ctr"/>
                      <a:r>
                        <a:rPr lang="pt-BR" sz="1200" b="1" dirty="0"/>
                        <a:t>5/14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5/5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183623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2C610634-B217-A840-A261-DD4B47546B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0399" y="350874"/>
            <a:ext cx="2273300" cy="12827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48B142C-68B2-1B42-8BCD-548F4F377ACD}"/>
              </a:ext>
            </a:extLst>
          </p:cNvPr>
          <p:cNvSpPr txBox="1"/>
          <p:nvPr/>
        </p:nvSpPr>
        <p:spPr>
          <a:xfrm>
            <a:off x="8630399" y="1633574"/>
            <a:ext cx="2218765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pt-BR" b="1" dirty="0"/>
              <a:t>Risco de </a:t>
            </a:r>
            <a:r>
              <a:rPr lang="pt-BR" b="1" dirty="0" err="1"/>
              <a:t>cr</a:t>
            </a:r>
            <a:r>
              <a:rPr lang="en-US" b="1" dirty="0" err="1"/>
              <a:t>édito</a:t>
            </a:r>
            <a:r>
              <a:rPr lang="en-US" b="1" dirty="0"/>
              <a:t>?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25278597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DA45D7-D4CE-4E4B-BAFA-B20A36F54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4168" y="4464802"/>
            <a:ext cx="3390900" cy="482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A808F93-E300-3F42-89C1-2E0787647B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5750" y="3555732"/>
            <a:ext cx="2971800" cy="495300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139B876-08AD-E84C-8CCD-B20578C64F90}"/>
              </a:ext>
            </a:extLst>
          </p:cNvPr>
          <p:cNvGraphicFramePr>
            <a:graphicFrameLocks noGrp="1"/>
          </p:cNvGraphicFramePr>
          <p:nvPr/>
        </p:nvGraphicFramePr>
        <p:xfrm>
          <a:off x="136243" y="350874"/>
          <a:ext cx="8389507" cy="5975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655">
                  <a:extLst>
                    <a:ext uri="{9D8B030D-6E8A-4147-A177-3AD203B41FA5}">
                      <a16:colId xmlns:a16="http://schemas.microsoft.com/office/drawing/2014/main" val="2789933851"/>
                    </a:ext>
                  </a:extLst>
                </a:gridCol>
                <a:gridCol w="499731">
                  <a:extLst>
                    <a:ext uri="{9D8B030D-6E8A-4147-A177-3AD203B41FA5}">
                      <a16:colId xmlns:a16="http://schemas.microsoft.com/office/drawing/2014/main" val="4948432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95332286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451216633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62667179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122189768"/>
                    </a:ext>
                  </a:extLst>
                </a:gridCol>
                <a:gridCol w="797442">
                  <a:extLst>
                    <a:ext uri="{9D8B030D-6E8A-4147-A177-3AD203B41FA5}">
                      <a16:colId xmlns:a16="http://schemas.microsoft.com/office/drawing/2014/main" val="1306349489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870661060"/>
                    </a:ext>
                  </a:extLst>
                </a:gridCol>
                <a:gridCol w="765544">
                  <a:extLst>
                    <a:ext uri="{9D8B030D-6E8A-4147-A177-3AD203B41FA5}">
                      <a16:colId xmlns:a16="http://schemas.microsoft.com/office/drawing/2014/main" val="1765730258"/>
                    </a:ext>
                  </a:extLst>
                </a:gridCol>
                <a:gridCol w="744280">
                  <a:extLst>
                    <a:ext uri="{9D8B030D-6E8A-4147-A177-3AD203B41FA5}">
                      <a16:colId xmlns:a16="http://schemas.microsoft.com/office/drawing/2014/main" val="728611287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96688897"/>
                    </a:ext>
                  </a:extLst>
                </a:gridCol>
              </a:tblGrid>
              <a:tr h="1801227">
                <a:tc rowSpan="2"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Risco </a:t>
                      </a:r>
                    </a:p>
                    <a:p>
                      <a:pPr algn="ctr"/>
                      <a:r>
                        <a:rPr lang="pt-BR" sz="1200" b="1" dirty="0"/>
                        <a:t>de </a:t>
                      </a:r>
                    </a:p>
                    <a:p>
                      <a:pPr algn="ctr"/>
                      <a:r>
                        <a:rPr lang="pt-BR" sz="1200" b="1" dirty="0"/>
                        <a:t>Cr</a:t>
                      </a:r>
                      <a:r>
                        <a:rPr lang="en-US" sz="1200" b="1" dirty="0" err="1"/>
                        <a:t>édito</a:t>
                      </a:r>
                      <a:endParaRPr lang="pt-BR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Hist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ória</a:t>
                      </a:r>
                      <a:r>
                        <a:rPr lang="en-US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 de 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crédito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ívida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Garantias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Renda anual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843753"/>
                  </a:ext>
                </a:extLst>
              </a:tr>
              <a:tr h="1043568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Boa</a:t>
                      </a:r>
                    </a:p>
                    <a:p>
                      <a:pPr algn="ctr"/>
                      <a:r>
                        <a:rPr lang="pt-BR" sz="1200" b="1" dirty="0"/>
                        <a:t>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b="1" dirty="0"/>
                        <a:t>Desconhecida</a:t>
                      </a:r>
                    </a:p>
                    <a:p>
                      <a:pPr algn="ctr"/>
                      <a:r>
                        <a:rPr lang="pt-BR" sz="10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Ruim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Nenhuma</a:t>
                      </a:r>
                    </a:p>
                    <a:p>
                      <a:pPr algn="ctr"/>
                      <a:r>
                        <a:rPr lang="pt-BR" sz="1100" b="1" dirty="0"/>
                        <a:t>11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Adequada</a:t>
                      </a:r>
                    </a:p>
                    <a:p>
                      <a:pPr algn="ctr"/>
                      <a:r>
                        <a:rPr lang="pt-BR" sz="11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&lt;15</a:t>
                      </a:r>
                    </a:p>
                    <a:p>
                      <a:pPr algn="ctr"/>
                      <a:r>
                        <a:rPr lang="pt-BR" sz="12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&gt;=15</a:t>
                      </a:r>
                    </a:p>
                    <a:p>
                      <a:pPr algn="ctr"/>
                      <a:r>
                        <a:rPr lang="pt-BR" sz="1200" b="1" dirty="0"/>
                        <a:t>&lt;=35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&gt;35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35738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Alto</a:t>
                      </a:r>
                    </a:p>
                    <a:p>
                      <a:pPr algn="ctr"/>
                      <a:r>
                        <a:rPr lang="pt-BR" sz="1200" b="1" dirty="0"/>
                        <a:t>6/14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4/6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6/6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9983004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Moderado</a:t>
                      </a:r>
                    </a:p>
                    <a:p>
                      <a:pPr algn="ctr"/>
                      <a:r>
                        <a:rPr lang="pt-BR" sz="1200" b="1" dirty="0"/>
                        <a:t>3/14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532287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Baixo</a:t>
                      </a:r>
                    </a:p>
                    <a:p>
                      <a:pPr algn="ctr"/>
                      <a:r>
                        <a:rPr lang="pt-BR" sz="1200" b="1" dirty="0"/>
                        <a:t>5/14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5/5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183623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2C610634-B217-A840-A261-DD4B47546B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0399" y="350874"/>
            <a:ext cx="2273300" cy="12827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48B142C-68B2-1B42-8BCD-548F4F377ACD}"/>
              </a:ext>
            </a:extLst>
          </p:cNvPr>
          <p:cNvSpPr txBox="1"/>
          <p:nvPr/>
        </p:nvSpPr>
        <p:spPr>
          <a:xfrm>
            <a:off x="8630399" y="1633574"/>
            <a:ext cx="2218765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pt-BR" b="1" dirty="0"/>
              <a:t>Risco de </a:t>
            </a:r>
            <a:r>
              <a:rPr lang="pt-BR" b="1" dirty="0" err="1"/>
              <a:t>cr</a:t>
            </a:r>
            <a:r>
              <a:rPr lang="en-US" b="1" dirty="0" err="1"/>
              <a:t>édito</a:t>
            </a:r>
            <a:r>
              <a:rPr lang="en-US" b="1" dirty="0"/>
              <a:t>?</a:t>
            </a:r>
            <a:endParaRPr lang="pt-BR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489034-64E4-1D4A-A946-CD54626889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4168" y="5576964"/>
            <a:ext cx="3035300" cy="5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2235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DA45D7-D4CE-4E4B-BAFA-B20A36F54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4168" y="4195862"/>
            <a:ext cx="3390900" cy="482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A808F93-E300-3F42-89C1-2E0787647B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5750" y="3286792"/>
            <a:ext cx="2971800" cy="495300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139B876-08AD-E84C-8CCD-B20578C64F90}"/>
              </a:ext>
            </a:extLst>
          </p:cNvPr>
          <p:cNvGraphicFramePr>
            <a:graphicFrameLocks noGrp="1"/>
          </p:cNvGraphicFramePr>
          <p:nvPr/>
        </p:nvGraphicFramePr>
        <p:xfrm>
          <a:off x="136243" y="81934"/>
          <a:ext cx="8389507" cy="5975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655">
                  <a:extLst>
                    <a:ext uri="{9D8B030D-6E8A-4147-A177-3AD203B41FA5}">
                      <a16:colId xmlns:a16="http://schemas.microsoft.com/office/drawing/2014/main" val="2789933851"/>
                    </a:ext>
                  </a:extLst>
                </a:gridCol>
                <a:gridCol w="499731">
                  <a:extLst>
                    <a:ext uri="{9D8B030D-6E8A-4147-A177-3AD203B41FA5}">
                      <a16:colId xmlns:a16="http://schemas.microsoft.com/office/drawing/2014/main" val="4948432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95332286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451216633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62667179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122189768"/>
                    </a:ext>
                  </a:extLst>
                </a:gridCol>
                <a:gridCol w="797442">
                  <a:extLst>
                    <a:ext uri="{9D8B030D-6E8A-4147-A177-3AD203B41FA5}">
                      <a16:colId xmlns:a16="http://schemas.microsoft.com/office/drawing/2014/main" val="1306349489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870661060"/>
                    </a:ext>
                  </a:extLst>
                </a:gridCol>
                <a:gridCol w="765544">
                  <a:extLst>
                    <a:ext uri="{9D8B030D-6E8A-4147-A177-3AD203B41FA5}">
                      <a16:colId xmlns:a16="http://schemas.microsoft.com/office/drawing/2014/main" val="1765730258"/>
                    </a:ext>
                  </a:extLst>
                </a:gridCol>
                <a:gridCol w="744280">
                  <a:extLst>
                    <a:ext uri="{9D8B030D-6E8A-4147-A177-3AD203B41FA5}">
                      <a16:colId xmlns:a16="http://schemas.microsoft.com/office/drawing/2014/main" val="728611287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96688897"/>
                    </a:ext>
                  </a:extLst>
                </a:gridCol>
              </a:tblGrid>
              <a:tr h="1801227">
                <a:tc rowSpan="2"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Risco </a:t>
                      </a:r>
                    </a:p>
                    <a:p>
                      <a:pPr algn="ctr"/>
                      <a:r>
                        <a:rPr lang="pt-BR" sz="1200" b="1" dirty="0"/>
                        <a:t>de </a:t>
                      </a:r>
                    </a:p>
                    <a:p>
                      <a:pPr algn="ctr"/>
                      <a:r>
                        <a:rPr lang="pt-BR" sz="1200" b="1" dirty="0"/>
                        <a:t>Cr</a:t>
                      </a:r>
                      <a:r>
                        <a:rPr lang="en-US" sz="1200" b="1" dirty="0" err="1"/>
                        <a:t>édito</a:t>
                      </a:r>
                      <a:endParaRPr lang="pt-BR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Hist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ória</a:t>
                      </a:r>
                      <a:r>
                        <a:rPr lang="en-US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 de 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crédito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ívida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Garantias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Renda anual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843753"/>
                  </a:ext>
                </a:extLst>
              </a:tr>
              <a:tr h="1043568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Boa</a:t>
                      </a:r>
                    </a:p>
                    <a:p>
                      <a:pPr algn="ctr"/>
                      <a:r>
                        <a:rPr lang="pt-BR" sz="1200" b="1" dirty="0"/>
                        <a:t>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b="1" dirty="0"/>
                        <a:t>Desconhecida</a:t>
                      </a:r>
                    </a:p>
                    <a:p>
                      <a:pPr algn="ctr"/>
                      <a:r>
                        <a:rPr lang="pt-BR" sz="10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Ruim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Nenhuma</a:t>
                      </a:r>
                    </a:p>
                    <a:p>
                      <a:pPr algn="ctr"/>
                      <a:r>
                        <a:rPr lang="pt-BR" sz="1100" b="1" dirty="0"/>
                        <a:t>11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Adequada</a:t>
                      </a:r>
                    </a:p>
                    <a:p>
                      <a:pPr algn="ctr"/>
                      <a:r>
                        <a:rPr lang="pt-BR" sz="11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&lt;15</a:t>
                      </a:r>
                    </a:p>
                    <a:p>
                      <a:pPr algn="ctr"/>
                      <a:r>
                        <a:rPr lang="pt-BR" sz="12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&gt;=15</a:t>
                      </a:r>
                    </a:p>
                    <a:p>
                      <a:pPr algn="ctr"/>
                      <a:r>
                        <a:rPr lang="pt-BR" sz="1200" b="1" dirty="0"/>
                        <a:t>&lt;=35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&gt;35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35738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Alto</a:t>
                      </a:r>
                    </a:p>
                    <a:p>
                      <a:pPr algn="ctr"/>
                      <a:r>
                        <a:rPr lang="pt-BR" sz="1200" b="1" dirty="0"/>
                        <a:t>6/14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4/6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6/6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9983004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Moderado</a:t>
                      </a:r>
                    </a:p>
                    <a:p>
                      <a:pPr algn="ctr"/>
                      <a:r>
                        <a:rPr lang="pt-BR" sz="1200" b="1" dirty="0"/>
                        <a:t>3/14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532287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Baixo</a:t>
                      </a:r>
                    </a:p>
                    <a:p>
                      <a:pPr algn="ctr"/>
                      <a:r>
                        <a:rPr lang="pt-BR" sz="1200" b="1" dirty="0"/>
                        <a:t>5/14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5/5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183623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2C610634-B217-A840-A261-DD4B47546B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0399" y="81934"/>
            <a:ext cx="2273300" cy="12827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48B142C-68B2-1B42-8BCD-548F4F377ACD}"/>
              </a:ext>
            </a:extLst>
          </p:cNvPr>
          <p:cNvSpPr txBox="1"/>
          <p:nvPr/>
        </p:nvSpPr>
        <p:spPr>
          <a:xfrm>
            <a:off x="8630399" y="1364634"/>
            <a:ext cx="2218765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pt-BR" b="1" dirty="0"/>
              <a:t>Risco de </a:t>
            </a:r>
            <a:r>
              <a:rPr lang="pt-BR" b="1" dirty="0" err="1"/>
              <a:t>cr</a:t>
            </a:r>
            <a:r>
              <a:rPr lang="en-US" b="1" dirty="0" err="1"/>
              <a:t>édito</a:t>
            </a:r>
            <a:r>
              <a:rPr lang="en-US" b="1" dirty="0"/>
              <a:t>?</a:t>
            </a:r>
            <a:endParaRPr lang="pt-BR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489034-64E4-1D4A-A946-CD54626889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4168" y="5308024"/>
            <a:ext cx="3035300" cy="50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C532B06-DFC6-E84A-9DB5-0F06BEFCFE6F}"/>
              </a:ext>
            </a:extLst>
          </p:cNvPr>
          <p:cNvSpPr txBox="1"/>
          <p:nvPr/>
        </p:nvSpPr>
        <p:spPr>
          <a:xfrm>
            <a:off x="1239058" y="6208612"/>
            <a:ext cx="6183875" cy="40011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pt-BR" b="1" dirty="0"/>
              <a:t>SOMA Risco de </a:t>
            </a:r>
            <a:r>
              <a:rPr lang="pt-BR" b="1" dirty="0" err="1"/>
              <a:t>cr</a:t>
            </a:r>
            <a:r>
              <a:rPr lang="en-US" b="1" dirty="0" err="1"/>
              <a:t>édito</a:t>
            </a:r>
            <a:r>
              <a:rPr lang="en-US" b="1" dirty="0"/>
              <a:t> = 0.0079 + 0.0052 + 0.0514 = </a:t>
            </a:r>
            <a:r>
              <a:rPr lang="en-US" sz="2000" b="1" dirty="0">
                <a:solidFill>
                  <a:srgbClr val="FF0000"/>
                </a:solidFill>
              </a:rPr>
              <a:t>0.0645</a:t>
            </a:r>
            <a:endParaRPr lang="pt-BR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69685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139B876-08AD-E84C-8CCD-B20578C64F90}"/>
              </a:ext>
            </a:extLst>
          </p:cNvPr>
          <p:cNvGraphicFramePr>
            <a:graphicFrameLocks noGrp="1"/>
          </p:cNvGraphicFramePr>
          <p:nvPr/>
        </p:nvGraphicFramePr>
        <p:xfrm>
          <a:off x="136243" y="81934"/>
          <a:ext cx="8389507" cy="5975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655">
                  <a:extLst>
                    <a:ext uri="{9D8B030D-6E8A-4147-A177-3AD203B41FA5}">
                      <a16:colId xmlns:a16="http://schemas.microsoft.com/office/drawing/2014/main" val="2789933851"/>
                    </a:ext>
                  </a:extLst>
                </a:gridCol>
                <a:gridCol w="499731">
                  <a:extLst>
                    <a:ext uri="{9D8B030D-6E8A-4147-A177-3AD203B41FA5}">
                      <a16:colId xmlns:a16="http://schemas.microsoft.com/office/drawing/2014/main" val="4948432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95332286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451216633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62667179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122189768"/>
                    </a:ext>
                  </a:extLst>
                </a:gridCol>
                <a:gridCol w="797442">
                  <a:extLst>
                    <a:ext uri="{9D8B030D-6E8A-4147-A177-3AD203B41FA5}">
                      <a16:colId xmlns:a16="http://schemas.microsoft.com/office/drawing/2014/main" val="1306349489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870661060"/>
                    </a:ext>
                  </a:extLst>
                </a:gridCol>
                <a:gridCol w="765544">
                  <a:extLst>
                    <a:ext uri="{9D8B030D-6E8A-4147-A177-3AD203B41FA5}">
                      <a16:colId xmlns:a16="http://schemas.microsoft.com/office/drawing/2014/main" val="1765730258"/>
                    </a:ext>
                  </a:extLst>
                </a:gridCol>
                <a:gridCol w="744280">
                  <a:extLst>
                    <a:ext uri="{9D8B030D-6E8A-4147-A177-3AD203B41FA5}">
                      <a16:colId xmlns:a16="http://schemas.microsoft.com/office/drawing/2014/main" val="728611287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96688897"/>
                    </a:ext>
                  </a:extLst>
                </a:gridCol>
              </a:tblGrid>
              <a:tr h="1801227">
                <a:tc rowSpan="2"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Risco </a:t>
                      </a:r>
                    </a:p>
                    <a:p>
                      <a:pPr algn="ctr"/>
                      <a:r>
                        <a:rPr lang="pt-BR" sz="1200" b="1" dirty="0"/>
                        <a:t>de </a:t>
                      </a:r>
                    </a:p>
                    <a:p>
                      <a:pPr algn="ctr"/>
                      <a:r>
                        <a:rPr lang="pt-BR" sz="1200" b="1" dirty="0"/>
                        <a:t>Cr</a:t>
                      </a:r>
                      <a:r>
                        <a:rPr lang="en-US" sz="1200" b="1" dirty="0" err="1"/>
                        <a:t>édito</a:t>
                      </a:r>
                      <a:endParaRPr lang="pt-BR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Hist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ória</a:t>
                      </a:r>
                      <a:r>
                        <a:rPr lang="en-US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 de 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crédito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ívida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Garantias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Renda anual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843753"/>
                  </a:ext>
                </a:extLst>
              </a:tr>
              <a:tr h="1043568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Boa</a:t>
                      </a:r>
                    </a:p>
                    <a:p>
                      <a:pPr algn="ctr"/>
                      <a:r>
                        <a:rPr lang="pt-BR" sz="1200" b="1" dirty="0"/>
                        <a:t>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b="1" dirty="0"/>
                        <a:t>Desconhecida</a:t>
                      </a:r>
                    </a:p>
                    <a:p>
                      <a:pPr algn="ctr"/>
                      <a:r>
                        <a:rPr lang="pt-BR" sz="10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Ruim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Nenhuma</a:t>
                      </a:r>
                    </a:p>
                    <a:p>
                      <a:pPr algn="ctr"/>
                      <a:r>
                        <a:rPr lang="pt-BR" sz="1100" b="1" dirty="0"/>
                        <a:t>11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Adequada</a:t>
                      </a:r>
                    </a:p>
                    <a:p>
                      <a:pPr algn="ctr"/>
                      <a:r>
                        <a:rPr lang="pt-BR" sz="11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&lt;15</a:t>
                      </a:r>
                    </a:p>
                    <a:p>
                      <a:pPr algn="ctr"/>
                      <a:r>
                        <a:rPr lang="pt-BR" sz="12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&gt;=15</a:t>
                      </a:r>
                    </a:p>
                    <a:p>
                      <a:pPr algn="ctr"/>
                      <a:r>
                        <a:rPr lang="pt-BR" sz="1200" b="1" dirty="0"/>
                        <a:t>&lt;=35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&gt;35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35738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Alto</a:t>
                      </a:r>
                    </a:p>
                    <a:p>
                      <a:pPr algn="ctr"/>
                      <a:r>
                        <a:rPr lang="pt-BR" sz="1200" b="1" dirty="0"/>
                        <a:t>6/14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4/6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6/6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9983004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Moderado</a:t>
                      </a:r>
                    </a:p>
                    <a:p>
                      <a:pPr algn="ctr"/>
                      <a:r>
                        <a:rPr lang="pt-BR" sz="1200" b="1" dirty="0"/>
                        <a:t>3/14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532287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Baixo</a:t>
                      </a:r>
                    </a:p>
                    <a:p>
                      <a:pPr algn="ctr"/>
                      <a:r>
                        <a:rPr lang="pt-BR" sz="1200" b="1" dirty="0"/>
                        <a:t>5/14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5/5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183623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2C610634-B217-A840-A261-DD4B47546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0399" y="81934"/>
            <a:ext cx="2273300" cy="12827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48B142C-68B2-1B42-8BCD-548F4F377ACD}"/>
              </a:ext>
            </a:extLst>
          </p:cNvPr>
          <p:cNvSpPr txBox="1"/>
          <p:nvPr/>
        </p:nvSpPr>
        <p:spPr>
          <a:xfrm>
            <a:off x="8630399" y="1364634"/>
            <a:ext cx="2218765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pt-BR" b="1" dirty="0"/>
              <a:t>Risco de </a:t>
            </a:r>
            <a:r>
              <a:rPr lang="pt-BR" b="1" dirty="0" err="1"/>
              <a:t>cr</a:t>
            </a:r>
            <a:r>
              <a:rPr lang="en-US" b="1" dirty="0" err="1"/>
              <a:t>édito</a:t>
            </a:r>
            <a:r>
              <a:rPr lang="en-US" b="1" dirty="0"/>
              <a:t>?</a:t>
            </a:r>
            <a:endParaRPr lang="pt-BR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532B06-DFC6-E84A-9DB5-0F06BEFCFE6F}"/>
              </a:ext>
            </a:extLst>
          </p:cNvPr>
          <p:cNvSpPr txBox="1"/>
          <p:nvPr/>
        </p:nvSpPr>
        <p:spPr>
          <a:xfrm>
            <a:off x="1239058" y="6208612"/>
            <a:ext cx="6183875" cy="40011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pt-BR" b="1" dirty="0"/>
              <a:t>SOMA Risco de </a:t>
            </a:r>
            <a:r>
              <a:rPr lang="pt-BR" b="1" dirty="0" err="1"/>
              <a:t>cr</a:t>
            </a:r>
            <a:r>
              <a:rPr lang="en-US" b="1" dirty="0" err="1"/>
              <a:t>édito</a:t>
            </a:r>
            <a:r>
              <a:rPr lang="en-US" b="1" dirty="0"/>
              <a:t> = 0.0079 + 0.0052 + 0.0514 = </a:t>
            </a:r>
            <a:r>
              <a:rPr lang="en-US" sz="2000" b="1" dirty="0">
                <a:solidFill>
                  <a:srgbClr val="FF0000"/>
                </a:solidFill>
              </a:rPr>
              <a:t>0.0645</a:t>
            </a:r>
            <a:endParaRPr lang="pt-BR" sz="2000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A10F107-F26A-7345-B80C-89CBE7A54BBC}"/>
                  </a:ext>
                </a:extLst>
              </p:cNvPr>
              <p:cNvSpPr txBox="1"/>
              <p:nvPr/>
            </p:nvSpPr>
            <p:spPr>
              <a:xfrm>
                <a:off x="8630399" y="3092824"/>
                <a:ext cx="3354669" cy="485774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r>
                  <a:rPr lang="pt-BR" dirty="0"/>
                  <a:t>P(alto)=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0.0079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0.0645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∗100=12.24% </m:t>
                    </m:r>
                  </m:oMath>
                </a14:m>
                <a:endParaRPr lang="pt-BR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A10F107-F26A-7345-B80C-89CBE7A54B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30399" y="3092824"/>
                <a:ext cx="3354669" cy="485774"/>
              </a:xfrm>
              <a:prstGeom prst="rect">
                <a:avLst/>
              </a:prstGeom>
              <a:blipFill>
                <a:blip r:embed="rId3"/>
                <a:stretch>
                  <a:fillRect l="-1509" b="-5128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553143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139B876-08AD-E84C-8CCD-B20578C64F90}"/>
              </a:ext>
            </a:extLst>
          </p:cNvPr>
          <p:cNvGraphicFramePr>
            <a:graphicFrameLocks noGrp="1"/>
          </p:cNvGraphicFramePr>
          <p:nvPr/>
        </p:nvGraphicFramePr>
        <p:xfrm>
          <a:off x="136243" y="81934"/>
          <a:ext cx="8389507" cy="5975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655">
                  <a:extLst>
                    <a:ext uri="{9D8B030D-6E8A-4147-A177-3AD203B41FA5}">
                      <a16:colId xmlns:a16="http://schemas.microsoft.com/office/drawing/2014/main" val="2789933851"/>
                    </a:ext>
                  </a:extLst>
                </a:gridCol>
                <a:gridCol w="499731">
                  <a:extLst>
                    <a:ext uri="{9D8B030D-6E8A-4147-A177-3AD203B41FA5}">
                      <a16:colId xmlns:a16="http://schemas.microsoft.com/office/drawing/2014/main" val="4948432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95332286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451216633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62667179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122189768"/>
                    </a:ext>
                  </a:extLst>
                </a:gridCol>
                <a:gridCol w="797442">
                  <a:extLst>
                    <a:ext uri="{9D8B030D-6E8A-4147-A177-3AD203B41FA5}">
                      <a16:colId xmlns:a16="http://schemas.microsoft.com/office/drawing/2014/main" val="1306349489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870661060"/>
                    </a:ext>
                  </a:extLst>
                </a:gridCol>
                <a:gridCol w="765544">
                  <a:extLst>
                    <a:ext uri="{9D8B030D-6E8A-4147-A177-3AD203B41FA5}">
                      <a16:colId xmlns:a16="http://schemas.microsoft.com/office/drawing/2014/main" val="1765730258"/>
                    </a:ext>
                  </a:extLst>
                </a:gridCol>
                <a:gridCol w="744280">
                  <a:extLst>
                    <a:ext uri="{9D8B030D-6E8A-4147-A177-3AD203B41FA5}">
                      <a16:colId xmlns:a16="http://schemas.microsoft.com/office/drawing/2014/main" val="728611287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96688897"/>
                    </a:ext>
                  </a:extLst>
                </a:gridCol>
              </a:tblGrid>
              <a:tr h="1801227">
                <a:tc rowSpan="2"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Risco </a:t>
                      </a:r>
                    </a:p>
                    <a:p>
                      <a:pPr algn="ctr"/>
                      <a:r>
                        <a:rPr lang="pt-BR" sz="1200" b="1" dirty="0"/>
                        <a:t>de </a:t>
                      </a:r>
                    </a:p>
                    <a:p>
                      <a:pPr algn="ctr"/>
                      <a:r>
                        <a:rPr lang="pt-BR" sz="1200" b="1" dirty="0"/>
                        <a:t>Cr</a:t>
                      </a:r>
                      <a:r>
                        <a:rPr lang="en-US" sz="1200" b="1" dirty="0" err="1"/>
                        <a:t>édito</a:t>
                      </a:r>
                      <a:endParaRPr lang="pt-BR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Hist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ória</a:t>
                      </a:r>
                      <a:r>
                        <a:rPr lang="en-US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 de 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crédito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ívida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Garantias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Renda anual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843753"/>
                  </a:ext>
                </a:extLst>
              </a:tr>
              <a:tr h="1043568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Boa</a:t>
                      </a:r>
                    </a:p>
                    <a:p>
                      <a:pPr algn="ctr"/>
                      <a:r>
                        <a:rPr lang="pt-BR" sz="1200" b="1" dirty="0"/>
                        <a:t>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b="1" dirty="0"/>
                        <a:t>Desconhecida</a:t>
                      </a:r>
                    </a:p>
                    <a:p>
                      <a:pPr algn="ctr"/>
                      <a:r>
                        <a:rPr lang="pt-BR" sz="10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Ruim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Nenhuma</a:t>
                      </a:r>
                    </a:p>
                    <a:p>
                      <a:pPr algn="ctr"/>
                      <a:r>
                        <a:rPr lang="pt-BR" sz="1100" b="1" dirty="0"/>
                        <a:t>11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Adequada</a:t>
                      </a:r>
                    </a:p>
                    <a:p>
                      <a:pPr algn="ctr"/>
                      <a:r>
                        <a:rPr lang="pt-BR" sz="11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&lt;15</a:t>
                      </a:r>
                    </a:p>
                    <a:p>
                      <a:pPr algn="ctr"/>
                      <a:r>
                        <a:rPr lang="pt-BR" sz="12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&gt;=15</a:t>
                      </a:r>
                    </a:p>
                    <a:p>
                      <a:pPr algn="ctr"/>
                      <a:r>
                        <a:rPr lang="pt-BR" sz="1200" b="1" dirty="0"/>
                        <a:t>&lt;=35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&gt;35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35738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Alto</a:t>
                      </a:r>
                    </a:p>
                    <a:p>
                      <a:pPr algn="ctr"/>
                      <a:r>
                        <a:rPr lang="pt-BR" sz="1200" b="1" dirty="0"/>
                        <a:t>6/14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4/6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6/6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9983004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Moderado</a:t>
                      </a:r>
                    </a:p>
                    <a:p>
                      <a:pPr algn="ctr"/>
                      <a:r>
                        <a:rPr lang="pt-BR" sz="1200" b="1" dirty="0"/>
                        <a:t>3/14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532287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Baixo</a:t>
                      </a:r>
                    </a:p>
                    <a:p>
                      <a:pPr algn="ctr"/>
                      <a:r>
                        <a:rPr lang="pt-BR" sz="1200" b="1" dirty="0"/>
                        <a:t>5/14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5/5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183623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2C610634-B217-A840-A261-DD4B47546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0399" y="81934"/>
            <a:ext cx="2273300" cy="12827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48B142C-68B2-1B42-8BCD-548F4F377ACD}"/>
              </a:ext>
            </a:extLst>
          </p:cNvPr>
          <p:cNvSpPr txBox="1"/>
          <p:nvPr/>
        </p:nvSpPr>
        <p:spPr>
          <a:xfrm>
            <a:off x="8630399" y="1364634"/>
            <a:ext cx="2218765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pt-BR" b="1" dirty="0"/>
              <a:t>Risco de </a:t>
            </a:r>
            <a:r>
              <a:rPr lang="pt-BR" b="1" dirty="0" err="1"/>
              <a:t>cr</a:t>
            </a:r>
            <a:r>
              <a:rPr lang="en-US" b="1" dirty="0" err="1"/>
              <a:t>édito</a:t>
            </a:r>
            <a:r>
              <a:rPr lang="en-US" b="1" dirty="0"/>
              <a:t>?</a:t>
            </a:r>
            <a:endParaRPr lang="pt-BR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532B06-DFC6-E84A-9DB5-0F06BEFCFE6F}"/>
              </a:ext>
            </a:extLst>
          </p:cNvPr>
          <p:cNvSpPr txBox="1"/>
          <p:nvPr/>
        </p:nvSpPr>
        <p:spPr>
          <a:xfrm>
            <a:off x="1239058" y="6208612"/>
            <a:ext cx="6183875" cy="40011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pt-BR" b="1" dirty="0"/>
              <a:t>SOMA Risco de </a:t>
            </a:r>
            <a:r>
              <a:rPr lang="pt-BR" b="1" dirty="0" err="1"/>
              <a:t>cr</a:t>
            </a:r>
            <a:r>
              <a:rPr lang="en-US" b="1" dirty="0" err="1"/>
              <a:t>édito</a:t>
            </a:r>
            <a:r>
              <a:rPr lang="en-US" b="1" dirty="0"/>
              <a:t> = 0.0079 + 0.0052 + 0.0514 = </a:t>
            </a:r>
            <a:r>
              <a:rPr lang="en-US" sz="2000" b="1" dirty="0">
                <a:solidFill>
                  <a:srgbClr val="FF0000"/>
                </a:solidFill>
              </a:rPr>
              <a:t>0.0645</a:t>
            </a:r>
            <a:endParaRPr lang="pt-BR" sz="2000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A10F107-F26A-7345-B80C-89CBE7A54BBC}"/>
                  </a:ext>
                </a:extLst>
              </p:cNvPr>
              <p:cNvSpPr txBox="1"/>
              <p:nvPr/>
            </p:nvSpPr>
            <p:spPr>
              <a:xfrm>
                <a:off x="8630399" y="3092824"/>
                <a:ext cx="3354669" cy="485774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r>
                  <a:rPr lang="pt-BR" dirty="0"/>
                  <a:t>P(alto)=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0.0079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0.0645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∗100=12.24% </m:t>
                    </m:r>
                  </m:oMath>
                </a14:m>
                <a:endParaRPr lang="pt-BR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A10F107-F26A-7345-B80C-89CBE7A54B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30399" y="3092824"/>
                <a:ext cx="3354669" cy="485774"/>
              </a:xfrm>
              <a:prstGeom prst="rect">
                <a:avLst/>
              </a:prstGeom>
              <a:blipFill>
                <a:blip r:embed="rId3"/>
                <a:stretch>
                  <a:fillRect l="-1509" b="-5128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28D4708-E329-4343-BCEE-CAFECF05EE25}"/>
                  </a:ext>
                </a:extLst>
              </p:cNvPr>
              <p:cNvSpPr txBox="1"/>
              <p:nvPr/>
            </p:nvSpPr>
            <p:spPr>
              <a:xfrm>
                <a:off x="8634882" y="4213408"/>
                <a:ext cx="3354669" cy="485774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r>
                  <a:rPr lang="pt-BR" dirty="0"/>
                  <a:t>P(</a:t>
                </a:r>
                <a:r>
                  <a:rPr lang="pt-BR" dirty="0" err="1"/>
                  <a:t>mod</a:t>
                </a:r>
                <a:r>
                  <a:rPr lang="pt-BR" dirty="0"/>
                  <a:t>)=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0.0052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0.0645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∗100=8.06% </m:t>
                    </m:r>
                  </m:oMath>
                </a14:m>
                <a:endParaRPr lang="pt-BR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28D4708-E329-4343-BCEE-CAFECF05EE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34882" y="4213408"/>
                <a:ext cx="3354669" cy="485774"/>
              </a:xfrm>
              <a:prstGeom prst="rect">
                <a:avLst/>
              </a:prstGeom>
              <a:blipFill>
                <a:blip r:embed="rId4"/>
                <a:stretch>
                  <a:fillRect l="-1509" b="-7692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33717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8871" y="2655442"/>
            <a:ext cx="1297305" cy="1709420"/>
          </a:xfrm>
          <a:custGeom>
            <a:avLst/>
            <a:gdLst/>
            <a:ahLst/>
            <a:cxnLst/>
            <a:rect l="l" t="t" r="r" b="b"/>
            <a:pathLst>
              <a:path w="1297305" h="1709420">
                <a:moveTo>
                  <a:pt x="0" y="0"/>
                </a:moveTo>
                <a:lnTo>
                  <a:pt x="0" y="1547241"/>
                </a:lnTo>
                <a:lnTo>
                  <a:pt x="3805" y="1564904"/>
                </a:lnTo>
                <a:lnTo>
                  <a:pt x="33058" y="1598475"/>
                </a:lnTo>
                <a:lnTo>
                  <a:pt x="88533" y="1629047"/>
                </a:lnTo>
                <a:lnTo>
                  <a:pt x="125114" y="1642962"/>
                </a:lnTo>
                <a:lnTo>
                  <a:pt x="167064" y="1655831"/>
                </a:lnTo>
                <a:lnTo>
                  <a:pt x="213986" y="1667555"/>
                </a:lnTo>
                <a:lnTo>
                  <a:pt x="265486" y="1678036"/>
                </a:lnTo>
                <a:lnTo>
                  <a:pt x="321168" y="1687176"/>
                </a:lnTo>
                <a:lnTo>
                  <a:pt x="380637" y="1694875"/>
                </a:lnTo>
                <a:lnTo>
                  <a:pt x="443496" y="1701034"/>
                </a:lnTo>
                <a:lnTo>
                  <a:pt x="509350" y="1705556"/>
                </a:lnTo>
                <a:lnTo>
                  <a:pt x="577804" y="1708342"/>
                </a:lnTo>
                <a:lnTo>
                  <a:pt x="648462" y="1709293"/>
                </a:lnTo>
                <a:lnTo>
                  <a:pt x="719119" y="1708342"/>
                </a:lnTo>
                <a:lnTo>
                  <a:pt x="787573" y="1705556"/>
                </a:lnTo>
                <a:lnTo>
                  <a:pt x="853427" y="1701034"/>
                </a:lnTo>
                <a:lnTo>
                  <a:pt x="916286" y="1694875"/>
                </a:lnTo>
                <a:lnTo>
                  <a:pt x="975755" y="1687176"/>
                </a:lnTo>
                <a:lnTo>
                  <a:pt x="1031437" y="1678036"/>
                </a:lnTo>
                <a:lnTo>
                  <a:pt x="1082937" y="1667555"/>
                </a:lnTo>
                <a:lnTo>
                  <a:pt x="1129859" y="1655831"/>
                </a:lnTo>
                <a:lnTo>
                  <a:pt x="1171809" y="1642962"/>
                </a:lnTo>
                <a:lnTo>
                  <a:pt x="1208390" y="1629047"/>
                </a:lnTo>
                <a:lnTo>
                  <a:pt x="1263865" y="1598475"/>
                </a:lnTo>
                <a:lnTo>
                  <a:pt x="1293118" y="1564904"/>
                </a:lnTo>
                <a:lnTo>
                  <a:pt x="1296924" y="1547241"/>
                </a:lnTo>
                <a:lnTo>
                  <a:pt x="1296924" y="162052"/>
                </a:lnTo>
                <a:lnTo>
                  <a:pt x="648462" y="162052"/>
                </a:lnTo>
                <a:lnTo>
                  <a:pt x="577804" y="161101"/>
                </a:lnTo>
                <a:lnTo>
                  <a:pt x="509350" y="158315"/>
                </a:lnTo>
                <a:lnTo>
                  <a:pt x="443496" y="153793"/>
                </a:lnTo>
                <a:lnTo>
                  <a:pt x="380637" y="147634"/>
                </a:lnTo>
                <a:lnTo>
                  <a:pt x="321168" y="139935"/>
                </a:lnTo>
                <a:lnTo>
                  <a:pt x="265486" y="130795"/>
                </a:lnTo>
                <a:lnTo>
                  <a:pt x="213986" y="120314"/>
                </a:lnTo>
                <a:lnTo>
                  <a:pt x="167064" y="108590"/>
                </a:lnTo>
                <a:lnTo>
                  <a:pt x="125114" y="95721"/>
                </a:lnTo>
                <a:lnTo>
                  <a:pt x="88533" y="81806"/>
                </a:lnTo>
                <a:lnTo>
                  <a:pt x="33058" y="51234"/>
                </a:lnTo>
                <a:lnTo>
                  <a:pt x="3805" y="17663"/>
                </a:lnTo>
                <a:lnTo>
                  <a:pt x="0" y="0"/>
                </a:lnTo>
                <a:close/>
              </a:path>
              <a:path w="1297305" h="1709420">
                <a:moveTo>
                  <a:pt x="1296924" y="0"/>
                </a:moveTo>
                <a:lnTo>
                  <a:pt x="1263865" y="51234"/>
                </a:lnTo>
                <a:lnTo>
                  <a:pt x="1208390" y="81806"/>
                </a:lnTo>
                <a:lnTo>
                  <a:pt x="1171809" y="95721"/>
                </a:lnTo>
                <a:lnTo>
                  <a:pt x="1129859" y="108590"/>
                </a:lnTo>
                <a:lnTo>
                  <a:pt x="1082937" y="120314"/>
                </a:lnTo>
                <a:lnTo>
                  <a:pt x="1031437" y="130795"/>
                </a:lnTo>
                <a:lnTo>
                  <a:pt x="975755" y="139935"/>
                </a:lnTo>
                <a:lnTo>
                  <a:pt x="916286" y="147634"/>
                </a:lnTo>
                <a:lnTo>
                  <a:pt x="853427" y="153793"/>
                </a:lnTo>
                <a:lnTo>
                  <a:pt x="787573" y="158315"/>
                </a:lnTo>
                <a:lnTo>
                  <a:pt x="719119" y="161101"/>
                </a:lnTo>
                <a:lnTo>
                  <a:pt x="648462" y="162052"/>
                </a:lnTo>
                <a:lnTo>
                  <a:pt x="1296924" y="162052"/>
                </a:lnTo>
                <a:lnTo>
                  <a:pt x="1296924" y="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8871" y="2493264"/>
            <a:ext cx="1297305" cy="324485"/>
          </a:xfrm>
          <a:custGeom>
            <a:avLst/>
            <a:gdLst/>
            <a:ahLst/>
            <a:cxnLst/>
            <a:rect l="l" t="t" r="r" b="b"/>
            <a:pathLst>
              <a:path w="1297305" h="324485">
                <a:moveTo>
                  <a:pt x="648462" y="0"/>
                </a:moveTo>
                <a:lnTo>
                  <a:pt x="577804" y="952"/>
                </a:lnTo>
                <a:lnTo>
                  <a:pt x="509350" y="3742"/>
                </a:lnTo>
                <a:lnTo>
                  <a:pt x="443496" y="8271"/>
                </a:lnTo>
                <a:lnTo>
                  <a:pt x="380637" y="14440"/>
                </a:lnTo>
                <a:lnTo>
                  <a:pt x="321168" y="22149"/>
                </a:lnTo>
                <a:lnTo>
                  <a:pt x="265486" y="31300"/>
                </a:lnTo>
                <a:lnTo>
                  <a:pt x="213986" y="41794"/>
                </a:lnTo>
                <a:lnTo>
                  <a:pt x="167064" y="53531"/>
                </a:lnTo>
                <a:lnTo>
                  <a:pt x="125114" y="66412"/>
                </a:lnTo>
                <a:lnTo>
                  <a:pt x="88533" y="80339"/>
                </a:lnTo>
                <a:lnTo>
                  <a:pt x="33058" y="110930"/>
                </a:lnTo>
                <a:lnTo>
                  <a:pt x="3805" y="144513"/>
                </a:lnTo>
                <a:lnTo>
                  <a:pt x="0" y="162178"/>
                </a:lnTo>
                <a:lnTo>
                  <a:pt x="3805" y="179842"/>
                </a:lnTo>
                <a:lnTo>
                  <a:pt x="33058" y="213413"/>
                </a:lnTo>
                <a:lnTo>
                  <a:pt x="88533" y="243985"/>
                </a:lnTo>
                <a:lnTo>
                  <a:pt x="125114" y="257900"/>
                </a:lnTo>
                <a:lnTo>
                  <a:pt x="167064" y="270769"/>
                </a:lnTo>
                <a:lnTo>
                  <a:pt x="213986" y="282493"/>
                </a:lnTo>
                <a:lnTo>
                  <a:pt x="265486" y="292974"/>
                </a:lnTo>
                <a:lnTo>
                  <a:pt x="321168" y="302114"/>
                </a:lnTo>
                <a:lnTo>
                  <a:pt x="380637" y="309813"/>
                </a:lnTo>
                <a:lnTo>
                  <a:pt x="443496" y="315972"/>
                </a:lnTo>
                <a:lnTo>
                  <a:pt x="509350" y="320494"/>
                </a:lnTo>
                <a:lnTo>
                  <a:pt x="577804" y="323280"/>
                </a:lnTo>
                <a:lnTo>
                  <a:pt x="648462" y="324231"/>
                </a:lnTo>
                <a:lnTo>
                  <a:pt x="719119" y="323280"/>
                </a:lnTo>
                <a:lnTo>
                  <a:pt x="787573" y="320494"/>
                </a:lnTo>
                <a:lnTo>
                  <a:pt x="853427" y="315972"/>
                </a:lnTo>
                <a:lnTo>
                  <a:pt x="916286" y="309813"/>
                </a:lnTo>
                <a:lnTo>
                  <a:pt x="975755" y="302114"/>
                </a:lnTo>
                <a:lnTo>
                  <a:pt x="1031437" y="292974"/>
                </a:lnTo>
                <a:lnTo>
                  <a:pt x="1082937" y="282493"/>
                </a:lnTo>
                <a:lnTo>
                  <a:pt x="1129859" y="270769"/>
                </a:lnTo>
                <a:lnTo>
                  <a:pt x="1171809" y="257900"/>
                </a:lnTo>
                <a:lnTo>
                  <a:pt x="1208390" y="243985"/>
                </a:lnTo>
                <a:lnTo>
                  <a:pt x="1263865" y="213413"/>
                </a:lnTo>
                <a:lnTo>
                  <a:pt x="1293118" y="179842"/>
                </a:lnTo>
                <a:lnTo>
                  <a:pt x="1296924" y="162178"/>
                </a:lnTo>
                <a:lnTo>
                  <a:pt x="1293118" y="144513"/>
                </a:lnTo>
                <a:lnTo>
                  <a:pt x="1263865" y="110930"/>
                </a:lnTo>
                <a:lnTo>
                  <a:pt x="1208390" y="80339"/>
                </a:lnTo>
                <a:lnTo>
                  <a:pt x="1171809" y="66412"/>
                </a:lnTo>
                <a:lnTo>
                  <a:pt x="1129859" y="53531"/>
                </a:lnTo>
                <a:lnTo>
                  <a:pt x="1082937" y="41794"/>
                </a:lnTo>
                <a:lnTo>
                  <a:pt x="1031437" y="31300"/>
                </a:lnTo>
                <a:lnTo>
                  <a:pt x="975755" y="22149"/>
                </a:lnTo>
                <a:lnTo>
                  <a:pt x="916286" y="14440"/>
                </a:lnTo>
                <a:lnTo>
                  <a:pt x="853427" y="8271"/>
                </a:lnTo>
                <a:lnTo>
                  <a:pt x="787573" y="3742"/>
                </a:lnTo>
                <a:lnTo>
                  <a:pt x="719119" y="952"/>
                </a:lnTo>
                <a:lnTo>
                  <a:pt x="648462" y="0"/>
                </a:lnTo>
                <a:close/>
              </a:path>
            </a:pathLst>
          </a:custGeom>
          <a:solidFill>
            <a:srgbClr val="8FAAD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18871" y="2493264"/>
            <a:ext cx="1297305" cy="324485"/>
          </a:xfrm>
          <a:custGeom>
            <a:avLst/>
            <a:gdLst/>
            <a:ahLst/>
            <a:cxnLst/>
            <a:rect l="l" t="t" r="r" b="b"/>
            <a:pathLst>
              <a:path w="1297305" h="324485">
                <a:moveTo>
                  <a:pt x="1296924" y="162178"/>
                </a:moveTo>
                <a:lnTo>
                  <a:pt x="1263865" y="213413"/>
                </a:lnTo>
                <a:lnTo>
                  <a:pt x="1208390" y="243985"/>
                </a:lnTo>
                <a:lnTo>
                  <a:pt x="1171809" y="257900"/>
                </a:lnTo>
                <a:lnTo>
                  <a:pt x="1129859" y="270769"/>
                </a:lnTo>
                <a:lnTo>
                  <a:pt x="1082937" y="282493"/>
                </a:lnTo>
                <a:lnTo>
                  <a:pt x="1031437" y="292974"/>
                </a:lnTo>
                <a:lnTo>
                  <a:pt x="975755" y="302114"/>
                </a:lnTo>
                <a:lnTo>
                  <a:pt x="916286" y="309813"/>
                </a:lnTo>
                <a:lnTo>
                  <a:pt x="853427" y="315972"/>
                </a:lnTo>
                <a:lnTo>
                  <a:pt x="787573" y="320494"/>
                </a:lnTo>
                <a:lnTo>
                  <a:pt x="719119" y="323280"/>
                </a:lnTo>
                <a:lnTo>
                  <a:pt x="648462" y="324231"/>
                </a:lnTo>
                <a:lnTo>
                  <a:pt x="577804" y="323280"/>
                </a:lnTo>
                <a:lnTo>
                  <a:pt x="509350" y="320494"/>
                </a:lnTo>
                <a:lnTo>
                  <a:pt x="443496" y="315972"/>
                </a:lnTo>
                <a:lnTo>
                  <a:pt x="380637" y="309813"/>
                </a:lnTo>
                <a:lnTo>
                  <a:pt x="321168" y="302114"/>
                </a:lnTo>
                <a:lnTo>
                  <a:pt x="265486" y="292974"/>
                </a:lnTo>
                <a:lnTo>
                  <a:pt x="213986" y="282493"/>
                </a:lnTo>
                <a:lnTo>
                  <a:pt x="167064" y="270769"/>
                </a:lnTo>
                <a:lnTo>
                  <a:pt x="125114" y="257900"/>
                </a:lnTo>
                <a:lnTo>
                  <a:pt x="88533" y="243985"/>
                </a:lnTo>
                <a:lnTo>
                  <a:pt x="33058" y="213413"/>
                </a:lnTo>
                <a:lnTo>
                  <a:pt x="3805" y="179842"/>
                </a:lnTo>
                <a:lnTo>
                  <a:pt x="0" y="162178"/>
                </a:lnTo>
                <a:lnTo>
                  <a:pt x="3805" y="144513"/>
                </a:lnTo>
                <a:lnTo>
                  <a:pt x="33058" y="110930"/>
                </a:lnTo>
                <a:lnTo>
                  <a:pt x="88533" y="80339"/>
                </a:lnTo>
                <a:lnTo>
                  <a:pt x="125114" y="66412"/>
                </a:lnTo>
                <a:lnTo>
                  <a:pt x="167064" y="53531"/>
                </a:lnTo>
                <a:lnTo>
                  <a:pt x="213986" y="41794"/>
                </a:lnTo>
                <a:lnTo>
                  <a:pt x="265486" y="31300"/>
                </a:lnTo>
                <a:lnTo>
                  <a:pt x="321168" y="22149"/>
                </a:lnTo>
                <a:lnTo>
                  <a:pt x="380637" y="14440"/>
                </a:lnTo>
                <a:lnTo>
                  <a:pt x="443496" y="8271"/>
                </a:lnTo>
                <a:lnTo>
                  <a:pt x="509350" y="3742"/>
                </a:lnTo>
                <a:lnTo>
                  <a:pt x="577804" y="952"/>
                </a:lnTo>
                <a:lnTo>
                  <a:pt x="648462" y="0"/>
                </a:lnTo>
                <a:lnTo>
                  <a:pt x="719119" y="952"/>
                </a:lnTo>
                <a:lnTo>
                  <a:pt x="787573" y="3742"/>
                </a:lnTo>
                <a:lnTo>
                  <a:pt x="853427" y="8271"/>
                </a:lnTo>
                <a:lnTo>
                  <a:pt x="916286" y="14440"/>
                </a:lnTo>
                <a:lnTo>
                  <a:pt x="975755" y="22149"/>
                </a:lnTo>
                <a:lnTo>
                  <a:pt x="1031437" y="31300"/>
                </a:lnTo>
                <a:lnTo>
                  <a:pt x="1082937" y="41794"/>
                </a:lnTo>
                <a:lnTo>
                  <a:pt x="1129859" y="53531"/>
                </a:lnTo>
                <a:lnTo>
                  <a:pt x="1171809" y="66412"/>
                </a:lnTo>
                <a:lnTo>
                  <a:pt x="1208390" y="80339"/>
                </a:lnTo>
                <a:lnTo>
                  <a:pt x="1263865" y="110930"/>
                </a:lnTo>
                <a:lnTo>
                  <a:pt x="1293118" y="144513"/>
                </a:lnTo>
                <a:lnTo>
                  <a:pt x="1296924" y="162178"/>
                </a:lnTo>
                <a:close/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18871" y="2655442"/>
            <a:ext cx="1297305" cy="1709420"/>
          </a:xfrm>
          <a:custGeom>
            <a:avLst/>
            <a:gdLst/>
            <a:ahLst/>
            <a:cxnLst/>
            <a:rect l="l" t="t" r="r" b="b"/>
            <a:pathLst>
              <a:path w="1297305" h="1709420">
                <a:moveTo>
                  <a:pt x="1296924" y="0"/>
                </a:moveTo>
                <a:lnTo>
                  <a:pt x="1296924" y="1547241"/>
                </a:lnTo>
                <a:lnTo>
                  <a:pt x="1293118" y="1564904"/>
                </a:lnTo>
                <a:lnTo>
                  <a:pt x="1263865" y="1598475"/>
                </a:lnTo>
                <a:lnTo>
                  <a:pt x="1208390" y="1629047"/>
                </a:lnTo>
                <a:lnTo>
                  <a:pt x="1171809" y="1642962"/>
                </a:lnTo>
                <a:lnTo>
                  <a:pt x="1129859" y="1655831"/>
                </a:lnTo>
                <a:lnTo>
                  <a:pt x="1082937" y="1667555"/>
                </a:lnTo>
                <a:lnTo>
                  <a:pt x="1031437" y="1678036"/>
                </a:lnTo>
                <a:lnTo>
                  <a:pt x="975755" y="1687176"/>
                </a:lnTo>
                <a:lnTo>
                  <a:pt x="916286" y="1694875"/>
                </a:lnTo>
                <a:lnTo>
                  <a:pt x="853427" y="1701034"/>
                </a:lnTo>
                <a:lnTo>
                  <a:pt x="787573" y="1705556"/>
                </a:lnTo>
                <a:lnTo>
                  <a:pt x="719119" y="1708342"/>
                </a:lnTo>
                <a:lnTo>
                  <a:pt x="648462" y="1709293"/>
                </a:lnTo>
                <a:lnTo>
                  <a:pt x="577804" y="1708342"/>
                </a:lnTo>
                <a:lnTo>
                  <a:pt x="509350" y="1705556"/>
                </a:lnTo>
                <a:lnTo>
                  <a:pt x="443496" y="1701034"/>
                </a:lnTo>
                <a:lnTo>
                  <a:pt x="380637" y="1694875"/>
                </a:lnTo>
                <a:lnTo>
                  <a:pt x="321168" y="1687176"/>
                </a:lnTo>
                <a:lnTo>
                  <a:pt x="265486" y="1678036"/>
                </a:lnTo>
                <a:lnTo>
                  <a:pt x="213986" y="1667555"/>
                </a:lnTo>
                <a:lnTo>
                  <a:pt x="167064" y="1655831"/>
                </a:lnTo>
                <a:lnTo>
                  <a:pt x="125114" y="1642962"/>
                </a:lnTo>
                <a:lnTo>
                  <a:pt x="88533" y="1629047"/>
                </a:lnTo>
                <a:lnTo>
                  <a:pt x="33058" y="1598475"/>
                </a:lnTo>
                <a:lnTo>
                  <a:pt x="3805" y="1564904"/>
                </a:lnTo>
                <a:lnTo>
                  <a:pt x="0" y="1547241"/>
                </a:lnTo>
                <a:lnTo>
                  <a:pt x="0" y="0"/>
                </a:lnTo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39369" y="3242310"/>
            <a:ext cx="1054735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321310">
              <a:lnSpc>
                <a:spcPct val="100000"/>
              </a:lnSpc>
              <a:spcBef>
                <a:spcPts val="95"/>
              </a:spcBef>
            </a:pPr>
            <a:r>
              <a:rPr sz="1600" spc="-150" dirty="0">
                <a:solidFill>
                  <a:srgbClr val="FFFFFF"/>
                </a:solidFill>
                <a:latin typeface="Arial"/>
                <a:cs typeface="Arial"/>
              </a:rPr>
              <a:t>Base  </a:t>
            </a:r>
            <a:r>
              <a:rPr sz="1600" spc="90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1600" spc="-10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1600" spc="-65" dirty="0">
                <a:solidFill>
                  <a:srgbClr val="FFFFFF"/>
                </a:solidFill>
                <a:latin typeface="Arial"/>
                <a:cs typeface="Arial"/>
              </a:rPr>
              <a:t>ein</a:t>
            </a:r>
            <a:r>
              <a:rPr sz="1600" spc="-75" dirty="0">
                <a:solidFill>
                  <a:srgbClr val="FFFFFF"/>
                </a:solidFill>
                <a:latin typeface="Arial"/>
                <a:cs typeface="Arial"/>
              </a:rPr>
              <a:t>amen</a:t>
            </a:r>
            <a:r>
              <a:rPr sz="1600" spc="80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1600" spc="-50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endParaRPr sz="16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0776204" y="2655442"/>
            <a:ext cx="1297305" cy="1709420"/>
          </a:xfrm>
          <a:custGeom>
            <a:avLst/>
            <a:gdLst/>
            <a:ahLst/>
            <a:cxnLst/>
            <a:rect l="l" t="t" r="r" b="b"/>
            <a:pathLst>
              <a:path w="1297304" h="1709420">
                <a:moveTo>
                  <a:pt x="0" y="0"/>
                </a:moveTo>
                <a:lnTo>
                  <a:pt x="0" y="1547241"/>
                </a:lnTo>
                <a:lnTo>
                  <a:pt x="3805" y="1564904"/>
                </a:lnTo>
                <a:lnTo>
                  <a:pt x="33058" y="1598475"/>
                </a:lnTo>
                <a:lnTo>
                  <a:pt x="88533" y="1629047"/>
                </a:lnTo>
                <a:lnTo>
                  <a:pt x="125114" y="1642962"/>
                </a:lnTo>
                <a:lnTo>
                  <a:pt x="167064" y="1655831"/>
                </a:lnTo>
                <a:lnTo>
                  <a:pt x="213986" y="1667555"/>
                </a:lnTo>
                <a:lnTo>
                  <a:pt x="265486" y="1678036"/>
                </a:lnTo>
                <a:lnTo>
                  <a:pt x="321168" y="1687176"/>
                </a:lnTo>
                <a:lnTo>
                  <a:pt x="380637" y="1694875"/>
                </a:lnTo>
                <a:lnTo>
                  <a:pt x="443496" y="1701034"/>
                </a:lnTo>
                <a:lnTo>
                  <a:pt x="509350" y="1705556"/>
                </a:lnTo>
                <a:lnTo>
                  <a:pt x="577804" y="1708342"/>
                </a:lnTo>
                <a:lnTo>
                  <a:pt x="648462" y="1709293"/>
                </a:lnTo>
                <a:lnTo>
                  <a:pt x="719119" y="1708342"/>
                </a:lnTo>
                <a:lnTo>
                  <a:pt x="787573" y="1705556"/>
                </a:lnTo>
                <a:lnTo>
                  <a:pt x="853427" y="1701034"/>
                </a:lnTo>
                <a:lnTo>
                  <a:pt x="916286" y="1694875"/>
                </a:lnTo>
                <a:lnTo>
                  <a:pt x="975755" y="1687176"/>
                </a:lnTo>
                <a:lnTo>
                  <a:pt x="1031437" y="1678036"/>
                </a:lnTo>
                <a:lnTo>
                  <a:pt x="1082937" y="1667555"/>
                </a:lnTo>
                <a:lnTo>
                  <a:pt x="1129859" y="1655831"/>
                </a:lnTo>
                <a:lnTo>
                  <a:pt x="1171809" y="1642962"/>
                </a:lnTo>
                <a:lnTo>
                  <a:pt x="1208390" y="1629047"/>
                </a:lnTo>
                <a:lnTo>
                  <a:pt x="1263865" y="1598475"/>
                </a:lnTo>
                <a:lnTo>
                  <a:pt x="1293118" y="1564904"/>
                </a:lnTo>
                <a:lnTo>
                  <a:pt x="1296924" y="1547241"/>
                </a:lnTo>
                <a:lnTo>
                  <a:pt x="1296924" y="162052"/>
                </a:lnTo>
                <a:lnTo>
                  <a:pt x="648462" y="162052"/>
                </a:lnTo>
                <a:lnTo>
                  <a:pt x="577804" y="161101"/>
                </a:lnTo>
                <a:lnTo>
                  <a:pt x="509350" y="158315"/>
                </a:lnTo>
                <a:lnTo>
                  <a:pt x="443496" y="153793"/>
                </a:lnTo>
                <a:lnTo>
                  <a:pt x="380637" y="147634"/>
                </a:lnTo>
                <a:lnTo>
                  <a:pt x="321168" y="139935"/>
                </a:lnTo>
                <a:lnTo>
                  <a:pt x="265486" y="130795"/>
                </a:lnTo>
                <a:lnTo>
                  <a:pt x="213986" y="120314"/>
                </a:lnTo>
                <a:lnTo>
                  <a:pt x="167064" y="108590"/>
                </a:lnTo>
                <a:lnTo>
                  <a:pt x="125114" y="95721"/>
                </a:lnTo>
                <a:lnTo>
                  <a:pt x="88533" y="81806"/>
                </a:lnTo>
                <a:lnTo>
                  <a:pt x="33058" y="51234"/>
                </a:lnTo>
                <a:lnTo>
                  <a:pt x="3805" y="17663"/>
                </a:lnTo>
                <a:lnTo>
                  <a:pt x="0" y="0"/>
                </a:lnTo>
                <a:close/>
              </a:path>
              <a:path w="1297304" h="1709420">
                <a:moveTo>
                  <a:pt x="1296924" y="0"/>
                </a:moveTo>
                <a:lnTo>
                  <a:pt x="1263865" y="51234"/>
                </a:lnTo>
                <a:lnTo>
                  <a:pt x="1208390" y="81806"/>
                </a:lnTo>
                <a:lnTo>
                  <a:pt x="1171809" y="95721"/>
                </a:lnTo>
                <a:lnTo>
                  <a:pt x="1129859" y="108590"/>
                </a:lnTo>
                <a:lnTo>
                  <a:pt x="1082937" y="120314"/>
                </a:lnTo>
                <a:lnTo>
                  <a:pt x="1031437" y="130795"/>
                </a:lnTo>
                <a:lnTo>
                  <a:pt x="975755" y="139935"/>
                </a:lnTo>
                <a:lnTo>
                  <a:pt x="916286" y="147634"/>
                </a:lnTo>
                <a:lnTo>
                  <a:pt x="853427" y="153793"/>
                </a:lnTo>
                <a:lnTo>
                  <a:pt x="787573" y="158315"/>
                </a:lnTo>
                <a:lnTo>
                  <a:pt x="719119" y="161101"/>
                </a:lnTo>
                <a:lnTo>
                  <a:pt x="648462" y="162052"/>
                </a:lnTo>
                <a:lnTo>
                  <a:pt x="1296924" y="162052"/>
                </a:lnTo>
                <a:lnTo>
                  <a:pt x="1296924" y="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0776204" y="2493264"/>
            <a:ext cx="1297305" cy="324485"/>
          </a:xfrm>
          <a:custGeom>
            <a:avLst/>
            <a:gdLst/>
            <a:ahLst/>
            <a:cxnLst/>
            <a:rect l="l" t="t" r="r" b="b"/>
            <a:pathLst>
              <a:path w="1297304" h="324485">
                <a:moveTo>
                  <a:pt x="648462" y="0"/>
                </a:moveTo>
                <a:lnTo>
                  <a:pt x="577804" y="952"/>
                </a:lnTo>
                <a:lnTo>
                  <a:pt x="509350" y="3742"/>
                </a:lnTo>
                <a:lnTo>
                  <a:pt x="443496" y="8271"/>
                </a:lnTo>
                <a:lnTo>
                  <a:pt x="380637" y="14440"/>
                </a:lnTo>
                <a:lnTo>
                  <a:pt x="321168" y="22149"/>
                </a:lnTo>
                <a:lnTo>
                  <a:pt x="265486" y="31300"/>
                </a:lnTo>
                <a:lnTo>
                  <a:pt x="213986" y="41794"/>
                </a:lnTo>
                <a:lnTo>
                  <a:pt x="167064" y="53531"/>
                </a:lnTo>
                <a:lnTo>
                  <a:pt x="125114" y="66412"/>
                </a:lnTo>
                <a:lnTo>
                  <a:pt x="88533" y="80339"/>
                </a:lnTo>
                <a:lnTo>
                  <a:pt x="33058" y="110930"/>
                </a:lnTo>
                <a:lnTo>
                  <a:pt x="3805" y="144513"/>
                </a:lnTo>
                <a:lnTo>
                  <a:pt x="0" y="162178"/>
                </a:lnTo>
                <a:lnTo>
                  <a:pt x="3805" y="179842"/>
                </a:lnTo>
                <a:lnTo>
                  <a:pt x="33058" y="213413"/>
                </a:lnTo>
                <a:lnTo>
                  <a:pt x="88533" y="243985"/>
                </a:lnTo>
                <a:lnTo>
                  <a:pt x="125114" y="257900"/>
                </a:lnTo>
                <a:lnTo>
                  <a:pt x="167064" y="270769"/>
                </a:lnTo>
                <a:lnTo>
                  <a:pt x="213986" y="282493"/>
                </a:lnTo>
                <a:lnTo>
                  <a:pt x="265486" y="292974"/>
                </a:lnTo>
                <a:lnTo>
                  <a:pt x="321168" y="302114"/>
                </a:lnTo>
                <a:lnTo>
                  <a:pt x="380637" y="309813"/>
                </a:lnTo>
                <a:lnTo>
                  <a:pt x="443496" y="315972"/>
                </a:lnTo>
                <a:lnTo>
                  <a:pt x="509350" y="320494"/>
                </a:lnTo>
                <a:lnTo>
                  <a:pt x="577804" y="323280"/>
                </a:lnTo>
                <a:lnTo>
                  <a:pt x="648462" y="324231"/>
                </a:lnTo>
                <a:lnTo>
                  <a:pt x="719119" y="323280"/>
                </a:lnTo>
                <a:lnTo>
                  <a:pt x="787573" y="320494"/>
                </a:lnTo>
                <a:lnTo>
                  <a:pt x="853427" y="315972"/>
                </a:lnTo>
                <a:lnTo>
                  <a:pt x="916286" y="309813"/>
                </a:lnTo>
                <a:lnTo>
                  <a:pt x="975755" y="302114"/>
                </a:lnTo>
                <a:lnTo>
                  <a:pt x="1031437" y="292974"/>
                </a:lnTo>
                <a:lnTo>
                  <a:pt x="1082937" y="282493"/>
                </a:lnTo>
                <a:lnTo>
                  <a:pt x="1129859" y="270769"/>
                </a:lnTo>
                <a:lnTo>
                  <a:pt x="1171809" y="257900"/>
                </a:lnTo>
                <a:lnTo>
                  <a:pt x="1208390" y="243985"/>
                </a:lnTo>
                <a:lnTo>
                  <a:pt x="1263865" y="213413"/>
                </a:lnTo>
                <a:lnTo>
                  <a:pt x="1293118" y="179842"/>
                </a:lnTo>
                <a:lnTo>
                  <a:pt x="1296924" y="162178"/>
                </a:lnTo>
                <a:lnTo>
                  <a:pt x="1293118" y="144513"/>
                </a:lnTo>
                <a:lnTo>
                  <a:pt x="1263865" y="110930"/>
                </a:lnTo>
                <a:lnTo>
                  <a:pt x="1208390" y="80339"/>
                </a:lnTo>
                <a:lnTo>
                  <a:pt x="1171809" y="66412"/>
                </a:lnTo>
                <a:lnTo>
                  <a:pt x="1129859" y="53531"/>
                </a:lnTo>
                <a:lnTo>
                  <a:pt x="1082937" y="41794"/>
                </a:lnTo>
                <a:lnTo>
                  <a:pt x="1031437" y="31300"/>
                </a:lnTo>
                <a:lnTo>
                  <a:pt x="975755" y="22149"/>
                </a:lnTo>
                <a:lnTo>
                  <a:pt x="916286" y="14440"/>
                </a:lnTo>
                <a:lnTo>
                  <a:pt x="853427" y="8271"/>
                </a:lnTo>
                <a:lnTo>
                  <a:pt x="787573" y="3742"/>
                </a:lnTo>
                <a:lnTo>
                  <a:pt x="719119" y="952"/>
                </a:lnTo>
                <a:lnTo>
                  <a:pt x="648462" y="0"/>
                </a:lnTo>
                <a:close/>
              </a:path>
            </a:pathLst>
          </a:custGeom>
          <a:solidFill>
            <a:srgbClr val="8FAAD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0776204" y="2493264"/>
            <a:ext cx="1297305" cy="324485"/>
          </a:xfrm>
          <a:custGeom>
            <a:avLst/>
            <a:gdLst/>
            <a:ahLst/>
            <a:cxnLst/>
            <a:rect l="l" t="t" r="r" b="b"/>
            <a:pathLst>
              <a:path w="1297304" h="324485">
                <a:moveTo>
                  <a:pt x="1296924" y="162178"/>
                </a:moveTo>
                <a:lnTo>
                  <a:pt x="1263865" y="213413"/>
                </a:lnTo>
                <a:lnTo>
                  <a:pt x="1208390" y="243985"/>
                </a:lnTo>
                <a:lnTo>
                  <a:pt x="1171809" y="257900"/>
                </a:lnTo>
                <a:lnTo>
                  <a:pt x="1129859" y="270769"/>
                </a:lnTo>
                <a:lnTo>
                  <a:pt x="1082937" y="282493"/>
                </a:lnTo>
                <a:lnTo>
                  <a:pt x="1031437" y="292974"/>
                </a:lnTo>
                <a:lnTo>
                  <a:pt x="975755" y="302114"/>
                </a:lnTo>
                <a:lnTo>
                  <a:pt x="916286" y="309813"/>
                </a:lnTo>
                <a:lnTo>
                  <a:pt x="853427" y="315972"/>
                </a:lnTo>
                <a:lnTo>
                  <a:pt x="787573" y="320494"/>
                </a:lnTo>
                <a:lnTo>
                  <a:pt x="719119" y="323280"/>
                </a:lnTo>
                <a:lnTo>
                  <a:pt x="648462" y="324231"/>
                </a:lnTo>
                <a:lnTo>
                  <a:pt x="577804" y="323280"/>
                </a:lnTo>
                <a:lnTo>
                  <a:pt x="509350" y="320494"/>
                </a:lnTo>
                <a:lnTo>
                  <a:pt x="443496" y="315972"/>
                </a:lnTo>
                <a:lnTo>
                  <a:pt x="380637" y="309813"/>
                </a:lnTo>
                <a:lnTo>
                  <a:pt x="321168" y="302114"/>
                </a:lnTo>
                <a:lnTo>
                  <a:pt x="265486" y="292974"/>
                </a:lnTo>
                <a:lnTo>
                  <a:pt x="213986" y="282493"/>
                </a:lnTo>
                <a:lnTo>
                  <a:pt x="167064" y="270769"/>
                </a:lnTo>
                <a:lnTo>
                  <a:pt x="125114" y="257900"/>
                </a:lnTo>
                <a:lnTo>
                  <a:pt x="88533" y="243985"/>
                </a:lnTo>
                <a:lnTo>
                  <a:pt x="33058" y="213413"/>
                </a:lnTo>
                <a:lnTo>
                  <a:pt x="3805" y="179842"/>
                </a:lnTo>
                <a:lnTo>
                  <a:pt x="0" y="162178"/>
                </a:lnTo>
                <a:lnTo>
                  <a:pt x="3805" y="144513"/>
                </a:lnTo>
                <a:lnTo>
                  <a:pt x="33058" y="110930"/>
                </a:lnTo>
                <a:lnTo>
                  <a:pt x="88533" y="80339"/>
                </a:lnTo>
                <a:lnTo>
                  <a:pt x="125114" y="66412"/>
                </a:lnTo>
                <a:lnTo>
                  <a:pt x="167064" y="53531"/>
                </a:lnTo>
                <a:lnTo>
                  <a:pt x="213986" y="41794"/>
                </a:lnTo>
                <a:lnTo>
                  <a:pt x="265486" y="31300"/>
                </a:lnTo>
                <a:lnTo>
                  <a:pt x="321168" y="22149"/>
                </a:lnTo>
                <a:lnTo>
                  <a:pt x="380637" y="14440"/>
                </a:lnTo>
                <a:lnTo>
                  <a:pt x="443496" y="8271"/>
                </a:lnTo>
                <a:lnTo>
                  <a:pt x="509350" y="3742"/>
                </a:lnTo>
                <a:lnTo>
                  <a:pt x="577804" y="952"/>
                </a:lnTo>
                <a:lnTo>
                  <a:pt x="648462" y="0"/>
                </a:lnTo>
                <a:lnTo>
                  <a:pt x="719119" y="952"/>
                </a:lnTo>
                <a:lnTo>
                  <a:pt x="787573" y="3742"/>
                </a:lnTo>
                <a:lnTo>
                  <a:pt x="853427" y="8271"/>
                </a:lnTo>
                <a:lnTo>
                  <a:pt x="916286" y="14440"/>
                </a:lnTo>
                <a:lnTo>
                  <a:pt x="975755" y="22149"/>
                </a:lnTo>
                <a:lnTo>
                  <a:pt x="1031437" y="31300"/>
                </a:lnTo>
                <a:lnTo>
                  <a:pt x="1082937" y="41794"/>
                </a:lnTo>
                <a:lnTo>
                  <a:pt x="1129859" y="53531"/>
                </a:lnTo>
                <a:lnTo>
                  <a:pt x="1171809" y="66412"/>
                </a:lnTo>
                <a:lnTo>
                  <a:pt x="1208390" y="80339"/>
                </a:lnTo>
                <a:lnTo>
                  <a:pt x="1263865" y="110930"/>
                </a:lnTo>
                <a:lnTo>
                  <a:pt x="1293118" y="144513"/>
                </a:lnTo>
                <a:lnTo>
                  <a:pt x="1296924" y="162178"/>
                </a:lnTo>
                <a:close/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0776204" y="2655442"/>
            <a:ext cx="1297305" cy="1709420"/>
          </a:xfrm>
          <a:custGeom>
            <a:avLst/>
            <a:gdLst/>
            <a:ahLst/>
            <a:cxnLst/>
            <a:rect l="l" t="t" r="r" b="b"/>
            <a:pathLst>
              <a:path w="1297304" h="1709420">
                <a:moveTo>
                  <a:pt x="1296924" y="0"/>
                </a:moveTo>
                <a:lnTo>
                  <a:pt x="1296924" y="1547241"/>
                </a:lnTo>
                <a:lnTo>
                  <a:pt x="1293118" y="1564904"/>
                </a:lnTo>
                <a:lnTo>
                  <a:pt x="1263865" y="1598475"/>
                </a:lnTo>
                <a:lnTo>
                  <a:pt x="1208390" y="1629047"/>
                </a:lnTo>
                <a:lnTo>
                  <a:pt x="1171809" y="1642962"/>
                </a:lnTo>
                <a:lnTo>
                  <a:pt x="1129859" y="1655831"/>
                </a:lnTo>
                <a:lnTo>
                  <a:pt x="1082937" y="1667555"/>
                </a:lnTo>
                <a:lnTo>
                  <a:pt x="1031437" y="1678036"/>
                </a:lnTo>
                <a:lnTo>
                  <a:pt x="975755" y="1687176"/>
                </a:lnTo>
                <a:lnTo>
                  <a:pt x="916286" y="1694875"/>
                </a:lnTo>
                <a:lnTo>
                  <a:pt x="853427" y="1701034"/>
                </a:lnTo>
                <a:lnTo>
                  <a:pt x="787573" y="1705556"/>
                </a:lnTo>
                <a:lnTo>
                  <a:pt x="719119" y="1708342"/>
                </a:lnTo>
                <a:lnTo>
                  <a:pt x="648462" y="1709293"/>
                </a:lnTo>
                <a:lnTo>
                  <a:pt x="577804" y="1708342"/>
                </a:lnTo>
                <a:lnTo>
                  <a:pt x="509350" y="1705556"/>
                </a:lnTo>
                <a:lnTo>
                  <a:pt x="443496" y="1701034"/>
                </a:lnTo>
                <a:lnTo>
                  <a:pt x="380637" y="1694875"/>
                </a:lnTo>
                <a:lnTo>
                  <a:pt x="321168" y="1687176"/>
                </a:lnTo>
                <a:lnTo>
                  <a:pt x="265486" y="1678036"/>
                </a:lnTo>
                <a:lnTo>
                  <a:pt x="213986" y="1667555"/>
                </a:lnTo>
                <a:lnTo>
                  <a:pt x="167064" y="1655831"/>
                </a:lnTo>
                <a:lnTo>
                  <a:pt x="125114" y="1642962"/>
                </a:lnTo>
                <a:lnTo>
                  <a:pt x="88533" y="1629047"/>
                </a:lnTo>
                <a:lnTo>
                  <a:pt x="33058" y="1598475"/>
                </a:lnTo>
                <a:lnTo>
                  <a:pt x="3805" y="1564904"/>
                </a:lnTo>
                <a:lnTo>
                  <a:pt x="0" y="1547241"/>
                </a:lnTo>
                <a:lnTo>
                  <a:pt x="0" y="0"/>
                </a:lnTo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0884534" y="3329177"/>
            <a:ext cx="108331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spc="-185" dirty="0">
                <a:solidFill>
                  <a:srgbClr val="FFFFFF"/>
                </a:solidFill>
                <a:latin typeface="Arial"/>
                <a:cs typeface="Arial"/>
              </a:rPr>
              <a:t>Base</a:t>
            </a:r>
            <a:r>
              <a:rPr sz="2000" spc="-1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spc="-60" dirty="0">
                <a:solidFill>
                  <a:srgbClr val="FFFFFF"/>
                </a:solidFill>
                <a:latin typeface="Arial"/>
                <a:cs typeface="Arial"/>
              </a:rPr>
              <a:t>teste</a:t>
            </a:r>
            <a:endParaRPr sz="2000">
              <a:latin typeface="Arial"/>
              <a:cs typeface="Arial"/>
            </a:endParaRPr>
          </a:p>
        </p:txBody>
      </p:sp>
      <p:graphicFrame>
        <p:nvGraphicFramePr>
          <p:cNvPr id="12" name="object 12"/>
          <p:cNvGraphicFramePr>
            <a:graphicFrameLocks noGrp="1"/>
          </p:cNvGraphicFramePr>
          <p:nvPr/>
        </p:nvGraphicFramePr>
        <p:xfrm>
          <a:off x="3516248" y="38226"/>
          <a:ext cx="2303775" cy="122618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57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3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33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39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57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57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178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1780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0573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05739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05739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135255">
                <a:tc row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endParaRPr sz="250">
                        <a:latin typeface="Times New Roman"/>
                        <a:cs typeface="Times New Roman"/>
                      </a:endParaRPr>
                    </a:p>
                    <a:p>
                      <a:pPr marL="71120" marR="45085" indent="-7620">
                        <a:lnSpc>
                          <a:spcPct val="114999"/>
                        </a:lnSpc>
                      </a:pPr>
                      <a:r>
                        <a:rPr sz="200" b="1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R</a:t>
                      </a:r>
                      <a:r>
                        <a:rPr sz="200" b="1" spc="-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i</a:t>
                      </a:r>
                      <a:r>
                        <a:rPr sz="200" b="1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s</a:t>
                      </a:r>
                      <a:r>
                        <a:rPr sz="200" b="1" spc="-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c</a:t>
                      </a:r>
                      <a:r>
                        <a:rPr sz="200" b="1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o</a:t>
                      </a:r>
                      <a:r>
                        <a:rPr sz="200" b="1" spc="-1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200" b="1" spc="-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d</a:t>
                      </a:r>
                      <a:r>
                        <a:rPr sz="200" b="1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e  </a:t>
                      </a:r>
                      <a:r>
                        <a:rPr sz="200" b="1" spc="-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cr</a:t>
                      </a:r>
                      <a:r>
                        <a:rPr sz="200" b="1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é</a:t>
                      </a:r>
                      <a:r>
                        <a:rPr sz="200" b="1" spc="-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di</a:t>
                      </a:r>
                      <a:r>
                        <a:rPr sz="200" b="1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to</a:t>
                      </a:r>
                      <a:endParaRPr sz="200">
                        <a:latin typeface="Trebuchet MS"/>
                        <a:cs typeface="Trebuchet MS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381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471C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28905">
                        <a:lnSpc>
                          <a:spcPct val="100000"/>
                        </a:lnSpc>
                        <a:spcBef>
                          <a:spcPts val="275"/>
                        </a:spcBef>
                      </a:pPr>
                      <a:r>
                        <a:rPr sz="400" b="1" spc="-2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História </a:t>
                      </a:r>
                      <a:r>
                        <a:rPr sz="400" b="1" spc="-2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do</a:t>
                      </a:r>
                      <a:r>
                        <a:rPr sz="400" b="1" spc="-5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400" b="1" spc="-3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crédito</a:t>
                      </a:r>
                      <a:endParaRPr sz="400">
                        <a:latin typeface="Trebuchet MS"/>
                        <a:cs typeface="Trebuchet MS"/>
                      </a:endParaRPr>
                    </a:p>
                  </a:txBody>
                  <a:tcPr marL="0" marR="0" marT="34925" marB="0">
                    <a:lnL w="381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solidFill>
                      <a:srgbClr val="4471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45415">
                        <a:lnSpc>
                          <a:spcPct val="100000"/>
                        </a:lnSpc>
                        <a:spcBef>
                          <a:spcPts val="275"/>
                        </a:spcBef>
                      </a:pPr>
                      <a:r>
                        <a:rPr sz="400" b="1" spc="-2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Dívida</a:t>
                      </a:r>
                      <a:endParaRPr sz="400">
                        <a:latin typeface="Trebuchet MS"/>
                        <a:cs typeface="Trebuchet MS"/>
                      </a:endParaRPr>
                    </a:p>
                  </a:txBody>
                  <a:tcPr marL="0" marR="0" marT="3492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solidFill>
                      <a:srgbClr val="4471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24460">
                        <a:lnSpc>
                          <a:spcPct val="100000"/>
                        </a:lnSpc>
                        <a:spcBef>
                          <a:spcPts val="275"/>
                        </a:spcBef>
                      </a:pPr>
                      <a:r>
                        <a:rPr sz="400" b="1" spc="-2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Garantias</a:t>
                      </a:r>
                      <a:endParaRPr sz="400">
                        <a:latin typeface="Trebuchet MS"/>
                        <a:cs typeface="Trebuchet MS"/>
                      </a:endParaRPr>
                    </a:p>
                  </a:txBody>
                  <a:tcPr marL="0" marR="0" marT="3492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solidFill>
                      <a:srgbClr val="4471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marL="185420">
                        <a:lnSpc>
                          <a:spcPct val="100000"/>
                        </a:lnSpc>
                        <a:spcBef>
                          <a:spcPts val="275"/>
                        </a:spcBef>
                      </a:pPr>
                      <a:r>
                        <a:rPr sz="400" b="1" spc="-2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Renda</a:t>
                      </a:r>
                      <a:r>
                        <a:rPr sz="400" b="1" spc="-4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400" b="1" spc="-2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anual</a:t>
                      </a:r>
                      <a:endParaRPr sz="400">
                        <a:latin typeface="Trebuchet MS"/>
                        <a:cs typeface="Trebuchet MS"/>
                      </a:endParaRPr>
                    </a:p>
                  </a:txBody>
                  <a:tcPr marL="0" marR="0" marT="3492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solidFill>
                      <a:srgbClr val="4471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31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381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471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 marL="69215" marR="48895" algn="ctr">
                        <a:lnSpc>
                          <a:spcPct val="114999"/>
                        </a:lnSpc>
                      </a:pPr>
                      <a:r>
                        <a:rPr sz="200" spc="-5" dirty="0">
                          <a:latin typeface="Arial"/>
                          <a:cs typeface="Arial"/>
                        </a:rPr>
                        <a:t>Boa  </a:t>
                      </a:r>
                      <a:r>
                        <a:rPr sz="200" dirty="0">
                          <a:latin typeface="Arial"/>
                          <a:cs typeface="Arial"/>
                        </a:rPr>
                        <a:t>5</a:t>
                      </a:r>
                      <a:endParaRPr sz="2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381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CFD4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 marL="66675" marR="45720" algn="ctr">
                        <a:lnSpc>
                          <a:spcPct val="114999"/>
                        </a:lnSpc>
                        <a:spcBef>
                          <a:spcPts val="130"/>
                        </a:spcBef>
                      </a:pPr>
                      <a:r>
                        <a:rPr sz="200" spc="-10" dirty="0">
                          <a:latin typeface="Arial"/>
                          <a:cs typeface="Arial"/>
                        </a:rPr>
                        <a:t>De</a:t>
                      </a:r>
                      <a:r>
                        <a:rPr sz="200" dirty="0">
                          <a:latin typeface="Arial"/>
                          <a:cs typeface="Arial"/>
                        </a:rPr>
                        <a:t>s</a:t>
                      </a:r>
                      <a:r>
                        <a:rPr sz="200" spc="-5" dirty="0">
                          <a:latin typeface="Arial"/>
                          <a:cs typeface="Arial"/>
                        </a:rPr>
                        <a:t>co</a:t>
                      </a:r>
                      <a:r>
                        <a:rPr sz="200" dirty="0">
                          <a:latin typeface="Arial"/>
                          <a:cs typeface="Arial"/>
                        </a:rPr>
                        <a:t>nh</a:t>
                      </a:r>
                      <a:r>
                        <a:rPr sz="200" spc="-10" dirty="0">
                          <a:latin typeface="Arial"/>
                          <a:cs typeface="Arial"/>
                        </a:rPr>
                        <a:t>e</a:t>
                      </a:r>
                      <a:r>
                        <a:rPr sz="200" spc="-5" dirty="0">
                          <a:latin typeface="Arial"/>
                          <a:cs typeface="Arial"/>
                        </a:rPr>
                        <a:t>c</a:t>
                      </a:r>
                      <a:r>
                        <a:rPr sz="200" dirty="0">
                          <a:latin typeface="Arial"/>
                          <a:cs typeface="Arial"/>
                        </a:rPr>
                        <a:t>id   </a:t>
                      </a:r>
                      <a:r>
                        <a:rPr sz="200" spc="-15" dirty="0">
                          <a:latin typeface="Arial"/>
                          <a:cs typeface="Arial"/>
                        </a:rPr>
                        <a:t>a</a:t>
                      </a:r>
                      <a:endParaRPr sz="200">
                        <a:latin typeface="Arial"/>
                        <a:cs typeface="Arial"/>
                      </a:endParaRPr>
                    </a:p>
                    <a:p>
                      <a:pPr marL="12700"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200" dirty="0">
                          <a:latin typeface="Arial"/>
                          <a:cs typeface="Arial"/>
                        </a:rPr>
                        <a:t>5</a:t>
                      </a:r>
                      <a:endParaRPr sz="2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FD4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 marL="85725" marR="66040" algn="ctr">
                        <a:lnSpc>
                          <a:spcPct val="114999"/>
                        </a:lnSpc>
                      </a:pPr>
                      <a:r>
                        <a:rPr sz="200" spc="-5" dirty="0">
                          <a:latin typeface="Arial"/>
                          <a:cs typeface="Arial"/>
                        </a:rPr>
                        <a:t>R</a:t>
                      </a:r>
                      <a:r>
                        <a:rPr sz="200" dirty="0">
                          <a:latin typeface="Arial"/>
                          <a:cs typeface="Arial"/>
                        </a:rPr>
                        <a:t>uim  </a:t>
                      </a:r>
                      <a:r>
                        <a:rPr sz="200" spc="-10" dirty="0">
                          <a:latin typeface="Arial"/>
                          <a:cs typeface="Arial"/>
                        </a:rPr>
                        <a:t>4</a:t>
                      </a:r>
                      <a:endParaRPr sz="2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FD4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 marL="87630" marR="67945" algn="ctr">
                        <a:lnSpc>
                          <a:spcPct val="114999"/>
                        </a:lnSpc>
                      </a:pPr>
                      <a:r>
                        <a:rPr sz="200" dirty="0">
                          <a:latin typeface="Arial"/>
                          <a:cs typeface="Arial"/>
                        </a:rPr>
                        <a:t>Alta  7</a:t>
                      </a:r>
                      <a:endParaRPr sz="2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FD4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 marL="101600" marR="60325" indent="-20320">
                        <a:lnSpc>
                          <a:spcPct val="114999"/>
                        </a:lnSpc>
                      </a:pPr>
                      <a:r>
                        <a:rPr sz="200" spc="-5" dirty="0">
                          <a:latin typeface="Arial"/>
                          <a:cs typeface="Arial"/>
                        </a:rPr>
                        <a:t>Ba</a:t>
                      </a:r>
                      <a:r>
                        <a:rPr sz="200" dirty="0">
                          <a:latin typeface="Arial"/>
                          <a:cs typeface="Arial"/>
                        </a:rPr>
                        <a:t>i</a:t>
                      </a:r>
                      <a:r>
                        <a:rPr sz="200" spc="-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200" dirty="0">
                          <a:latin typeface="Arial"/>
                          <a:cs typeface="Arial"/>
                        </a:rPr>
                        <a:t>a  </a:t>
                      </a:r>
                      <a:r>
                        <a:rPr sz="200" spc="-10" dirty="0">
                          <a:latin typeface="Arial"/>
                          <a:cs typeface="Arial"/>
                        </a:rPr>
                        <a:t>7</a:t>
                      </a:r>
                      <a:endParaRPr sz="2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FD4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 marL="101600" marR="42545" indent="-38100">
                        <a:lnSpc>
                          <a:spcPct val="114999"/>
                        </a:lnSpc>
                      </a:pPr>
                      <a:r>
                        <a:rPr sz="200" dirty="0">
                          <a:latin typeface="Arial"/>
                          <a:cs typeface="Arial"/>
                        </a:rPr>
                        <a:t>N</a:t>
                      </a:r>
                      <a:r>
                        <a:rPr sz="200" spc="-10" dirty="0">
                          <a:latin typeface="Arial"/>
                          <a:cs typeface="Arial"/>
                        </a:rPr>
                        <a:t>e</a:t>
                      </a:r>
                      <a:r>
                        <a:rPr sz="200" dirty="0">
                          <a:latin typeface="Arial"/>
                          <a:cs typeface="Arial"/>
                        </a:rPr>
                        <a:t>nhuma  </a:t>
                      </a:r>
                      <a:r>
                        <a:rPr sz="200" spc="-10" dirty="0">
                          <a:latin typeface="Arial"/>
                          <a:cs typeface="Arial"/>
                        </a:rPr>
                        <a:t>11</a:t>
                      </a:r>
                      <a:endParaRPr sz="2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FD4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 marL="109220" marR="39370" indent="-45720">
                        <a:lnSpc>
                          <a:spcPct val="114999"/>
                        </a:lnSpc>
                      </a:pPr>
                      <a:r>
                        <a:rPr sz="200" dirty="0">
                          <a:latin typeface="Arial"/>
                          <a:cs typeface="Arial"/>
                        </a:rPr>
                        <a:t>Ad</a:t>
                      </a:r>
                      <a:r>
                        <a:rPr sz="200" spc="-10" dirty="0">
                          <a:latin typeface="Arial"/>
                          <a:cs typeface="Arial"/>
                        </a:rPr>
                        <a:t>e</a:t>
                      </a:r>
                      <a:r>
                        <a:rPr sz="200" dirty="0">
                          <a:latin typeface="Arial"/>
                          <a:cs typeface="Arial"/>
                        </a:rPr>
                        <a:t>qu</a:t>
                      </a:r>
                      <a:r>
                        <a:rPr sz="200" spc="-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200" dirty="0">
                          <a:latin typeface="Arial"/>
                          <a:cs typeface="Arial"/>
                        </a:rPr>
                        <a:t>da  </a:t>
                      </a:r>
                      <a:r>
                        <a:rPr sz="200" spc="-10" dirty="0">
                          <a:latin typeface="Arial"/>
                          <a:cs typeface="Arial"/>
                        </a:rPr>
                        <a:t>3</a:t>
                      </a:r>
                      <a:endParaRPr sz="2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FD4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250">
                        <a:latin typeface="Times New Roman"/>
                        <a:cs typeface="Times New Roman"/>
                      </a:endParaRPr>
                    </a:p>
                    <a:p>
                      <a:pPr marL="11430" algn="ctr">
                        <a:lnSpc>
                          <a:spcPct val="100000"/>
                        </a:lnSpc>
                      </a:pPr>
                      <a:r>
                        <a:rPr sz="200" spc="-20" dirty="0">
                          <a:latin typeface="Arial"/>
                          <a:cs typeface="Arial"/>
                        </a:rPr>
                        <a:t>&lt;</a:t>
                      </a:r>
                      <a:r>
                        <a:rPr sz="200" spc="-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00" spc="-10" dirty="0">
                          <a:latin typeface="Arial"/>
                          <a:cs typeface="Arial"/>
                        </a:rPr>
                        <a:t>15000</a:t>
                      </a:r>
                      <a:endParaRPr sz="200">
                        <a:latin typeface="Arial"/>
                        <a:cs typeface="Arial"/>
                      </a:endParaRPr>
                    </a:p>
                    <a:p>
                      <a:pPr marL="11430"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200" dirty="0">
                          <a:latin typeface="Arial"/>
                          <a:cs typeface="Arial"/>
                        </a:rPr>
                        <a:t>3</a:t>
                      </a:r>
                      <a:endParaRPr sz="2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FD4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250">
                        <a:latin typeface="Times New Roman"/>
                        <a:cs typeface="Times New Roman"/>
                      </a:endParaRPr>
                    </a:p>
                    <a:p>
                      <a:pPr marL="74295" marR="54610" indent="1270" algn="ctr">
                        <a:lnSpc>
                          <a:spcPct val="114999"/>
                        </a:lnSpc>
                      </a:pPr>
                      <a:r>
                        <a:rPr sz="200" spc="-30" dirty="0">
                          <a:latin typeface="Arial"/>
                          <a:cs typeface="Arial"/>
                        </a:rPr>
                        <a:t>&gt;=  </a:t>
                      </a:r>
                      <a:r>
                        <a:rPr sz="200" dirty="0">
                          <a:latin typeface="Arial"/>
                          <a:cs typeface="Arial"/>
                        </a:rPr>
                        <a:t>15000</a:t>
                      </a:r>
                      <a:endParaRPr sz="200">
                        <a:latin typeface="Arial"/>
                        <a:cs typeface="Arial"/>
                      </a:endParaRPr>
                    </a:p>
                    <a:p>
                      <a:pPr marL="74295" marR="54610" indent="1270" algn="ctr">
                        <a:lnSpc>
                          <a:spcPct val="114999"/>
                        </a:lnSpc>
                      </a:pPr>
                      <a:r>
                        <a:rPr sz="200" spc="-30" dirty="0">
                          <a:latin typeface="Arial"/>
                          <a:cs typeface="Arial"/>
                        </a:rPr>
                        <a:t>&lt;=  </a:t>
                      </a:r>
                      <a:r>
                        <a:rPr sz="200" dirty="0">
                          <a:latin typeface="Arial"/>
                          <a:cs typeface="Arial"/>
                        </a:rPr>
                        <a:t>35000</a:t>
                      </a:r>
                      <a:endParaRPr sz="200">
                        <a:latin typeface="Arial"/>
                        <a:cs typeface="Arial"/>
                      </a:endParaRPr>
                    </a:p>
                    <a:p>
                      <a:pPr marL="11430"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200" dirty="0">
                          <a:latin typeface="Arial"/>
                          <a:cs typeface="Arial"/>
                        </a:rPr>
                        <a:t>4</a:t>
                      </a:r>
                      <a:endParaRPr sz="2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FD4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250">
                        <a:latin typeface="Times New Roman"/>
                        <a:cs typeface="Times New Roman"/>
                      </a:endParaRPr>
                    </a:p>
                    <a:p>
                      <a:pPr marL="12065" algn="ctr">
                        <a:lnSpc>
                          <a:spcPct val="100000"/>
                        </a:lnSpc>
                      </a:pPr>
                      <a:r>
                        <a:rPr sz="200" spc="-20" dirty="0">
                          <a:latin typeface="Arial"/>
                          <a:cs typeface="Arial"/>
                        </a:rPr>
                        <a:t>&gt;</a:t>
                      </a:r>
                      <a:r>
                        <a:rPr sz="200" spc="-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00" spc="-10" dirty="0">
                          <a:latin typeface="Arial"/>
                          <a:cs typeface="Arial"/>
                        </a:rPr>
                        <a:t>35000</a:t>
                      </a:r>
                      <a:endParaRPr sz="200">
                        <a:latin typeface="Arial"/>
                        <a:cs typeface="Arial"/>
                      </a:endParaRPr>
                    </a:p>
                    <a:p>
                      <a:pPr marL="12065"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200" dirty="0">
                          <a:latin typeface="Arial"/>
                          <a:cs typeface="Arial"/>
                        </a:rPr>
                        <a:t>7</a:t>
                      </a:r>
                      <a:endParaRPr sz="2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FD4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65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 marL="83185" marR="63500" indent="-1270" algn="ctr">
                        <a:lnSpc>
                          <a:spcPct val="114999"/>
                        </a:lnSpc>
                      </a:pPr>
                      <a:r>
                        <a:rPr sz="200" b="1" spc="-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Al</a:t>
                      </a:r>
                      <a:r>
                        <a:rPr sz="200" b="1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to  6</a:t>
                      </a:r>
                      <a:r>
                        <a:rPr sz="200" b="1" spc="-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/</a:t>
                      </a:r>
                      <a:r>
                        <a:rPr sz="200" b="1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14</a:t>
                      </a:r>
                      <a:endParaRPr sz="200">
                        <a:latin typeface="Trebuchet MS"/>
                        <a:cs typeface="Trebuchet MS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381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4471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12700" algn="ctr">
                        <a:lnSpc>
                          <a:spcPct val="100000"/>
                        </a:lnSpc>
                      </a:pPr>
                      <a:r>
                        <a:rPr sz="400" spc="10" dirty="0">
                          <a:latin typeface="Arial"/>
                          <a:cs typeface="Arial"/>
                        </a:rPr>
                        <a:t>1/</a:t>
                      </a:r>
                      <a:endParaRPr sz="400">
                        <a:latin typeface="Arial"/>
                        <a:cs typeface="Arial"/>
                      </a:endParaRPr>
                    </a:p>
                    <a:p>
                      <a:pPr marL="10160" algn="ctr">
                        <a:lnSpc>
                          <a:spcPct val="100000"/>
                        </a:lnSpc>
                        <a:spcBef>
                          <a:spcPts val="70"/>
                        </a:spcBef>
                      </a:pPr>
                      <a:r>
                        <a:rPr sz="400" dirty="0">
                          <a:latin typeface="Arial"/>
                          <a:cs typeface="Arial"/>
                        </a:rPr>
                        <a:t>5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2540" marB="0">
                    <a:lnL w="381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9715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spc="-5" dirty="0">
                          <a:latin typeface="Arial"/>
                          <a:cs typeface="Arial"/>
                        </a:rPr>
                        <a:t>2/5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7810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spc="-5" dirty="0">
                          <a:latin typeface="Arial"/>
                          <a:cs typeface="Arial"/>
                        </a:rPr>
                        <a:t>3/4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1143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spc="-5" dirty="0">
                          <a:latin typeface="Arial"/>
                          <a:cs typeface="Arial"/>
                        </a:rPr>
                        <a:t>4/7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1143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spc="-5" dirty="0">
                          <a:latin typeface="Arial"/>
                          <a:cs typeface="Arial"/>
                        </a:rPr>
                        <a:t>2/7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1270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spc="-10" dirty="0">
                          <a:latin typeface="Arial"/>
                          <a:cs typeface="Arial"/>
                        </a:rPr>
                        <a:t>6/11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1397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dirty="0">
                          <a:latin typeface="Arial"/>
                          <a:cs typeface="Arial"/>
                        </a:rPr>
                        <a:t>0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7302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spc="-5" dirty="0">
                          <a:latin typeface="Arial"/>
                          <a:cs typeface="Arial"/>
                        </a:rPr>
                        <a:t>3/3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7302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spc="-5" dirty="0">
                          <a:latin typeface="Arial"/>
                          <a:cs typeface="Arial"/>
                        </a:rPr>
                        <a:t>2/4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7302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spc="-5" dirty="0">
                          <a:latin typeface="Arial"/>
                          <a:cs typeface="Arial"/>
                        </a:rPr>
                        <a:t>1/7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65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45"/>
                        </a:spcBef>
                      </a:pPr>
                      <a:endParaRPr sz="250">
                        <a:latin typeface="Times New Roman"/>
                        <a:cs typeface="Times New Roman"/>
                      </a:endParaRPr>
                    </a:p>
                    <a:p>
                      <a:pPr marL="83185" marR="45085" indent="-17145">
                        <a:lnSpc>
                          <a:spcPct val="114999"/>
                        </a:lnSpc>
                      </a:pPr>
                      <a:r>
                        <a:rPr sz="200" b="1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M</a:t>
                      </a:r>
                      <a:r>
                        <a:rPr sz="200" b="1" spc="-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od</a:t>
                      </a:r>
                      <a:r>
                        <a:rPr sz="200" b="1" spc="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e</a:t>
                      </a:r>
                      <a:r>
                        <a:rPr sz="200" b="1" spc="-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ra  </a:t>
                      </a:r>
                      <a:r>
                        <a:rPr sz="200" b="1" spc="-1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do  </a:t>
                      </a:r>
                      <a:r>
                        <a:rPr sz="200" b="1" spc="-1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3/14</a:t>
                      </a:r>
                      <a:endParaRPr sz="200">
                        <a:latin typeface="Trebuchet MS"/>
                        <a:cs typeface="Trebuchet MS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4471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12700" algn="ctr">
                        <a:lnSpc>
                          <a:spcPct val="100000"/>
                        </a:lnSpc>
                      </a:pPr>
                      <a:r>
                        <a:rPr sz="400" spc="10" dirty="0">
                          <a:latin typeface="Arial"/>
                          <a:cs typeface="Arial"/>
                        </a:rPr>
                        <a:t>1/</a:t>
                      </a:r>
                      <a:endParaRPr sz="400">
                        <a:latin typeface="Arial"/>
                        <a:cs typeface="Arial"/>
                      </a:endParaRPr>
                    </a:p>
                    <a:p>
                      <a:pPr marL="10160" algn="ctr">
                        <a:lnSpc>
                          <a:spcPct val="100000"/>
                        </a:lnSpc>
                        <a:spcBef>
                          <a:spcPts val="70"/>
                        </a:spcBef>
                      </a:pPr>
                      <a:r>
                        <a:rPr sz="400" dirty="0">
                          <a:latin typeface="Arial"/>
                          <a:cs typeface="Arial"/>
                        </a:rPr>
                        <a:t>5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25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FD4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9715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spc="-5" dirty="0">
                          <a:latin typeface="Arial"/>
                          <a:cs typeface="Arial"/>
                        </a:rPr>
                        <a:t>1/5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FD4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7810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spc="-5" dirty="0">
                          <a:latin typeface="Arial"/>
                          <a:cs typeface="Arial"/>
                        </a:rPr>
                        <a:t>1/4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FD4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1143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spc="-5" dirty="0">
                          <a:latin typeface="Arial"/>
                          <a:cs typeface="Arial"/>
                        </a:rPr>
                        <a:t>1/7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FD4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1143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spc="-5" dirty="0">
                          <a:latin typeface="Arial"/>
                          <a:cs typeface="Arial"/>
                        </a:rPr>
                        <a:t>2/7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FD4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1270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spc="-10" dirty="0">
                          <a:latin typeface="Arial"/>
                          <a:cs typeface="Arial"/>
                        </a:rPr>
                        <a:t>2/11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FD4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14604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spc="-5" dirty="0">
                          <a:latin typeface="Arial"/>
                          <a:cs typeface="Arial"/>
                        </a:rPr>
                        <a:t>1/3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FD4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9588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dirty="0">
                          <a:latin typeface="Arial"/>
                          <a:cs typeface="Arial"/>
                        </a:rPr>
                        <a:t>0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FD4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7302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spc="-5" dirty="0">
                          <a:latin typeface="Arial"/>
                          <a:cs typeface="Arial"/>
                        </a:rPr>
                        <a:t>2/4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FD4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7302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spc="-5" dirty="0">
                          <a:latin typeface="Arial"/>
                          <a:cs typeface="Arial"/>
                        </a:rPr>
                        <a:t>1/7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FD4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65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  <a:p>
                      <a:pPr marL="83185" marR="59055" indent="-5080">
                        <a:lnSpc>
                          <a:spcPct val="114999"/>
                        </a:lnSpc>
                        <a:spcBef>
                          <a:spcPts val="5"/>
                        </a:spcBef>
                      </a:pPr>
                      <a:r>
                        <a:rPr sz="200" b="1" spc="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B</a:t>
                      </a:r>
                      <a:r>
                        <a:rPr sz="200" b="1" spc="-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ai</a:t>
                      </a:r>
                      <a:r>
                        <a:rPr sz="200" b="1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xo  5</a:t>
                      </a:r>
                      <a:r>
                        <a:rPr sz="200" b="1" spc="-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/</a:t>
                      </a:r>
                      <a:r>
                        <a:rPr sz="200" b="1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14</a:t>
                      </a:r>
                      <a:endParaRPr sz="200">
                        <a:latin typeface="Trebuchet MS"/>
                        <a:cs typeface="Trebuchet MS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4471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12700" algn="ctr">
                        <a:lnSpc>
                          <a:spcPct val="100000"/>
                        </a:lnSpc>
                      </a:pPr>
                      <a:r>
                        <a:rPr sz="400" spc="10" dirty="0">
                          <a:latin typeface="Arial"/>
                          <a:cs typeface="Arial"/>
                        </a:rPr>
                        <a:t>3/</a:t>
                      </a:r>
                      <a:endParaRPr sz="400">
                        <a:latin typeface="Arial"/>
                        <a:cs typeface="Arial"/>
                      </a:endParaRPr>
                    </a:p>
                    <a:p>
                      <a:pPr marL="10160" algn="ctr">
                        <a:lnSpc>
                          <a:spcPct val="100000"/>
                        </a:lnSpc>
                        <a:spcBef>
                          <a:spcPts val="70"/>
                        </a:spcBef>
                      </a:pPr>
                      <a:r>
                        <a:rPr sz="400" dirty="0">
                          <a:latin typeface="Arial"/>
                          <a:cs typeface="Arial"/>
                        </a:rPr>
                        <a:t>5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25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9715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spc="-5" dirty="0">
                          <a:latin typeface="Arial"/>
                          <a:cs typeface="Arial"/>
                        </a:rPr>
                        <a:t>2/5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10096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dirty="0">
                          <a:latin typeface="Arial"/>
                          <a:cs typeface="Arial"/>
                        </a:rPr>
                        <a:t>0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1143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spc="-5" dirty="0">
                          <a:latin typeface="Arial"/>
                          <a:cs typeface="Arial"/>
                        </a:rPr>
                        <a:t>2/7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1143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spc="-5" dirty="0">
                          <a:latin typeface="Arial"/>
                          <a:cs typeface="Arial"/>
                        </a:rPr>
                        <a:t>3/7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1270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spc="-10" dirty="0">
                          <a:latin typeface="Arial"/>
                          <a:cs typeface="Arial"/>
                        </a:rPr>
                        <a:t>3/11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14604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spc="-5" dirty="0">
                          <a:latin typeface="Arial"/>
                          <a:cs typeface="Arial"/>
                        </a:rPr>
                        <a:t>2/3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9588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dirty="0">
                          <a:latin typeface="Arial"/>
                          <a:cs typeface="Arial"/>
                        </a:rPr>
                        <a:t>0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9588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dirty="0">
                          <a:latin typeface="Arial"/>
                          <a:cs typeface="Arial"/>
                        </a:rPr>
                        <a:t>0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7302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400" spc="-5" dirty="0">
                          <a:latin typeface="Arial"/>
                          <a:cs typeface="Arial"/>
                        </a:rPr>
                        <a:t>5/7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3" name="object 13"/>
          <p:cNvSpPr txBox="1"/>
          <p:nvPr/>
        </p:nvSpPr>
        <p:spPr>
          <a:xfrm>
            <a:off x="5989701" y="460628"/>
            <a:ext cx="888365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75" dirty="0">
                <a:latin typeface="Arial"/>
                <a:cs typeface="Arial"/>
              </a:rPr>
              <a:t>Naive</a:t>
            </a:r>
            <a:r>
              <a:rPr sz="1400" spc="-135" dirty="0">
                <a:latin typeface="Arial"/>
                <a:cs typeface="Arial"/>
              </a:rPr>
              <a:t> </a:t>
            </a:r>
            <a:r>
              <a:rPr sz="1400" spc="-100" dirty="0">
                <a:latin typeface="Arial"/>
                <a:cs typeface="Arial"/>
              </a:rPr>
              <a:t>bayes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4387596" y="1303019"/>
            <a:ext cx="295910" cy="295910"/>
          </a:xfrm>
          <a:custGeom>
            <a:avLst/>
            <a:gdLst/>
            <a:ahLst/>
            <a:cxnLst/>
            <a:rect l="l" t="t" r="r" b="b"/>
            <a:pathLst>
              <a:path w="295910" h="295909">
                <a:moveTo>
                  <a:pt x="147827" y="0"/>
                </a:moveTo>
                <a:lnTo>
                  <a:pt x="101096" y="7534"/>
                </a:lnTo>
                <a:lnTo>
                  <a:pt x="60514" y="28517"/>
                </a:lnTo>
                <a:lnTo>
                  <a:pt x="28517" y="60514"/>
                </a:lnTo>
                <a:lnTo>
                  <a:pt x="7534" y="101096"/>
                </a:lnTo>
                <a:lnTo>
                  <a:pt x="0" y="147827"/>
                </a:lnTo>
                <a:lnTo>
                  <a:pt x="7534" y="194559"/>
                </a:lnTo>
                <a:lnTo>
                  <a:pt x="28517" y="235141"/>
                </a:lnTo>
                <a:lnTo>
                  <a:pt x="60514" y="267138"/>
                </a:lnTo>
                <a:lnTo>
                  <a:pt x="101096" y="288121"/>
                </a:lnTo>
                <a:lnTo>
                  <a:pt x="147827" y="295655"/>
                </a:lnTo>
                <a:lnTo>
                  <a:pt x="194559" y="288121"/>
                </a:lnTo>
                <a:lnTo>
                  <a:pt x="235141" y="267138"/>
                </a:lnTo>
                <a:lnTo>
                  <a:pt x="267138" y="235141"/>
                </a:lnTo>
                <a:lnTo>
                  <a:pt x="288121" y="194559"/>
                </a:lnTo>
                <a:lnTo>
                  <a:pt x="295655" y="147827"/>
                </a:lnTo>
                <a:lnTo>
                  <a:pt x="288121" y="101096"/>
                </a:lnTo>
                <a:lnTo>
                  <a:pt x="267138" y="60514"/>
                </a:lnTo>
                <a:lnTo>
                  <a:pt x="235141" y="28517"/>
                </a:lnTo>
                <a:lnTo>
                  <a:pt x="194559" y="7534"/>
                </a:lnTo>
                <a:lnTo>
                  <a:pt x="147827" y="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387596" y="1303019"/>
            <a:ext cx="295910" cy="295910"/>
          </a:xfrm>
          <a:custGeom>
            <a:avLst/>
            <a:gdLst/>
            <a:ahLst/>
            <a:cxnLst/>
            <a:rect l="l" t="t" r="r" b="b"/>
            <a:pathLst>
              <a:path w="295910" h="295909">
                <a:moveTo>
                  <a:pt x="0" y="147827"/>
                </a:moveTo>
                <a:lnTo>
                  <a:pt x="7534" y="101096"/>
                </a:lnTo>
                <a:lnTo>
                  <a:pt x="28517" y="60514"/>
                </a:lnTo>
                <a:lnTo>
                  <a:pt x="60514" y="28517"/>
                </a:lnTo>
                <a:lnTo>
                  <a:pt x="101096" y="7534"/>
                </a:lnTo>
                <a:lnTo>
                  <a:pt x="147827" y="0"/>
                </a:lnTo>
                <a:lnTo>
                  <a:pt x="194559" y="7534"/>
                </a:lnTo>
                <a:lnTo>
                  <a:pt x="235141" y="28517"/>
                </a:lnTo>
                <a:lnTo>
                  <a:pt x="267138" y="60514"/>
                </a:lnTo>
                <a:lnTo>
                  <a:pt x="288121" y="101096"/>
                </a:lnTo>
                <a:lnTo>
                  <a:pt x="295655" y="147827"/>
                </a:lnTo>
                <a:lnTo>
                  <a:pt x="288121" y="194559"/>
                </a:lnTo>
                <a:lnTo>
                  <a:pt x="267138" y="235141"/>
                </a:lnTo>
                <a:lnTo>
                  <a:pt x="235141" y="267138"/>
                </a:lnTo>
                <a:lnTo>
                  <a:pt x="194559" y="288121"/>
                </a:lnTo>
                <a:lnTo>
                  <a:pt x="147827" y="295655"/>
                </a:lnTo>
                <a:lnTo>
                  <a:pt x="101096" y="288121"/>
                </a:lnTo>
                <a:lnTo>
                  <a:pt x="60514" y="267138"/>
                </a:lnTo>
                <a:lnTo>
                  <a:pt x="28517" y="235141"/>
                </a:lnTo>
                <a:lnTo>
                  <a:pt x="7534" y="194559"/>
                </a:lnTo>
                <a:lnTo>
                  <a:pt x="0" y="147827"/>
                </a:lnTo>
                <a:close/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4511166" y="1391538"/>
            <a:ext cx="52069" cy="1174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8415">
              <a:lnSpc>
                <a:spcPct val="100000"/>
              </a:lnSpc>
              <a:spcBef>
                <a:spcPts val="105"/>
              </a:spcBef>
            </a:pPr>
            <a:r>
              <a:rPr sz="200" spc="-35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endParaRPr sz="200">
              <a:latin typeface="Arial"/>
              <a:cs typeface="Arial"/>
            </a:endParaRPr>
          </a:p>
          <a:p>
            <a:pPr marL="12700" marR="5080">
              <a:lnSpc>
                <a:spcPct val="100000"/>
              </a:lnSpc>
            </a:pPr>
            <a:r>
              <a:rPr sz="200" spc="-20" dirty="0">
                <a:solidFill>
                  <a:srgbClr val="FFFFFF"/>
                </a:solidFill>
                <a:latin typeface="Arial"/>
                <a:cs typeface="Arial"/>
              </a:rPr>
              <a:t>en  </a:t>
            </a:r>
            <a:r>
              <a:rPr sz="200" spc="-10" dirty="0">
                <a:solidFill>
                  <a:srgbClr val="FFFFFF"/>
                </a:solidFill>
                <a:latin typeface="Arial"/>
                <a:cs typeface="Arial"/>
              </a:rPr>
              <a:t>da</a:t>
            </a:r>
            <a:endParaRPr sz="200">
              <a:latin typeface="Arial"/>
              <a:cs typeface="Arial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3771900" y="1812035"/>
            <a:ext cx="295910" cy="297180"/>
          </a:xfrm>
          <a:custGeom>
            <a:avLst/>
            <a:gdLst/>
            <a:ahLst/>
            <a:cxnLst/>
            <a:rect l="l" t="t" r="r" b="b"/>
            <a:pathLst>
              <a:path w="295910" h="297180">
                <a:moveTo>
                  <a:pt x="147827" y="0"/>
                </a:moveTo>
                <a:lnTo>
                  <a:pt x="101096" y="7577"/>
                </a:lnTo>
                <a:lnTo>
                  <a:pt x="60514" y="28675"/>
                </a:lnTo>
                <a:lnTo>
                  <a:pt x="28517" y="60844"/>
                </a:lnTo>
                <a:lnTo>
                  <a:pt x="7534" y="101632"/>
                </a:lnTo>
                <a:lnTo>
                  <a:pt x="0" y="148589"/>
                </a:lnTo>
                <a:lnTo>
                  <a:pt x="7534" y="195547"/>
                </a:lnTo>
                <a:lnTo>
                  <a:pt x="28517" y="236335"/>
                </a:lnTo>
                <a:lnTo>
                  <a:pt x="60514" y="268504"/>
                </a:lnTo>
                <a:lnTo>
                  <a:pt x="101096" y="289602"/>
                </a:lnTo>
                <a:lnTo>
                  <a:pt x="147827" y="297179"/>
                </a:lnTo>
                <a:lnTo>
                  <a:pt x="194559" y="289602"/>
                </a:lnTo>
                <a:lnTo>
                  <a:pt x="235141" y="268504"/>
                </a:lnTo>
                <a:lnTo>
                  <a:pt x="267138" y="236335"/>
                </a:lnTo>
                <a:lnTo>
                  <a:pt x="288121" y="195547"/>
                </a:lnTo>
                <a:lnTo>
                  <a:pt x="295655" y="148589"/>
                </a:lnTo>
                <a:lnTo>
                  <a:pt x="288121" y="101632"/>
                </a:lnTo>
                <a:lnTo>
                  <a:pt x="267138" y="60844"/>
                </a:lnTo>
                <a:lnTo>
                  <a:pt x="235141" y="28675"/>
                </a:lnTo>
                <a:lnTo>
                  <a:pt x="194559" y="7577"/>
                </a:lnTo>
                <a:lnTo>
                  <a:pt x="147827" y="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3771900" y="1812035"/>
            <a:ext cx="295910" cy="297180"/>
          </a:xfrm>
          <a:custGeom>
            <a:avLst/>
            <a:gdLst/>
            <a:ahLst/>
            <a:cxnLst/>
            <a:rect l="l" t="t" r="r" b="b"/>
            <a:pathLst>
              <a:path w="295910" h="297180">
                <a:moveTo>
                  <a:pt x="0" y="148589"/>
                </a:moveTo>
                <a:lnTo>
                  <a:pt x="7534" y="101632"/>
                </a:lnTo>
                <a:lnTo>
                  <a:pt x="28517" y="60844"/>
                </a:lnTo>
                <a:lnTo>
                  <a:pt x="60514" y="28675"/>
                </a:lnTo>
                <a:lnTo>
                  <a:pt x="101096" y="7577"/>
                </a:lnTo>
                <a:lnTo>
                  <a:pt x="147827" y="0"/>
                </a:lnTo>
                <a:lnTo>
                  <a:pt x="194559" y="7577"/>
                </a:lnTo>
                <a:lnTo>
                  <a:pt x="235141" y="28675"/>
                </a:lnTo>
                <a:lnTo>
                  <a:pt x="267138" y="60844"/>
                </a:lnTo>
                <a:lnTo>
                  <a:pt x="288121" y="101632"/>
                </a:lnTo>
                <a:lnTo>
                  <a:pt x="295655" y="148589"/>
                </a:lnTo>
                <a:lnTo>
                  <a:pt x="288121" y="195547"/>
                </a:lnTo>
                <a:lnTo>
                  <a:pt x="267138" y="236335"/>
                </a:lnTo>
                <a:lnTo>
                  <a:pt x="235141" y="268504"/>
                </a:lnTo>
                <a:lnTo>
                  <a:pt x="194559" y="289602"/>
                </a:lnTo>
                <a:lnTo>
                  <a:pt x="147827" y="297179"/>
                </a:lnTo>
                <a:lnTo>
                  <a:pt x="101096" y="289602"/>
                </a:lnTo>
                <a:lnTo>
                  <a:pt x="60514" y="268504"/>
                </a:lnTo>
                <a:lnTo>
                  <a:pt x="28517" y="236335"/>
                </a:lnTo>
                <a:lnTo>
                  <a:pt x="7534" y="195547"/>
                </a:lnTo>
                <a:lnTo>
                  <a:pt x="0" y="148589"/>
                </a:lnTo>
                <a:close/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3894835" y="1917954"/>
            <a:ext cx="49530" cy="86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12700" marR="5080" indent="2540" algn="just">
              <a:lnSpc>
                <a:spcPct val="100000"/>
              </a:lnSpc>
            </a:pPr>
            <a:r>
              <a:rPr sz="100" spc="-10" dirty="0">
                <a:solidFill>
                  <a:srgbClr val="FFFFFF"/>
                </a:solidFill>
                <a:latin typeface="Arial"/>
                <a:cs typeface="Arial"/>
              </a:rPr>
              <a:t>Hi</a:t>
            </a:r>
            <a:r>
              <a:rPr sz="100" spc="-20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100" dirty="0">
                <a:solidFill>
                  <a:srgbClr val="FFFFFF"/>
                </a:solidFill>
                <a:latin typeface="Arial"/>
                <a:cs typeface="Arial"/>
              </a:rPr>
              <a:t>t  </a:t>
            </a:r>
            <a:r>
              <a:rPr sz="100" spc="-10" dirty="0">
                <a:solidFill>
                  <a:srgbClr val="FFFFFF"/>
                </a:solidFill>
                <a:latin typeface="Arial"/>
                <a:cs typeface="Arial"/>
              </a:rPr>
              <a:t>ó</a:t>
            </a:r>
            <a:r>
              <a:rPr sz="100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100" spc="-5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100" spc="-10" dirty="0">
                <a:solidFill>
                  <a:srgbClr val="FFFFFF"/>
                </a:solidFill>
                <a:latin typeface="Arial"/>
                <a:cs typeface="Arial"/>
              </a:rPr>
              <a:t>a  </a:t>
            </a:r>
            <a:r>
              <a:rPr sz="100" spc="-15" dirty="0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100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100" spc="-10" dirty="0">
                <a:solidFill>
                  <a:srgbClr val="FFFFFF"/>
                </a:solidFill>
                <a:latin typeface="Arial"/>
                <a:cs typeface="Arial"/>
              </a:rPr>
              <a:t>é</a:t>
            </a:r>
            <a:r>
              <a:rPr sz="100" spc="-15" dirty="0">
                <a:solidFill>
                  <a:srgbClr val="FFFFFF"/>
                </a:solidFill>
                <a:latin typeface="Arial"/>
                <a:cs typeface="Arial"/>
              </a:rPr>
              <a:t>d</a:t>
            </a:r>
            <a:r>
              <a:rPr sz="100" spc="-5" dirty="0">
                <a:solidFill>
                  <a:srgbClr val="FFFFFF"/>
                </a:solidFill>
                <a:latin typeface="Arial"/>
                <a:cs typeface="Arial"/>
              </a:rPr>
              <a:t>i  to</a:t>
            </a:r>
            <a:endParaRPr sz="100">
              <a:latin typeface="Arial"/>
              <a:cs typeface="Arial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3771900" y="2240279"/>
            <a:ext cx="295910" cy="295910"/>
          </a:xfrm>
          <a:custGeom>
            <a:avLst/>
            <a:gdLst/>
            <a:ahLst/>
            <a:cxnLst/>
            <a:rect l="l" t="t" r="r" b="b"/>
            <a:pathLst>
              <a:path w="295910" h="295910">
                <a:moveTo>
                  <a:pt x="147827" y="0"/>
                </a:moveTo>
                <a:lnTo>
                  <a:pt x="101096" y="7534"/>
                </a:lnTo>
                <a:lnTo>
                  <a:pt x="60514" y="28517"/>
                </a:lnTo>
                <a:lnTo>
                  <a:pt x="28517" y="60514"/>
                </a:lnTo>
                <a:lnTo>
                  <a:pt x="7534" y="101096"/>
                </a:lnTo>
                <a:lnTo>
                  <a:pt x="0" y="147828"/>
                </a:lnTo>
                <a:lnTo>
                  <a:pt x="7534" y="194559"/>
                </a:lnTo>
                <a:lnTo>
                  <a:pt x="28517" y="235141"/>
                </a:lnTo>
                <a:lnTo>
                  <a:pt x="60514" y="267138"/>
                </a:lnTo>
                <a:lnTo>
                  <a:pt x="101096" y="288121"/>
                </a:lnTo>
                <a:lnTo>
                  <a:pt x="147827" y="295656"/>
                </a:lnTo>
                <a:lnTo>
                  <a:pt x="194559" y="288121"/>
                </a:lnTo>
                <a:lnTo>
                  <a:pt x="235141" y="267138"/>
                </a:lnTo>
                <a:lnTo>
                  <a:pt x="267138" y="235141"/>
                </a:lnTo>
                <a:lnTo>
                  <a:pt x="288121" y="194559"/>
                </a:lnTo>
                <a:lnTo>
                  <a:pt x="295655" y="147828"/>
                </a:lnTo>
                <a:lnTo>
                  <a:pt x="288121" y="101096"/>
                </a:lnTo>
                <a:lnTo>
                  <a:pt x="267138" y="60514"/>
                </a:lnTo>
                <a:lnTo>
                  <a:pt x="235141" y="28517"/>
                </a:lnTo>
                <a:lnTo>
                  <a:pt x="194559" y="7534"/>
                </a:lnTo>
                <a:lnTo>
                  <a:pt x="147827" y="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771900" y="2240279"/>
            <a:ext cx="295910" cy="295910"/>
          </a:xfrm>
          <a:custGeom>
            <a:avLst/>
            <a:gdLst/>
            <a:ahLst/>
            <a:cxnLst/>
            <a:rect l="l" t="t" r="r" b="b"/>
            <a:pathLst>
              <a:path w="295910" h="295910">
                <a:moveTo>
                  <a:pt x="0" y="147828"/>
                </a:moveTo>
                <a:lnTo>
                  <a:pt x="7534" y="101096"/>
                </a:lnTo>
                <a:lnTo>
                  <a:pt x="28517" y="60514"/>
                </a:lnTo>
                <a:lnTo>
                  <a:pt x="60514" y="28517"/>
                </a:lnTo>
                <a:lnTo>
                  <a:pt x="101096" y="7534"/>
                </a:lnTo>
                <a:lnTo>
                  <a:pt x="147827" y="0"/>
                </a:lnTo>
                <a:lnTo>
                  <a:pt x="194559" y="7534"/>
                </a:lnTo>
                <a:lnTo>
                  <a:pt x="235141" y="28517"/>
                </a:lnTo>
                <a:lnTo>
                  <a:pt x="267138" y="60514"/>
                </a:lnTo>
                <a:lnTo>
                  <a:pt x="288121" y="101096"/>
                </a:lnTo>
                <a:lnTo>
                  <a:pt x="295655" y="147828"/>
                </a:lnTo>
                <a:lnTo>
                  <a:pt x="288121" y="194559"/>
                </a:lnTo>
                <a:lnTo>
                  <a:pt x="267138" y="235141"/>
                </a:lnTo>
                <a:lnTo>
                  <a:pt x="235141" y="267138"/>
                </a:lnTo>
                <a:lnTo>
                  <a:pt x="194559" y="288121"/>
                </a:lnTo>
                <a:lnTo>
                  <a:pt x="147827" y="295656"/>
                </a:lnTo>
                <a:lnTo>
                  <a:pt x="101096" y="288121"/>
                </a:lnTo>
                <a:lnTo>
                  <a:pt x="60514" y="267138"/>
                </a:lnTo>
                <a:lnTo>
                  <a:pt x="28517" y="235141"/>
                </a:lnTo>
                <a:lnTo>
                  <a:pt x="7534" y="194559"/>
                </a:lnTo>
                <a:lnTo>
                  <a:pt x="0" y="147828"/>
                </a:lnTo>
                <a:close/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3894835" y="2328163"/>
            <a:ext cx="52069" cy="1174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1270" algn="just">
              <a:lnSpc>
                <a:spcPct val="100000"/>
              </a:lnSpc>
              <a:spcBef>
                <a:spcPts val="105"/>
              </a:spcBef>
            </a:pPr>
            <a:r>
              <a:rPr sz="200" spc="-25" dirty="0">
                <a:solidFill>
                  <a:srgbClr val="FFFFFF"/>
                </a:solidFill>
                <a:latin typeface="Arial"/>
                <a:cs typeface="Arial"/>
              </a:rPr>
              <a:t>Dí  </a:t>
            </a:r>
            <a:r>
              <a:rPr sz="200" spc="-5" dirty="0">
                <a:solidFill>
                  <a:srgbClr val="FFFFFF"/>
                </a:solidFill>
                <a:latin typeface="Arial"/>
                <a:cs typeface="Arial"/>
              </a:rPr>
              <a:t>vi  </a:t>
            </a:r>
            <a:r>
              <a:rPr sz="200" spc="-10" dirty="0">
                <a:solidFill>
                  <a:srgbClr val="FFFFFF"/>
                </a:solidFill>
                <a:latin typeface="Arial"/>
                <a:cs typeface="Arial"/>
              </a:rPr>
              <a:t>da</a:t>
            </a:r>
            <a:endParaRPr sz="200">
              <a:latin typeface="Arial"/>
              <a:cs typeface="Arial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4948428" y="1808988"/>
            <a:ext cx="295910" cy="295910"/>
          </a:xfrm>
          <a:custGeom>
            <a:avLst/>
            <a:gdLst/>
            <a:ahLst/>
            <a:cxnLst/>
            <a:rect l="l" t="t" r="r" b="b"/>
            <a:pathLst>
              <a:path w="295910" h="295910">
                <a:moveTo>
                  <a:pt x="147827" y="0"/>
                </a:moveTo>
                <a:lnTo>
                  <a:pt x="101096" y="7534"/>
                </a:lnTo>
                <a:lnTo>
                  <a:pt x="60514" y="28517"/>
                </a:lnTo>
                <a:lnTo>
                  <a:pt x="28517" y="60514"/>
                </a:lnTo>
                <a:lnTo>
                  <a:pt x="7534" y="101096"/>
                </a:lnTo>
                <a:lnTo>
                  <a:pt x="0" y="147827"/>
                </a:lnTo>
                <a:lnTo>
                  <a:pt x="7534" y="194559"/>
                </a:lnTo>
                <a:lnTo>
                  <a:pt x="28517" y="235141"/>
                </a:lnTo>
                <a:lnTo>
                  <a:pt x="60514" y="267138"/>
                </a:lnTo>
                <a:lnTo>
                  <a:pt x="101096" y="288121"/>
                </a:lnTo>
                <a:lnTo>
                  <a:pt x="147827" y="295656"/>
                </a:lnTo>
                <a:lnTo>
                  <a:pt x="194559" y="288121"/>
                </a:lnTo>
                <a:lnTo>
                  <a:pt x="235141" y="267138"/>
                </a:lnTo>
                <a:lnTo>
                  <a:pt x="267138" y="235141"/>
                </a:lnTo>
                <a:lnTo>
                  <a:pt x="288121" y="194559"/>
                </a:lnTo>
                <a:lnTo>
                  <a:pt x="295656" y="147827"/>
                </a:lnTo>
                <a:lnTo>
                  <a:pt x="288121" y="101096"/>
                </a:lnTo>
                <a:lnTo>
                  <a:pt x="267138" y="60514"/>
                </a:lnTo>
                <a:lnTo>
                  <a:pt x="235141" y="28517"/>
                </a:lnTo>
                <a:lnTo>
                  <a:pt x="194559" y="7534"/>
                </a:lnTo>
                <a:lnTo>
                  <a:pt x="147827" y="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948428" y="1808988"/>
            <a:ext cx="295910" cy="295910"/>
          </a:xfrm>
          <a:custGeom>
            <a:avLst/>
            <a:gdLst/>
            <a:ahLst/>
            <a:cxnLst/>
            <a:rect l="l" t="t" r="r" b="b"/>
            <a:pathLst>
              <a:path w="295910" h="295910">
                <a:moveTo>
                  <a:pt x="0" y="147827"/>
                </a:moveTo>
                <a:lnTo>
                  <a:pt x="7534" y="101096"/>
                </a:lnTo>
                <a:lnTo>
                  <a:pt x="28517" y="60514"/>
                </a:lnTo>
                <a:lnTo>
                  <a:pt x="60514" y="28517"/>
                </a:lnTo>
                <a:lnTo>
                  <a:pt x="101096" y="7534"/>
                </a:lnTo>
                <a:lnTo>
                  <a:pt x="147827" y="0"/>
                </a:lnTo>
                <a:lnTo>
                  <a:pt x="194559" y="7534"/>
                </a:lnTo>
                <a:lnTo>
                  <a:pt x="235141" y="28517"/>
                </a:lnTo>
                <a:lnTo>
                  <a:pt x="267138" y="60514"/>
                </a:lnTo>
                <a:lnTo>
                  <a:pt x="288121" y="101096"/>
                </a:lnTo>
                <a:lnTo>
                  <a:pt x="295656" y="147827"/>
                </a:lnTo>
                <a:lnTo>
                  <a:pt x="288121" y="194559"/>
                </a:lnTo>
                <a:lnTo>
                  <a:pt x="267138" y="235141"/>
                </a:lnTo>
                <a:lnTo>
                  <a:pt x="235141" y="267138"/>
                </a:lnTo>
                <a:lnTo>
                  <a:pt x="194559" y="288121"/>
                </a:lnTo>
                <a:lnTo>
                  <a:pt x="147827" y="295656"/>
                </a:lnTo>
                <a:lnTo>
                  <a:pt x="101096" y="288121"/>
                </a:lnTo>
                <a:lnTo>
                  <a:pt x="60514" y="267138"/>
                </a:lnTo>
                <a:lnTo>
                  <a:pt x="28517" y="235141"/>
                </a:lnTo>
                <a:lnTo>
                  <a:pt x="7534" y="194559"/>
                </a:lnTo>
                <a:lnTo>
                  <a:pt x="0" y="147827"/>
                </a:lnTo>
                <a:close/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5071617" y="1914524"/>
            <a:ext cx="49530" cy="86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12700" marR="5080" indent="1270" algn="ctr">
              <a:lnSpc>
                <a:spcPct val="100000"/>
              </a:lnSpc>
            </a:pPr>
            <a:r>
              <a:rPr sz="100" spc="-10" dirty="0">
                <a:solidFill>
                  <a:srgbClr val="FFFFFF"/>
                </a:solidFill>
                <a:latin typeface="Arial"/>
                <a:cs typeface="Arial"/>
              </a:rPr>
              <a:t>Hi</a:t>
            </a:r>
            <a:r>
              <a:rPr sz="100" spc="-20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100" dirty="0">
                <a:solidFill>
                  <a:srgbClr val="FFFFFF"/>
                </a:solidFill>
                <a:latin typeface="Arial"/>
                <a:cs typeface="Arial"/>
              </a:rPr>
              <a:t>t  </a:t>
            </a:r>
            <a:r>
              <a:rPr sz="100" spc="-10" dirty="0">
                <a:solidFill>
                  <a:srgbClr val="FFFFFF"/>
                </a:solidFill>
                <a:latin typeface="Arial"/>
                <a:cs typeface="Arial"/>
              </a:rPr>
              <a:t>ó</a:t>
            </a:r>
            <a:r>
              <a:rPr sz="100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100" spc="-5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100" spc="-10" dirty="0">
                <a:solidFill>
                  <a:srgbClr val="FFFFFF"/>
                </a:solidFill>
                <a:latin typeface="Arial"/>
                <a:cs typeface="Arial"/>
              </a:rPr>
              <a:t>a  </a:t>
            </a:r>
            <a:r>
              <a:rPr sz="100" spc="-15" dirty="0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100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100" spc="-10" dirty="0">
                <a:solidFill>
                  <a:srgbClr val="FFFFFF"/>
                </a:solidFill>
                <a:latin typeface="Arial"/>
                <a:cs typeface="Arial"/>
              </a:rPr>
              <a:t>é</a:t>
            </a:r>
            <a:r>
              <a:rPr sz="100" spc="-15" dirty="0">
                <a:solidFill>
                  <a:srgbClr val="FFFFFF"/>
                </a:solidFill>
                <a:latin typeface="Arial"/>
                <a:cs typeface="Arial"/>
              </a:rPr>
              <a:t>d</a:t>
            </a:r>
            <a:r>
              <a:rPr sz="100" spc="-5" dirty="0">
                <a:solidFill>
                  <a:srgbClr val="FFFFFF"/>
                </a:solidFill>
                <a:latin typeface="Arial"/>
                <a:cs typeface="Arial"/>
              </a:rPr>
              <a:t>i  to</a:t>
            </a:r>
            <a:endParaRPr sz="100">
              <a:latin typeface="Arial"/>
              <a:cs typeface="Arial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4954523" y="2301239"/>
            <a:ext cx="295910" cy="147955"/>
          </a:xfrm>
          <a:prstGeom prst="rect">
            <a:avLst/>
          </a:prstGeom>
          <a:solidFill>
            <a:srgbClr val="4471C4"/>
          </a:solidFill>
          <a:ln w="12192">
            <a:solidFill>
              <a:srgbClr val="2E528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1270" algn="ctr">
              <a:lnSpc>
                <a:spcPct val="100000"/>
              </a:lnSpc>
              <a:spcBef>
                <a:spcPts val="60"/>
              </a:spcBef>
            </a:pPr>
            <a:r>
              <a:rPr sz="100" spc="-15" dirty="0">
                <a:solidFill>
                  <a:srgbClr val="FFFFFF"/>
                </a:solidFill>
                <a:latin typeface="Arial"/>
                <a:cs typeface="Arial"/>
              </a:rPr>
              <a:t>Baixo</a:t>
            </a:r>
            <a:endParaRPr sz="100">
              <a:latin typeface="Arial"/>
              <a:cs typeface="Arial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4216908" y="2304288"/>
            <a:ext cx="295910" cy="147955"/>
          </a:xfrm>
          <a:prstGeom prst="rect">
            <a:avLst/>
          </a:prstGeom>
          <a:solidFill>
            <a:srgbClr val="4471C4"/>
          </a:solidFill>
          <a:ln w="12192">
            <a:solidFill>
              <a:srgbClr val="2E528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2540" algn="ctr">
              <a:lnSpc>
                <a:spcPct val="100000"/>
              </a:lnSpc>
              <a:spcBef>
                <a:spcPts val="60"/>
              </a:spcBef>
            </a:pPr>
            <a:r>
              <a:rPr sz="100" spc="-5" dirty="0">
                <a:solidFill>
                  <a:srgbClr val="FFFFFF"/>
                </a:solidFill>
                <a:latin typeface="Arial"/>
                <a:cs typeface="Arial"/>
              </a:rPr>
              <a:t>Alto</a:t>
            </a:r>
            <a:endParaRPr sz="10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5355335" y="2301239"/>
            <a:ext cx="295910" cy="147955"/>
          </a:xfrm>
          <a:prstGeom prst="rect">
            <a:avLst/>
          </a:prstGeom>
          <a:solidFill>
            <a:srgbClr val="4471C4"/>
          </a:solidFill>
          <a:ln w="12192">
            <a:solidFill>
              <a:srgbClr val="2E528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635" algn="ctr">
              <a:lnSpc>
                <a:spcPct val="100000"/>
              </a:lnSpc>
              <a:spcBef>
                <a:spcPts val="60"/>
              </a:spcBef>
            </a:pPr>
            <a:r>
              <a:rPr sz="100" spc="-10" dirty="0">
                <a:solidFill>
                  <a:srgbClr val="FFFFFF"/>
                </a:solidFill>
                <a:latin typeface="Arial"/>
                <a:cs typeface="Arial"/>
              </a:rPr>
              <a:t>Moderado</a:t>
            </a:r>
            <a:endParaRPr sz="100">
              <a:latin typeface="Arial"/>
              <a:cs typeface="Arial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4081271" y="2667000"/>
            <a:ext cx="271780" cy="147955"/>
          </a:xfrm>
          <a:prstGeom prst="rect">
            <a:avLst/>
          </a:prstGeom>
          <a:solidFill>
            <a:srgbClr val="4471C4"/>
          </a:solidFill>
          <a:ln w="12192">
            <a:solidFill>
              <a:srgbClr val="2E528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65"/>
              </a:spcBef>
            </a:pPr>
            <a:r>
              <a:rPr sz="100" spc="-10" dirty="0">
                <a:solidFill>
                  <a:srgbClr val="FFFFFF"/>
                </a:solidFill>
                <a:latin typeface="Arial"/>
                <a:cs typeface="Arial"/>
              </a:rPr>
              <a:t>Moderado</a:t>
            </a:r>
            <a:endParaRPr sz="100">
              <a:latin typeface="Arial"/>
              <a:cs typeface="Arial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3485388" y="2667000"/>
            <a:ext cx="271780" cy="147955"/>
          </a:xfrm>
          <a:custGeom>
            <a:avLst/>
            <a:gdLst/>
            <a:ahLst/>
            <a:cxnLst/>
            <a:rect l="l" t="t" r="r" b="b"/>
            <a:pathLst>
              <a:path w="271779" h="147955">
                <a:moveTo>
                  <a:pt x="0" y="147827"/>
                </a:moveTo>
                <a:lnTo>
                  <a:pt x="271272" y="147827"/>
                </a:lnTo>
                <a:lnTo>
                  <a:pt x="271272" y="0"/>
                </a:lnTo>
                <a:lnTo>
                  <a:pt x="0" y="0"/>
                </a:lnTo>
                <a:lnTo>
                  <a:pt x="0" y="147827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3485388" y="2667000"/>
            <a:ext cx="271780" cy="147955"/>
          </a:xfrm>
          <a:custGeom>
            <a:avLst/>
            <a:gdLst/>
            <a:ahLst/>
            <a:cxnLst/>
            <a:rect l="l" t="t" r="r" b="b"/>
            <a:pathLst>
              <a:path w="271779" h="147955">
                <a:moveTo>
                  <a:pt x="0" y="147827"/>
                </a:moveTo>
                <a:lnTo>
                  <a:pt x="271272" y="147827"/>
                </a:lnTo>
                <a:lnTo>
                  <a:pt x="271272" y="0"/>
                </a:lnTo>
                <a:lnTo>
                  <a:pt x="0" y="0"/>
                </a:lnTo>
                <a:lnTo>
                  <a:pt x="0" y="147827"/>
                </a:lnTo>
                <a:close/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/>
          <p:nvPr/>
        </p:nvSpPr>
        <p:spPr>
          <a:xfrm>
            <a:off x="3485388" y="2721355"/>
            <a:ext cx="265430" cy="40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6350" algn="ctr">
              <a:lnSpc>
                <a:spcPct val="100000"/>
              </a:lnSpc>
            </a:pPr>
            <a:r>
              <a:rPr sz="100" spc="-5" dirty="0">
                <a:solidFill>
                  <a:srgbClr val="FFFFFF"/>
                </a:solidFill>
                <a:latin typeface="Arial"/>
                <a:cs typeface="Arial"/>
              </a:rPr>
              <a:t>Alto</a:t>
            </a:r>
            <a:endParaRPr sz="100">
              <a:latin typeface="Arial"/>
              <a:cs typeface="Arial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4584191" y="2304288"/>
            <a:ext cx="273050" cy="147955"/>
          </a:xfrm>
          <a:prstGeom prst="rect">
            <a:avLst/>
          </a:prstGeom>
          <a:solidFill>
            <a:srgbClr val="4471C4"/>
          </a:solidFill>
          <a:ln w="12192">
            <a:solidFill>
              <a:srgbClr val="2E528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635" algn="ctr">
              <a:lnSpc>
                <a:spcPct val="100000"/>
              </a:lnSpc>
              <a:spcBef>
                <a:spcPts val="60"/>
              </a:spcBef>
            </a:pPr>
            <a:r>
              <a:rPr sz="100" spc="-15" dirty="0">
                <a:solidFill>
                  <a:srgbClr val="FFFFFF"/>
                </a:solidFill>
                <a:latin typeface="Arial"/>
                <a:cs typeface="Arial"/>
              </a:rPr>
              <a:t>Baixo</a:t>
            </a:r>
            <a:endParaRPr sz="100">
              <a:latin typeface="Arial"/>
              <a:cs typeface="Arial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3349752" y="2301239"/>
            <a:ext cx="271780" cy="147955"/>
          </a:xfrm>
          <a:custGeom>
            <a:avLst/>
            <a:gdLst/>
            <a:ahLst/>
            <a:cxnLst/>
            <a:rect l="l" t="t" r="r" b="b"/>
            <a:pathLst>
              <a:path w="271779" h="147955">
                <a:moveTo>
                  <a:pt x="0" y="147827"/>
                </a:moveTo>
                <a:lnTo>
                  <a:pt x="271272" y="147827"/>
                </a:lnTo>
                <a:lnTo>
                  <a:pt x="271272" y="0"/>
                </a:lnTo>
                <a:lnTo>
                  <a:pt x="0" y="0"/>
                </a:lnTo>
                <a:lnTo>
                  <a:pt x="0" y="147827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3349752" y="2301239"/>
            <a:ext cx="271780" cy="147955"/>
          </a:xfrm>
          <a:custGeom>
            <a:avLst/>
            <a:gdLst/>
            <a:ahLst/>
            <a:cxnLst/>
            <a:rect l="l" t="t" r="r" b="b"/>
            <a:pathLst>
              <a:path w="271779" h="147955">
                <a:moveTo>
                  <a:pt x="0" y="147827"/>
                </a:moveTo>
                <a:lnTo>
                  <a:pt x="271272" y="147827"/>
                </a:lnTo>
                <a:lnTo>
                  <a:pt x="271272" y="0"/>
                </a:lnTo>
                <a:lnTo>
                  <a:pt x="0" y="0"/>
                </a:lnTo>
                <a:lnTo>
                  <a:pt x="0" y="147827"/>
                </a:lnTo>
                <a:close/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3446779" y="2354706"/>
            <a:ext cx="78105" cy="40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00" spc="-10" dirty="0">
                <a:solidFill>
                  <a:srgbClr val="FFFFFF"/>
                </a:solidFill>
                <a:latin typeface="Arial"/>
                <a:cs typeface="Arial"/>
              </a:rPr>
              <a:t>Moderado</a:t>
            </a:r>
            <a:endParaRPr sz="100">
              <a:latin typeface="Arial"/>
              <a:cs typeface="Arial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3105911" y="1886711"/>
            <a:ext cx="271780" cy="147955"/>
          </a:xfrm>
          <a:custGeom>
            <a:avLst/>
            <a:gdLst/>
            <a:ahLst/>
            <a:cxnLst/>
            <a:rect l="l" t="t" r="r" b="b"/>
            <a:pathLst>
              <a:path w="271779" h="147955">
                <a:moveTo>
                  <a:pt x="0" y="147827"/>
                </a:moveTo>
                <a:lnTo>
                  <a:pt x="271272" y="147827"/>
                </a:lnTo>
                <a:lnTo>
                  <a:pt x="271272" y="0"/>
                </a:lnTo>
                <a:lnTo>
                  <a:pt x="0" y="0"/>
                </a:lnTo>
                <a:lnTo>
                  <a:pt x="0" y="147827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3105911" y="1886711"/>
            <a:ext cx="271780" cy="147955"/>
          </a:xfrm>
          <a:custGeom>
            <a:avLst/>
            <a:gdLst/>
            <a:ahLst/>
            <a:cxnLst/>
            <a:rect l="l" t="t" r="r" b="b"/>
            <a:pathLst>
              <a:path w="271779" h="147955">
                <a:moveTo>
                  <a:pt x="0" y="147827"/>
                </a:moveTo>
                <a:lnTo>
                  <a:pt x="271272" y="147827"/>
                </a:lnTo>
                <a:lnTo>
                  <a:pt x="271272" y="0"/>
                </a:lnTo>
                <a:lnTo>
                  <a:pt x="0" y="0"/>
                </a:lnTo>
                <a:lnTo>
                  <a:pt x="0" y="147827"/>
                </a:lnTo>
                <a:close/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/>
          <p:nvPr/>
        </p:nvSpPr>
        <p:spPr>
          <a:xfrm>
            <a:off x="3105911" y="1940813"/>
            <a:ext cx="271780" cy="40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sz="100" spc="-5" dirty="0">
                <a:solidFill>
                  <a:srgbClr val="FFFFFF"/>
                </a:solidFill>
                <a:latin typeface="Arial"/>
                <a:cs typeface="Arial"/>
              </a:rPr>
              <a:t>Alto</a:t>
            </a:r>
            <a:endParaRPr sz="100">
              <a:latin typeface="Arial"/>
              <a:cs typeface="Arial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4535423" y="1598675"/>
            <a:ext cx="560705" cy="210820"/>
          </a:xfrm>
          <a:custGeom>
            <a:avLst/>
            <a:gdLst/>
            <a:ahLst/>
            <a:cxnLst/>
            <a:rect l="l" t="t" r="r" b="b"/>
            <a:pathLst>
              <a:path w="560704" h="210819">
                <a:moveTo>
                  <a:pt x="0" y="0"/>
                </a:moveTo>
                <a:lnTo>
                  <a:pt x="560324" y="210438"/>
                </a:lnTo>
              </a:path>
            </a:pathLst>
          </a:custGeom>
          <a:ln w="6096">
            <a:solidFill>
              <a:srgbClr val="4471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3919728" y="1598675"/>
            <a:ext cx="616585" cy="213995"/>
          </a:xfrm>
          <a:custGeom>
            <a:avLst/>
            <a:gdLst/>
            <a:ahLst/>
            <a:cxnLst/>
            <a:rect l="l" t="t" r="r" b="b"/>
            <a:pathLst>
              <a:path w="616585" h="213994">
                <a:moveTo>
                  <a:pt x="616458" y="0"/>
                </a:moveTo>
                <a:lnTo>
                  <a:pt x="0" y="213740"/>
                </a:lnTo>
              </a:path>
            </a:pathLst>
          </a:custGeom>
          <a:ln w="6095">
            <a:solidFill>
              <a:srgbClr val="4471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3241548" y="1598675"/>
            <a:ext cx="1294765" cy="287655"/>
          </a:xfrm>
          <a:custGeom>
            <a:avLst/>
            <a:gdLst/>
            <a:ahLst/>
            <a:cxnLst/>
            <a:rect l="l" t="t" r="r" b="b"/>
            <a:pathLst>
              <a:path w="1294764" h="287655">
                <a:moveTo>
                  <a:pt x="1294256" y="0"/>
                </a:moveTo>
                <a:lnTo>
                  <a:pt x="0" y="287654"/>
                </a:lnTo>
              </a:path>
            </a:pathLst>
          </a:custGeom>
          <a:ln w="6096">
            <a:solidFill>
              <a:srgbClr val="4471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4719828" y="2104644"/>
            <a:ext cx="375920" cy="198755"/>
          </a:xfrm>
          <a:custGeom>
            <a:avLst/>
            <a:gdLst/>
            <a:ahLst/>
            <a:cxnLst/>
            <a:rect l="l" t="t" r="r" b="b"/>
            <a:pathLst>
              <a:path w="375920" h="198755">
                <a:moveTo>
                  <a:pt x="375793" y="0"/>
                </a:moveTo>
                <a:lnTo>
                  <a:pt x="0" y="198627"/>
                </a:lnTo>
              </a:path>
            </a:pathLst>
          </a:custGeom>
          <a:ln w="6096">
            <a:solidFill>
              <a:srgbClr val="4471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5096255" y="2104644"/>
            <a:ext cx="407670" cy="195580"/>
          </a:xfrm>
          <a:custGeom>
            <a:avLst/>
            <a:gdLst/>
            <a:ahLst/>
            <a:cxnLst/>
            <a:rect l="l" t="t" r="r" b="b"/>
            <a:pathLst>
              <a:path w="407670" h="195580">
                <a:moveTo>
                  <a:pt x="0" y="0"/>
                </a:moveTo>
                <a:lnTo>
                  <a:pt x="407162" y="195325"/>
                </a:lnTo>
              </a:path>
            </a:pathLst>
          </a:custGeom>
          <a:ln w="6096">
            <a:solidFill>
              <a:srgbClr val="4471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5096255" y="2104644"/>
            <a:ext cx="6985" cy="195580"/>
          </a:xfrm>
          <a:custGeom>
            <a:avLst/>
            <a:gdLst/>
            <a:ahLst/>
            <a:cxnLst/>
            <a:rect l="l" t="t" r="r" b="b"/>
            <a:pathLst>
              <a:path w="6985" h="195580">
                <a:moveTo>
                  <a:pt x="0" y="0"/>
                </a:moveTo>
                <a:lnTo>
                  <a:pt x="6604" y="195325"/>
                </a:lnTo>
              </a:path>
            </a:pathLst>
          </a:custGeom>
          <a:ln w="6096">
            <a:solidFill>
              <a:srgbClr val="4471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3919728" y="2109216"/>
            <a:ext cx="0" cy="131445"/>
          </a:xfrm>
          <a:custGeom>
            <a:avLst/>
            <a:gdLst/>
            <a:ahLst/>
            <a:cxnLst/>
            <a:rect l="l" t="t" r="r" b="b"/>
            <a:pathLst>
              <a:path h="131444">
                <a:moveTo>
                  <a:pt x="0" y="0"/>
                </a:moveTo>
                <a:lnTo>
                  <a:pt x="0" y="131191"/>
                </a:lnTo>
              </a:path>
            </a:pathLst>
          </a:custGeom>
          <a:ln w="6096">
            <a:solidFill>
              <a:srgbClr val="4471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3485388" y="2109216"/>
            <a:ext cx="434340" cy="192405"/>
          </a:xfrm>
          <a:custGeom>
            <a:avLst/>
            <a:gdLst/>
            <a:ahLst/>
            <a:cxnLst/>
            <a:rect l="l" t="t" r="r" b="b"/>
            <a:pathLst>
              <a:path w="434339" h="192405">
                <a:moveTo>
                  <a:pt x="433832" y="0"/>
                </a:moveTo>
                <a:lnTo>
                  <a:pt x="0" y="192024"/>
                </a:lnTo>
              </a:path>
            </a:pathLst>
          </a:custGeom>
          <a:ln w="6096">
            <a:solidFill>
              <a:srgbClr val="4471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3919728" y="2109216"/>
            <a:ext cx="445770" cy="195580"/>
          </a:xfrm>
          <a:custGeom>
            <a:avLst/>
            <a:gdLst/>
            <a:ahLst/>
            <a:cxnLst/>
            <a:rect l="l" t="t" r="r" b="b"/>
            <a:pathLst>
              <a:path w="445770" h="195580">
                <a:moveTo>
                  <a:pt x="0" y="0"/>
                </a:moveTo>
                <a:lnTo>
                  <a:pt x="445643" y="195325"/>
                </a:lnTo>
              </a:path>
            </a:pathLst>
          </a:custGeom>
          <a:ln w="6096">
            <a:solidFill>
              <a:srgbClr val="4471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3621023" y="2535935"/>
            <a:ext cx="298450" cy="131445"/>
          </a:xfrm>
          <a:custGeom>
            <a:avLst/>
            <a:gdLst/>
            <a:ahLst/>
            <a:cxnLst/>
            <a:rect l="l" t="t" r="r" b="b"/>
            <a:pathLst>
              <a:path w="298450" h="131444">
                <a:moveTo>
                  <a:pt x="298196" y="0"/>
                </a:moveTo>
                <a:lnTo>
                  <a:pt x="0" y="131317"/>
                </a:lnTo>
              </a:path>
            </a:pathLst>
          </a:custGeom>
          <a:ln w="6096">
            <a:solidFill>
              <a:srgbClr val="4471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3919728" y="2535935"/>
            <a:ext cx="297815" cy="131445"/>
          </a:xfrm>
          <a:custGeom>
            <a:avLst/>
            <a:gdLst/>
            <a:ahLst/>
            <a:cxnLst/>
            <a:rect l="l" t="t" r="r" b="b"/>
            <a:pathLst>
              <a:path w="297814" h="131444">
                <a:moveTo>
                  <a:pt x="0" y="0"/>
                </a:moveTo>
                <a:lnTo>
                  <a:pt x="297688" y="131317"/>
                </a:lnTo>
              </a:path>
            </a:pathLst>
          </a:custGeom>
          <a:ln w="6096">
            <a:solidFill>
              <a:srgbClr val="4471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 txBox="1"/>
          <p:nvPr/>
        </p:nvSpPr>
        <p:spPr>
          <a:xfrm>
            <a:off x="3908552" y="1695957"/>
            <a:ext cx="46990" cy="40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00" spc="-15" dirty="0">
                <a:latin typeface="Arial"/>
                <a:cs typeface="Arial"/>
              </a:rPr>
              <a:t>&lt;</a:t>
            </a:r>
            <a:r>
              <a:rPr sz="100" spc="-5" dirty="0">
                <a:latin typeface="Arial"/>
                <a:cs typeface="Arial"/>
              </a:rPr>
              <a:t> </a:t>
            </a:r>
            <a:r>
              <a:rPr sz="100" spc="-15" dirty="0">
                <a:latin typeface="Arial"/>
                <a:cs typeface="Arial"/>
              </a:rPr>
              <a:t>1</a:t>
            </a:r>
            <a:r>
              <a:rPr sz="100" spc="-10" dirty="0">
                <a:latin typeface="Arial"/>
                <a:cs typeface="Arial"/>
              </a:rPr>
              <a:t>5</a:t>
            </a:r>
            <a:endParaRPr sz="100">
              <a:latin typeface="Arial"/>
              <a:cs typeface="Arial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4288028" y="1714626"/>
            <a:ext cx="53340" cy="558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00" spc="-15" dirty="0">
                <a:latin typeface="Arial"/>
                <a:cs typeface="Arial"/>
              </a:rPr>
              <a:t>&gt;=</a:t>
            </a:r>
            <a:r>
              <a:rPr sz="100" spc="-5" dirty="0">
                <a:latin typeface="Arial"/>
                <a:cs typeface="Arial"/>
              </a:rPr>
              <a:t> </a:t>
            </a:r>
            <a:r>
              <a:rPr sz="100" spc="-15" dirty="0">
                <a:latin typeface="Arial"/>
                <a:cs typeface="Arial"/>
              </a:rPr>
              <a:t>1</a:t>
            </a:r>
            <a:r>
              <a:rPr sz="100" spc="-10" dirty="0">
                <a:latin typeface="Arial"/>
                <a:cs typeface="Arial"/>
              </a:rPr>
              <a:t>5</a:t>
            </a:r>
            <a:endParaRPr sz="100">
              <a:latin typeface="Arial"/>
              <a:cs typeface="Arial"/>
            </a:endParaRPr>
          </a:p>
          <a:p>
            <a:pPr marL="15240">
              <a:lnSpc>
                <a:spcPct val="100000"/>
              </a:lnSpc>
            </a:pPr>
            <a:r>
              <a:rPr sz="100" spc="-15" dirty="0">
                <a:latin typeface="Arial"/>
                <a:cs typeface="Arial"/>
              </a:rPr>
              <a:t>&lt;</a:t>
            </a:r>
            <a:r>
              <a:rPr sz="100" spc="-5" dirty="0">
                <a:latin typeface="Arial"/>
                <a:cs typeface="Arial"/>
              </a:rPr>
              <a:t> </a:t>
            </a:r>
            <a:r>
              <a:rPr sz="100" spc="-15" dirty="0">
                <a:latin typeface="Arial"/>
                <a:cs typeface="Arial"/>
              </a:rPr>
              <a:t>3</a:t>
            </a:r>
            <a:r>
              <a:rPr sz="100" spc="-10" dirty="0">
                <a:latin typeface="Arial"/>
                <a:cs typeface="Arial"/>
              </a:rPr>
              <a:t>5</a:t>
            </a:r>
            <a:endParaRPr sz="100">
              <a:latin typeface="Arial"/>
              <a:cs typeface="Arial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4922901" y="1679574"/>
            <a:ext cx="46990" cy="40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00" spc="-15" dirty="0">
                <a:latin typeface="Arial"/>
                <a:cs typeface="Arial"/>
              </a:rPr>
              <a:t>&gt;</a:t>
            </a:r>
            <a:r>
              <a:rPr sz="100" spc="-5" dirty="0">
                <a:latin typeface="Arial"/>
                <a:cs typeface="Arial"/>
              </a:rPr>
              <a:t> </a:t>
            </a:r>
            <a:r>
              <a:rPr sz="100" spc="-15" dirty="0">
                <a:latin typeface="Arial"/>
                <a:cs typeface="Arial"/>
              </a:rPr>
              <a:t>3</a:t>
            </a:r>
            <a:r>
              <a:rPr sz="100" spc="-10" dirty="0">
                <a:latin typeface="Arial"/>
                <a:cs typeface="Arial"/>
              </a:rPr>
              <a:t>5</a:t>
            </a:r>
            <a:endParaRPr sz="100">
              <a:latin typeface="Arial"/>
              <a:cs typeface="Arial"/>
            </a:endParaRPr>
          </a:p>
        </p:txBody>
      </p:sp>
      <p:sp>
        <p:nvSpPr>
          <p:cNvPr id="54" name="object 54"/>
          <p:cNvSpPr txBox="1"/>
          <p:nvPr/>
        </p:nvSpPr>
        <p:spPr>
          <a:xfrm>
            <a:off x="3703446" y="2162301"/>
            <a:ext cx="43180" cy="40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00" spc="-15" dirty="0">
                <a:latin typeface="Arial"/>
                <a:cs typeface="Arial"/>
              </a:rPr>
              <a:t>boa</a:t>
            </a:r>
            <a:endParaRPr sz="100">
              <a:latin typeface="Arial"/>
              <a:cs typeface="Arial"/>
            </a:endParaRPr>
          </a:p>
        </p:txBody>
      </p:sp>
      <p:sp>
        <p:nvSpPr>
          <p:cNvPr id="55" name="object 55"/>
          <p:cNvSpPr txBox="1"/>
          <p:nvPr/>
        </p:nvSpPr>
        <p:spPr>
          <a:xfrm>
            <a:off x="3822572" y="2199258"/>
            <a:ext cx="90805" cy="40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00" spc="-15" dirty="0">
                <a:latin typeface="Arial"/>
                <a:cs typeface="Arial"/>
              </a:rPr>
              <a:t>desconhecida</a:t>
            </a:r>
            <a:endParaRPr sz="100">
              <a:latin typeface="Arial"/>
              <a:cs typeface="Arial"/>
            </a:endParaRPr>
          </a:p>
        </p:txBody>
      </p:sp>
      <p:sp>
        <p:nvSpPr>
          <p:cNvPr id="56" name="object 56"/>
          <p:cNvSpPr txBox="1"/>
          <p:nvPr/>
        </p:nvSpPr>
        <p:spPr>
          <a:xfrm>
            <a:off x="4194809" y="2174239"/>
            <a:ext cx="48895" cy="40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00" dirty="0">
                <a:latin typeface="Arial"/>
                <a:cs typeface="Arial"/>
              </a:rPr>
              <a:t>r</a:t>
            </a:r>
            <a:r>
              <a:rPr sz="100" spc="-15" dirty="0">
                <a:latin typeface="Arial"/>
                <a:cs typeface="Arial"/>
              </a:rPr>
              <a:t>u</a:t>
            </a:r>
            <a:r>
              <a:rPr sz="100" spc="-5" dirty="0">
                <a:latin typeface="Arial"/>
                <a:cs typeface="Arial"/>
              </a:rPr>
              <a:t>i</a:t>
            </a:r>
            <a:r>
              <a:rPr sz="100" spc="-10" dirty="0">
                <a:latin typeface="Arial"/>
                <a:cs typeface="Arial"/>
              </a:rPr>
              <a:t>m</a:t>
            </a:r>
            <a:endParaRPr sz="100">
              <a:latin typeface="Arial"/>
              <a:cs typeface="Arial"/>
            </a:endParaRPr>
          </a:p>
        </p:txBody>
      </p:sp>
      <p:sp>
        <p:nvSpPr>
          <p:cNvPr id="57" name="object 57"/>
          <p:cNvSpPr txBox="1"/>
          <p:nvPr/>
        </p:nvSpPr>
        <p:spPr>
          <a:xfrm>
            <a:off x="3750690" y="2544317"/>
            <a:ext cx="45085" cy="40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00" spc="-10" dirty="0">
                <a:latin typeface="Arial"/>
                <a:cs typeface="Arial"/>
              </a:rPr>
              <a:t>a</a:t>
            </a:r>
            <a:r>
              <a:rPr sz="100" spc="-5" dirty="0">
                <a:latin typeface="Arial"/>
                <a:cs typeface="Arial"/>
              </a:rPr>
              <a:t>l</a:t>
            </a:r>
            <a:r>
              <a:rPr sz="100" dirty="0">
                <a:latin typeface="Arial"/>
                <a:cs typeface="Arial"/>
              </a:rPr>
              <a:t>t</a:t>
            </a:r>
            <a:r>
              <a:rPr sz="100" spc="-10" dirty="0">
                <a:latin typeface="Arial"/>
                <a:cs typeface="Arial"/>
              </a:rPr>
              <a:t>a</a:t>
            </a:r>
            <a:endParaRPr sz="100">
              <a:latin typeface="Arial"/>
              <a:cs typeface="Arial"/>
            </a:endParaRPr>
          </a:p>
        </p:txBody>
      </p:sp>
      <p:sp>
        <p:nvSpPr>
          <p:cNvPr id="58" name="object 58"/>
          <p:cNvSpPr txBox="1"/>
          <p:nvPr/>
        </p:nvSpPr>
        <p:spPr>
          <a:xfrm>
            <a:off x="4136263" y="2559557"/>
            <a:ext cx="51435" cy="40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00" spc="-15" dirty="0">
                <a:latin typeface="Arial"/>
                <a:cs typeface="Arial"/>
              </a:rPr>
              <a:t>b</a:t>
            </a:r>
            <a:r>
              <a:rPr sz="100" spc="-10" dirty="0">
                <a:latin typeface="Arial"/>
                <a:cs typeface="Arial"/>
              </a:rPr>
              <a:t>a</a:t>
            </a:r>
            <a:r>
              <a:rPr sz="100" spc="-5" dirty="0">
                <a:latin typeface="Arial"/>
                <a:cs typeface="Arial"/>
              </a:rPr>
              <a:t>i</a:t>
            </a:r>
            <a:r>
              <a:rPr sz="100" spc="-20" dirty="0">
                <a:latin typeface="Arial"/>
                <a:cs typeface="Arial"/>
              </a:rPr>
              <a:t>x</a:t>
            </a:r>
            <a:r>
              <a:rPr sz="100" spc="-10" dirty="0">
                <a:latin typeface="Arial"/>
                <a:cs typeface="Arial"/>
              </a:rPr>
              <a:t>a</a:t>
            </a:r>
            <a:endParaRPr sz="100">
              <a:latin typeface="Arial"/>
              <a:cs typeface="Arial"/>
            </a:endParaRPr>
          </a:p>
        </p:txBody>
      </p:sp>
      <p:sp>
        <p:nvSpPr>
          <p:cNvPr id="59" name="object 59"/>
          <p:cNvSpPr txBox="1"/>
          <p:nvPr/>
        </p:nvSpPr>
        <p:spPr>
          <a:xfrm>
            <a:off x="4870450" y="2180970"/>
            <a:ext cx="43180" cy="40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00" spc="-15" dirty="0">
                <a:latin typeface="Arial"/>
                <a:cs typeface="Arial"/>
              </a:rPr>
              <a:t>boa</a:t>
            </a:r>
            <a:endParaRPr sz="100">
              <a:latin typeface="Arial"/>
              <a:cs typeface="Arial"/>
            </a:endParaRPr>
          </a:p>
        </p:txBody>
      </p:sp>
      <p:sp>
        <p:nvSpPr>
          <p:cNvPr id="60" name="object 60"/>
          <p:cNvSpPr txBox="1"/>
          <p:nvPr/>
        </p:nvSpPr>
        <p:spPr>
          <a:xfrm>
            <a:off x="5009515" y="2230373"/>
            <a:ext cx="90805" cy="40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00" spc="-15" dirty="0">
                <a:latin typeface="Arial"/>
                <a:cs typeface="Arial"/>
              </a:rPr>
              <a:t>desconhecida</a:t>
            </a:r>
            <a:endParaRPr sz="100">
              <a:latin typeface="Arial"/>
              <a:cs typeface="Arial"/>
            </a:endParaRPr>
          </a:p>
        </p:txBody>
      </p:sp>
      <p:sp>
        <p:nvSpPr>
          <p:cNvPr id="61" name="object 61"/>
          <p:cNvSpPr txBox="1"/>
          <p:nvPr/>
        </p:nvSpPr>
        <p:spPr>
          <a:xfrm>
            <a:off x="5426455" y="2209292"/>
            <a:ext cx="48895" cy="40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00" dirty="0">
                <a:latin typeface="Arial"/>
                <a:cs typeface="Arial"/>
              </a:rPr>
              <a:t>r</a:t>
            </a:r>
            <a:r>
              <a:rPr sz="100" spc="-15" dirty="0">
                <a:latin typeface="Arial"/>
                <a:cs typeface="Arial"/>
              </a:rPr>
              <a:t>u</a:t>
            </a:r>
            <a:r>
              <a:rPr sz="100" spc="-5" dirty="0">
                <a:latin typeface="Arial"/>
                <a:cs typeface="Arial"/>
              </a:rPr>
              <a:t>i</a:t>
            </a:r>
            <a:r>
              <a:rPr sz="100" spc="-10" dirty="0">
                <a:latin typeface="Arial"/>
                <a:cs typeface="Arial"/>
              </a:rPr>
              <a:t>m</a:t>
            </a:r>
            <a:endParaRPr sz="100">
              <a:latin typeface="Arial"/>
              <a:cs typeface="Arial"/>
            </a:endParaRPr>
          </a:p>
        </p:txBody>
      </p:sp>
      <p:sp>
        <p:nvSpPr>
          <p:cNvPr id="62" name="object 62"/>
          <p:cNvSpPr txBox="1"/>
          <p:nvPr/>
        </p:nvSpPr>
        <p:spPr>
          <a:xfrm>
            <a:off x="5791961" y="1823466"/>
            <a:ext cx="73406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0" dirty="0">
                <a:latin typeface="Arial"/>
                <a:cs typeface="Arial"/>
              </a:rPr>
              <a:t>Árvore</a:t>
            </a:r>
            <a:r>
              <a:rPr sz="1400" spc="-150" dirty="0">
                <a:latin typeface="Arial"/>
                <a:cs typeface="Arial"/>
              </a:rPr>
              <a:t> </a:t>
            </a:r>
            <a:r>
              <a:rPr sz="1400" spc="-70" dirty="0">
                <a:latin typeface="Arial"/>
                <a:cs typeface="Arial"/>
              </a:rPr>
              <a:t>de</a:t>
            </a:r>
            <a:endParaRPr sz="1400">
              <a:latin typeface="Arial"/>
              <a:cs typeface="Arial"/>
            </a:endParaRPr>
          </a:p>
        </p:txBody>
      </p:sp>
      <p:sp>
        <p:nvSpPr>
          <p:cNvPr id="63" name="object 63"/>
          <p:cNvSpPr txBox="1"/>
          <p:nvPr/>
        </p:nvSpPr>
        <p:spPr>
          <a:xfrm>
            <a:off x="5791961" y="2036826"/>
            <a:ext cx="572135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80" dirty="0">
                <a:latin typeface="Arial"/>
                <a:cs typeface="Arial"/>
              </a:rPr>
              <a:t>decisão</a:t>
            </a:r>
            <a:endParaRPr sz="1400">
              <a:latin typeface="Arial"/>
              <a:cs typeface="Arial"/>
            </a:endParaRPr>
          </a:p>
        </p:txBody>
      </p:sp>
      <p:sp>
        <p:nvSpPr>
          <p:cNvPr id="64" name="object 64"/>
          <p:cNvSpPr/>
          <p:nvPr/>
        </p:nvSpPr>
        <p:spPr>
          <a:xfrm>
            <a:off x="1415796" y="620268"/>
            <a:ext cx="2107565" cy="2815590"/>
          </a:xfrm>
          <a:custGeom>
            <a:avLst/>
            <a:gdLst/>
            <a:ahLst/>
            <a:cxnLst/>
            <a:rect l="l" t="t" r="r" b="b"/>
            <a:pathLst>
              <a:path w="2107565" h="2815590">
                <a:moveTo>
                  <a:pt x="1047241" y="2802763"/>
                </a:moveTo>
                <a:lnTo>
                  <a:pt x="0" y="2802763"/>
                </a:lnTo>
                <a:lnTo>
                  <a:pt x="0" y="2815463"/>
                </a:lnTo>
                <a:lnTo>
                  <a:pt x="1059942" y="2815463"/>
                </a:lnTo>
                <a:lnTo>
                  <a:pt x="1059942" y="2809113"/>
                </a:lnTo>
                <a:lnTo>
                  <a:pt x="1047241" y="2809113"/>
                </a:lnTo>
                <a:lnTo>
                  <a:pt x="1047241" y="2802763"/>
                </a:lnTo>
                <a:close/>
              </a:path>
              <a:path w="2107565" h="2815590">
                <a:moveTo>
                  <a:pt x="2030856" y="31750"/>
                </a:moveTo>
                <a:lnTo>
                  <a:pt x="1047241" y="31750"/>
                </a:lnTo>
                <a:lnTo>
                  <a:pt x="1047241" y="2809113"/>
                </a:lnTo>
                <a:lnTo>
                  <a:pt x="1053592" y="2802763"/>
                </a:lnTo>
                <a:lnTo>
                  <a:pt x="1059942" y="2802763"/>
                </a:lnTo>
                <a:lnTo>
                  <a:pt x="1059942" y="44450"/>
                </a:lnTo>
                <a:lnTo>
                  <a:pt x="1053592" y="44450"/>
                </a:lnTo>
                <a:lnTo>
                  <a:pt x="1059942" y="38100"/>
                </a:lnTo>
                <a:lnTo>
                  <a:pt x="2030856" y="38100"/>
                </a:lnTo>
                <a:lnTo>
                  <a:pt x="2030856" y="31750"/>
                </a:lnTo>
                <a:close/>
              </a:path>
              <a:path w="2107565" h="2815590">
                <a:moveTo>
                  <a:pt x="1059942" y="2802763"/>
                </a:moveTo>
                <a:lnTo>
                  <a:pt x="1053592" y="2802763"/>
                </a:lnTo>
                <a:lnTo>
                  <a:pt x="1047241" y="2809113"/>
                </a:lnTo>
                <a:lnTo>
                  <a:pt x="1059942" y="2809113"/>
                </a:lnTo>
                <a:lnTo>
                  <a:pt x="1059942" y="2802763"/>
                </a:lnTo>
                <a:close/>
              </a:path>
              <a:path w="2107565" h="2815590">
                <a:moveTo>
                  <a:pt x="2030856" y="0"/>
                </a:moveTo>
                <a:lnTo>
                  <a:pt x="2030856" y="76200"/>
                </a:lnTo>
                <a:lnTo>
                  <a:pt x="2094356" y="44450"/>
                </a:lnTo>
                <a:lnTo>
                  <a:pt x="2043556" y="44450"/>
                </a:lnTo>
                <a:lnTo>
                  <a:pt x="2043556" y="31750"/>
                </a:lnTo>
                <a:lnTo>
                  <a:pt x="2094356" y="31750"/>
                </a:lnTo>
                <a:lnTo>
                  <a:pt x="2030856" y="0"/>
                </a:lnTo>
                <a:close/>
              </a:path>
              <a:path w="2107565" h="2815590">
                <a:moveTo>
                  <a:pt x="1059942" y="38100"/>
                </a:moveTo>
                <a:lnTo>
                  <a:pt x="1053592" y="44450"/>
                </a:lnTo>
                <a:lnTo>
                  <a:pt x="1059942" y="44450"/>
                </a:lnTo>
                <a:lnTo>
                  <a:pt x="1059942" y="38100"/>
                </a:lnTo>
                <a:close/>
              </a:path>
              <a:path w="2107565" h="2815590">
                <a:moveTo>
                  <a:pt x="2030856" y="38100"/>
                </a:moveTo>
                <a:lnTo>
                  <a:pt x="1059942" y="38100"/>
                </a:lnTo>
                <a:lnTo>
                  <a:pt x="1059942" y="44450"/>
                </a:lnTo>
                <a:lnTo>
                  <a:pt x="2030856" y="44450"/>
                </a:lnTo>
                <a:lnTo>
                  <a:pt x="2030856" y="38100"/>
                </a:lnTo>
                <a:close/>
              </a:path>
              <a:path w="2107565" h="2815590">
                <a:moveTo>
                  <a:pt x="2094356" y="31750"/>
                </a:moveTo>
                <a:lnTo>
                  <a:pt x="2043556" y="31750"/>
                </a:lnTo>
                <a:lnTo>
                  <a:pt x="2043556" y="44450"/>
                </a:lnTo>
                <a:lnTo>
                  <a:pt x="2094356" y="44450"/>
                </a:lnTo>
                <a:lnTo>
                  <a:pt x="2107056" y="38100"/>
                </a:lnTo>
                <a:lnTo>
                  <a:pt x="2094356" y="3175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318260" y="2336292"/>
            <a:ext cx="2128520" cy="1099185"/>
          </a:xfrm>
          <a:custGeom>
            <a:avLst/>
            <a:gdLst/>
            <a:ahLst/>
            <a:cxnLst/>
            <a:rect l="l" t="t" r="r" b="b"/>
            <a:pathLst>
              <a:path w="2128520" h="1099185">
                <a:moveTo>
                  <a:pt x="1140587" y="1086231"/>
                </a:moveTo>
                <a:lnTo>
                  <a:pt x="0" y="1086231"/>
                </a:lnTo>
                <a:lnTo>
                  <a:pt x="0" y="1098931"/>
                </a:lnTo>
                <a:lnTo>
                  <a:pt x="1153287" y="1098931"/>
                </a:lnTo>
                <a:lnTo>
                  <a:pt x="1153287" y="1092581"/>
                </a:lnTo>
                <a:lnTo>
                  <a:pt x="1140587" y="1092581"/>
                </a:lnTo>
                <a:lnTo>
                  <a:pt x="1140587" y="1086231"/>
                </a:lnTo>
                <a:close/>
              </a:path>
              <a:path w="2128520" h="1099185">
                <a:moveTo>
                  <a:pt x="2051812" y="31750"/>
                </a:moveTo>
                <a:lnTo>
                  <a:pt x="1140587" y="31750"/>
                </a:lnTo>
                <a:lnTo>
                  <a:pt x="1140587" y="1092581"/>
                </a:lnTo>
                <a:lnTo>
                  <a:pt x="1146937" y="1086231"/>
                </a:lnTo>
                <a:lnTo>
                  <a:pt x="1153287" y="1086231"/>
                </a:lnTo>
                <a:lnTo>
                  <a:pt x="1153287" y="44450"/>
                </a:lnTo>
                <a:lnTo>
                  <a:pt x="1146937" y="44450"/>
                </a:lnTo>
                <a:lnTo>
                  <a:pt x="1153287" y="38100"/>
                </a:lnTo>
                <a:lnTo>
                  <a:pt x="2051812" y="38100"/>
                </a:lnTo>
                <a:lnTo>
                  <a:pt x="2051812" y="31750"/>
                </a:lnTo>
                <a:close/>
              </a:path>
              <a:path w="2128520" h="1099185">
                <a:moveTo>
                  <a:pt x="1153287" y="1086231"/>
                </a:moveTo>
                <a:lnTo>
                  <a:pt x="1146937" y="1086231"/>
                </a:lnTo>
                <a:lnTo>
                  <a:pt x="1140587" y="1092581"/>
                </a:lnTo>
                <a:lnTo>
                  <a:pt x="1153287" y="1092581"/>
                </a:lnTo>
                <a:lnTo>
                  <a:pt x="1153287" y="1086231"/>
                </a:lnTo>
                <a:close/>
              </a:path>
              <a:path w="2128520" h="1099185">
                <a:moveTo>
                  <a:pt x="2051812" y="0"/>
                </a:moveTo>
                <a:lnTo>
                  <a:pt x="2051812" y="76200"/>
                </a:lnTo>
                <a:lnTo>
                  <a:pt x="2115312" y="44450"/>
                </a:lnTo>
                <a:lnTo>
                  <a:pt x="2064512" y="44450"/>
                </a:lnTo>
                <a:lnTo>
                  <a:pt x="2064512" y="31750"/>
                </a:lnTo>
                <a:lnTo>
                  <a:pt x="2115312" y="31750"/>
                </a:lnTo>
                <a:lnTo>
                  <a:pt x="2051812" y="0"/>
                </a:lnTo>
                <a:close/>
              </a:path>
              <a:path w="2128520" h="1099185">
                <a:moveTo>
                  <a:pt x="1153287" y="38100"/>
                </a:moveTo>
                <a:lnTo>
                  <a:pt x="1146937" y="44450"/>
                </a:lnTo>
                <a:lnTo>
                  <a:pt x="1153287" y="44450"/>
                </a:lnTo>
                <a:lnTo>
                  <a:pt x="1153287" y="38100"/>
                </a:lnTo>
                <a:close/>
              </a:path>
              <a:path w="2128520" h="1099185">
                <a:moveTo>
                  <a:pt x="2051812" y="38100"/>
                </a:moveTo>
                <a:lnTo>
                  <a:pt x="1153287" y="38100"/>
                </a:lnTo>
                <a:lnTo>
                  <a:pt x="1153287" y="44450"/>
                </a:lnTo>
                <a:lnTo>
                  <a:pt x="2051812" y="44450"/>
                </a:lnTo>
                <a:lnTo>
                  <a:pt x="2051812" y="38100"/>
                </a:lnTo>
                <a:close/>
              </a:path>
              <a:path w="2128520" h="1099185">
                <a:moveTo>
                  <a:pt x="2115312" y="31750"/>
                </a:moveTo>
                <a:lnTo>
                  <a:pt x="2064512" y="31750"/>
                </a:lnTo>
                <a:lnTo>
                  <a:pt x="2064512" y="44450"/>
                </a:lnTo>
                <a:lnTo>
                  <a:pt x="2115312" y="44450"/>
                </a:lnTo>
                <a:lnTo>
                  <a:pt x="2128012" y="38100"/>
                </a:lnTo>
                <a:lnTo>
                  <a:pt x="2115312" y="3175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6966204" y="554736"/>
            <a:ext cx="3810635" cy="2880360"/>
          </a:xfrm>
          <a:custGeom>
            <a:avLst/>
            <a:gdLst/>
            <a:ahLst/>
            <a:cxnLst/>
            <a:rect l="l" t="t" r="r" b="b"/>
            <a:pathLst>
              <a:path w="3810634" h="2880360">
                <a:moveTo>
                  <a:pt x="1898903" y="38100"/>
                </a:moveTo>
                <a:lnTo>
                  <a:pt x="1898903" y="2879979"/>
                </a:lnTo>
                <a:lnTo>
                  <a:pt x="3810380" y="2879979"/>
                </a:lnTo>
                <a:lnTo>
                  <a:pt x="3810380" y="2873629"/>
                </a:lnTo>
                <a:lnTo>
                  <a:pt x="1911603" y="2873629"/>
                </a:lnTo>
                <a:lnTo>
                  <a:pt x="1905253" y="2867279"/>
                </a:lnTo>
                <a:lnTo>
                  <a:pt x="1911603" y="2867279"/>
                </a:lnTo>
                <a:lnTo>
                  <a:pt x="1911603" y="44450"/>
                </a:lnTo>
                <a:lnTo>
                  <a:pt x="1905253" y="44450"/>
                </a:lnTo>
                <a:lnTo>
                  <a:pt x="1898903" y="38100"/>
                </a:lnTo>
                <a:close/>
              </a:path>
              <a:path w="3810634" h="2880360">
                <a:moveTo>
                  <a:pt x="1911603" y="2867279"/>
                </a:moveTo>
                <a:lnTo>
                  <a:pt x="1905253" y="2867279"/>
                </a:lnTo>
                <a:lnTo>
                  <a:pt x="1911603" y="2873629"/>
                </a:lnTo>
                <a:lnTo>
                  <a:pt x="1911603" y="2867279"/>
                </a:lnTo>
                <a:close/>
              </a:path>
              <a:path w="3810634" h="2880360">
                <a:moveTo>
                  <a:pt x="3810380" y="2867279"/>
                </a:moveTo>
                <a:lnTo>
                  <a:pt x="1911603" y="2867279"/>
                </a:lnTo>
                <a:lnTo>
                  <a:pt x="1911603" y="2873629"/>
                </a:lnTo>
                <a:lnTo>
                  <a:pt x="3810380" y="2873629"/>
                </a:lnTo>
                <a:lnTo>
                  <a:pt x="3810380" y="2867279"/>
                </a:lnTo>
                <a:close/>
              </a:path>
              <a:path w="3810634" h="2880360">
                <a:moveTo>
                  <a:pt x="76200" y="0"/>
                </a:moveTo>
                <a:lnTo>
                  <a:pt x="0" y="38100"/>
                </a:lnTo>
                <a:lnTo>
                  <a:pt x="76200" y="76200"/>
                </a:lnTo>
                <a:lnTo>
                  <a:pt x="76200" y="44450"/>
                </a:lnTo>
                <a:lnTo>
                  <a:pt x="63500" y="44450"/>
                </a:lnTo>
                <a:lnTo>
                  <a:pt x="63500" y="31750"/>
                </a:lnTo>
                <a:lnTo>
                  <a:pt x="76200" y="31750"/>
                </a:lnTo>
                <a:lnTo>
                  <a:pt x="76200" y="0"/>
                </a:lnTo>
                <a:close/>
              </a:path>
              <a:path w="3810634" h="2880360">
                <a:moveTo>
                  <a:pt x="76200" y="31750"/>
                </a:moveTo>
                <a:lnTo>
                  <a:pt x="63500" y="31750"/>
                </a:lnTo>
                <a:lnTo>
                  <a:pt x="63500" y="44450"/>
                </a:lnTo>
                <a:lnTo>
                  <a:pt x="76200" y="44450"/>
                </a:lnTo>
                <a:lnTo>
                  <a:pt x="76200" y="31750"/>
                </a:lnTo>
                <a:close/>
              </a:path>
              <a:path w="3810634" h="2880360">
                <a:moveTo>
                  <a:pt x="1911603" y="31750"/>
                </a:moveTo>
                <a:lnTo>
                  <a:pt x="76200" y="31750"/>
                </a:lnTo>
                <a:lnTo>
                  <a:pt x="76200" y="44450"/>
                </a:lnTo>
                <a:lnTo>
                  <a:pt x="1898903" y="44450"/>
                </a:lnTo>
                <a:lnTo>
                  <a:pt x="1898903" y="38100"/>
                </a:lnTo>
                <a:lnTo>
                  <a:pt x="1911603" y="38100"/>
                </a:lnTo>
                <a:lnTo>
                  <a:pt x="1911603" y="31750"/>
                </a:lnTo>
                <a:close/>
              </a:path>
              <a:path w="3810634" h="2880360">
                <a:moveTo>
                  <a:pt x="1911603" y="38100"/>
                </a:moveTo>
                <a:lnTo>
                  <a:pt x="1898903" y="38100"/>
                </a:lnTo>
                <a:lnTo>
                  <a:pt x="1905253" y="44450"/>
                </a:lnTo>
                <a:lnTo>
                  <a:pt x="1911603" y="44450"/>
                </a:lnTo>
                <a:lnTo>
                  <a:pt x="1911603" y="3810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6653783" y="2025395"/>
            <a:ext cx="4122420" cy="1410335"/>
          </a:xfrm>
          <a:custGeom>
            <a:avLst/>
            <a:gdLst/>
            <a:ahLst/>
            <a:cxnLst/>
            <a:rect l="l" t="t" r="r" b="b"/>
            <a:pathLst>
              <a:path w="4122420" h="1410335">
                <a:moveTo>
                  <a:pt x="2205609" y="38100"/>
                </a:moveTo>
                <a:lnTo>
                  <a:pt x="2205609" y="1409827"/>
                </a:lnTo>
                <a:lnTo>
                  <a:pt x="4122166" y="1409827"/>
                </a:lnTo>
                <a:lnTo>
                  <a:pt x="4122166" y="1403477"/>
                </a:lnTo>
                <a:lnTo>
                  <a:pt x="2218309" y="1403477"/>
                </a:lnTo>
                <a:lnTo>
                  <a:pt x="2211959" y="1397127"/>
                </a:lnTo>
                <a:lnTo>
                  <a:pt x="2218309" y="1397127"/>
                </a:lnTo>
                <a:lnTo>
                  <a:pt x="2218309" y="44450"/>
                </a:lnTo>
                <a:lnTo>
                  <a:pt x="2211959" y="44450"/>
                </a:lnTo>
                <a:lnTo>
                  <a:pt x="2205609" y="38100"/>
                </a:lnTo>
                <a:close/>
              </a:path>
              <a:path w="4122420" h="1410335">
                <a:moveTo>
                  <a:pt x="2218309" y="1397127"/>
                </a:moveTo>
                <a:lnTo>
                  <a:pt x="2211959" y="1397127"/>
                </a:lnTo>
                <a:lnTo>
                  <a:pt x="2218309" y="1403477"/>
                </a:lnTo>
                <a:lnTo>
                  <a:pt x="2218309" y="1397127"/>
                </a:lnTo>
                <a:close/>
              </a:path>
              <a:path w="4122420" h="1410335">
                <a:moveTo>
                  <a:pt x="4122166" y="1397127"/>
                </a:moveTo>
                <a:lnTo>
                  <a:pt x="2218309" y="1397127"/>
                </a:lnTo>
                <a:lnTo>
                  <a:pt x="2218309" y="1403477"/>
                </a:lnTo>
                <a:lnTo>
                  <a:pt x="4122166" y="1403477"/>
                </a:lnTo>
                <a:lnTo>
                  <a:pt x="4122166" y="1397127"/>
                </a:lnTo>
                <a:close/>
              </a:path>
              <a:path w="4122420" h="1410335">
                <a:moveTo>
                  <a:pt x="76200" y="0"/>
                </a:moveTo>
                <a:lnTo>
                  <a:pt x="0" y="38100"/>
                </a:lnTo>
                <a:lnTo>
                  <a:pt x="76200" y="76200"/>
                </a:lnTo>
                <a:lnTo>
                  <a:pt x="76200" y="44450"/>
                </a:lnTo>
                <a:lnTo>
                  <a:pt x="63500" y="44450"/>
                </a:lnTo>
                <a:lnTo>
                  <a:pt x="63500" y="31750"/>
                </a:lnTo>
                <a:lnTo>
                  <a:pt x="76200" y="31750"/>
                </a:lnTo>
                <a:lnTo>
                  <a:pt x="76200" y="0"/>
                </a:lnTo>
                <a:close/>
              </a:path>
              <a:path w="4122420" h="1410335">
                <a:moveTo>
                  <a:pt x="76200" y="31750"/>
                </a:moveTo>
                <a:lnTo>
                  <a:pt x="63500" y="31750"/>
                </a:lnTo>
                <a:lnTo>
                  <a:pt x="63500" y="44450"/>
                </a:lnTo>
                <a:lnTo>
                  <a:pt x="76200" y="44450"/>
                </a:lnTo>
                <a:lnTo>
                  <a:pt x="76200" y="31750"/>
                </a:lnTo>
                <a:close/>
              </a:path>
              <a:path w="4122420" h="1410335">
                <a:moveTo>
                  <a:pt x="2218309" y="31750"/>
                </a:moveTo>
                <a:lnTo>
                  <a:pt x="76200" y="31750"/>
                </a:lnTo>
                <a:lnTo>
                  <a:pt x="76200" y="44450"/>
                </a:lnTo>
                <a:lnTo>
                  <a:pt x="2205609" y="44450"/>
                </a:lnTo>
                <a:lnTo>
                  <a:pt x="2205609" y="38100"/>
                </a:lnTo>
                <a:lnTo>
                  <a:pt x="2218309" y="38100"/>
                </a:lnTo>
                <a:lnTo>
                  <a:pt x="2218309" y="31750"/>
                </a:lnTo>
                <a:close/>
              </a:path>
              <a:path w="4122420" h="1410335">
                <a:moveTo>
                  <a:pt x="2218309" y="38100"/>
                </a:moveTo>
                <a:lnTo>
                  <a:pt x="2205609" y="38100"/>
                </a:lnTo>
                <a:lnTo>
                  <a:pt x="2211959" y="44450"/>
                </a:lnTo>
                <a:lnTo>
                  <a:pt x="2218309" y="44450"/>
                </a:lnTo>
                <a:lnTo>
                  <a:pt x="2218309" y="3810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 txBox="1"/>
          <p:nvPr/>
        </p:nvSpPr>
        <p:spPr>
          <a:xfrm>
            <a:off x="8979153" y="2626675"/>
            <a:ext cx="868044" cy="621030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80"/>
              </a:spcBef>
            </a:pPr>
            <a:r>
              <a:rPr sz="1800" spc="-114" dirty="0">
                <a:latin typeface="Arial"/>
                <a:cs typeface="Arial"/>
              </a:rPr>
              <a:t>Registros</a:t>
            </a:r>
            <a:endParaRPr sz="18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5"/>
              </a:spcBef>
            </a:pPr>
            <a:r>
              <a:rPr sz="1800" spc="-315" dirty="0">
                <a:latin typeface="Arial"/>
                <a:cs typeface="Arial"/>
              </a:rPr>
              <a:t>%</a:t>
            </a:r>
            <a:r>
              <a:rPr sz="1800" spc="-140" dirty="0">
                <a:latin typeface="Arial"/>
                <a:cs typeface="Arial"/>
              </a:rPr>
              <a:t> </a:t>
            </a:r>
            <a:r>
              <a:rPr sz="1800" spc="-55" dirty="0">
                <a:latin typeface="Arial"/>
                <a:cs typeface="Arial"/>
              </a:rPr>
              <a:t>acerto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69" name="object 69"/>
          <p:cNvSpPr/>
          <p:nvPr/>
        </p:nvSpPr>
        <p:spPr>
          <a:xfrm>
            <a:off x="3252215" y="2978150"/>
            <a:ext cx="1983105" cy="196215"/>
          </a:xfrm>
          <a:custGeom>
            <a:avLst/>
            <a:gdLst/>
            <a:ahLst/>
            <a:cxnLst/>
            <a:rect l="l" t="t" r="r" b="b"/>
            <a:pathLst>
              <a:path w="1983104" h="196214">
                <a:moveTo>
                  <a:pt x="0" y="195961"/>
                </a:moveTo>
                <a:lnTo>
                  <a:pt x="1983105" y="195961"/>
                </a:lnTo>
                <a:lnTo>
                  <a:pt x="1983105" y="0"/>
                </a:lnTo>
                <a:lnTo>
                  <a:pt x="0" y="0"/>
                </a:lnTo>
                <a:lnTo>
                  <a:pt x="0" y="195961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5235321" y="2978150"/>
            <a:ext cx="619760" cy="196215"/>
          </a:xfrm>
          <a:custGeom>
            <a:avLst/>
            <a:gdLst/>
            <a:ahLst/>
            <a:cxnLst/>
            <a:rect l="l" t="t" r="r" b="b"/>
            <a:pathLst>
              <a:path w="619760" h="196214">
                <a:moveTo>
                  <a:pt x="0" y="195961"/>
                </a:moveTo>
                <a:lnTo>
                  <a:pt x="619251" y="195961"/>
                </a:lnTo>
                <a:lnTo>
                  <a:pt x="619251" y="0"/>
                </a:lnTo>
                <a:lnTo>
                  <a:pt x="0" y="0"/>
                </a:lnTo>
                <a:lnTo>
                  <a:pt x="0" y="195961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3252215" y="3174072"/>
            <a:ext cx="1983105" cy="177165"/>
          </a:xfrm>
          <a:custGeom>
            <a:avLst/>
            <a:gdLst/>
            <a:ahLst/>
            <a:cxnLst/>
            <a:rect l="l" t="t" r="r" b="b"/>
            <a:pathLst>
              <a:path w="1983104" h="177164">
                <a:moveTo>
                  <a:pt x="0" y="176822"/>
                </a:moveTo>
                <a:lnTo>
                  <a:pt x="1983105" y="176822"/>
                </a:lnTo>
                <a:lnTo>
                  <a:pt x="1983105" y="0"/>
                </a:lnTo>
                <a:lnTo>
                  <a:pt x="0" y="0"/>
                </a:lnTo>
                <a:lnTo>
                  <a:pt x="0" y="176822"/>
                </a:lnTo>
                <a:close/>
              </a:path>
            </a:pathLst>
          </a:custGeom>
          <a:solidFill>
            <a:srgbClr val="CFD4E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5235321" y="3174072"/>
            <a:ext cx="619760" cy="177165"/>
          </a:xfrm>
          <a:custGeom>
            <a:avLst/>
            <a:gdLst/>
            <a:ahLst/>
            <a:cxnLst/>
            <a:rect l="l" t="t" r="r" b="b"/>
            <a:pathLst>
              <a:path w="619760" h="177164">
                <a:moveTo>
                  <a:pt x="0" y="176822"/>
                </a:moveTo>
                <a:lnTo>
                  <a:pt x="619251" y="176822"/>
                </a:lnTo>
                <a:lnTo>
                  <a:pt x="619251" y="0"/>
                </a:lnTo>
                <a:lnTo>
                  <a:pt x="0" y="0"/>
                </a:lnTo>
                <a:lnTo>
                  <a:pt x="0" y="176822"/>
                </a:lnTo>
                <a:close/>
              </a:path>
            </a:pathLst>
          </a:custGeom>
          <a:solidFill>
            <a:srgbClr val="CFD4E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3252215" y="3350856"/>
            <a:ext cx="1983105" cy="177165"/>
          </a:xfrm>
          <a:custGeom>
            <a:avLst/>
            <a:gdLst/>
            <a:ahLst/>
            <a:cxnLst/>
            <a:rect l="l" t="t" r="r" b="b"/>
            <a:pathLst>
              <a:path w="1983104" h="177164">
                <a:moveTo>
                  <a:pt x="0" y="176822"/>
                </a:moveTo>
                <a:lnTo>
                  <a:pt x="1983105" y="176822"/>
                </a:lnTo>
                <a:lnTo>
                  <a:pt x="1983105" y="0"/>
                </a:lnTo>
                <a:lnTo>
                  <a:pt x="0" y="0"/>
                </a:lnTo>
                <a:lnTo>
                  <a:pt x="0" y="176822"/>
                </a:lnTo>
                <a:close/>
              </a:path>
            </a:pathLst>
          </a:custGeom>
          <a:solidFill>
            <a:srgbClr val="E9EB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5235321" y="3350856"/>
            <a:ext cx="619760" cy="177165"/>
          </a:xfrm>
          <a:custGeom>
            <a:avLst/>
            <a:gdLst/>
            <a:ahLst/>
            <a:cxnLst/>
            <a:rect l="l" t="t" r="r" b="b"/>
            <a:pathLst>
              <a:path w="619760" h="177164">
                <a:moveTo>
                  <a:pt x="0" y="176822"/>
                </a:moveTo>
                <a:lnTo>
                  <a:pt x="619251" y="176822"/>
                </a:lnTo>
                <a:lnTo>
                  <a:pt x="619251" y="0"/>
                </a:lnTo>
                <a:lnTo>
                  <a:pt x="0" y="0"/>
                </a:lnTo>
                <a:lnTo>
                  <a:pt x="0" y="176822"/>
                </a:lnTo>
                <a:close/>
              </a:path>
            </a:pathLst>
          </a:custGeom>
          <a:solidFill>
            <a:srgbClr val="E9EB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3252215" y="3527678"/>
            <a:ext cx="1983105" cy="196215"/>
          </a:xfrm>
          <a:custGeom>
            <a:avLst/>
            <a:gdLst/>
            <a:ahLst/>
            <a:cxnLst/>
            <a:rect l="l" t="t" r="r" b="b"/>
            <a:pathLst>
              <a:path w="1983104" h="196214">
                <a:moveTo>
                  <a:pt x="0" y="195961"/>
                </a:moveTo>
                <a:lnTo>
                  <a:pt x="1983105" y="195961"/>
                </a:lnTo>
                <a:lnTo>
                  <a:pt x="1983105" y="0"/>
                </a:lnTo>
                <a:lnTo>
                  <a:pt x="0" y="0"/>
                </a:lnTo>
                <a:lnTo>
                  <a:pt x="0" y="195961"/>
                </a:lnTo>
                <a:close/>
              </a:path>
            </a:pathLst>
          </a:custGeom>
          <a:solidFill>
            <a:srgbClr val="CFD4E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5235321" y="2971800"/>
            <a:ext cx="0" cy="758190"/>
          </a:xfrm>
          <a:custGeom>
            <a:avLst/>
            <a:gdLst/>
            <a:ahLst/>
            <a:cxnLst/>
            <a:rect l="l" t="t" r="r" b="b"/>
            <a:pathLst>
              <a:path h="758189">
                <a:moveTo>
                  <a:pt x="0" y="0"/>
                </a:moveTo>
                <a:lnTo>
                  <a:pt x="0" y="758189"/>
                </a:lnTo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3245866" y="3174110"/>
            <a:ext cx="2615565" cy="0"/>
          </a:xfrm>
          <a:custGeom>
            <a:avLst/>
            <a:gdLst/>
            <a:ahLst/>
            <a:cxnLst/>
            <a:rect l="l" t="t" r="r" b="b"/>
            <a:pathLst>
              <a:path w="2615565">
                <a:moveTo>
                  <a:pt x="0" y="0"/>
                </a:moveTo>
                <a:lnTo>
                  <a:pt x="2615057" y="0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3245866" y="3350895"/>
            <a:ext cx="2615565" cy="0"/>
          </a:xfrm>
          <a:custGeom>
            <a:avLst/>
            <a:gdLst/>
            <a:ahLst/>
            <a:cxnLst/>
            <a:rect l="l" t="t" r="r" b="b"/>
            <a:pathLst>
              <a:path w="2615565">
                <a:moveTo>
                  <a:pt x="0" y="0"/>
                </a:moveTo>
                <a:lnTo>
                  <a:pt x="2615057" y="0"/>
                </a:lnTo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3245866" y="3527678"/>
            <a:ext cx="2615565" cy="0"/>
          </a:xfrm>
          <a:custGeom>
            <a:avLst/>
            <a:gdLst/>
            <a:ahLst/>
            <a:cxnLst/>
            <a:rect l="l" t="t" r="r" b="b"/>
            <a:pathLst>
              <a:path w="2615565">
                <a:moveTo>
                  <a:pt x="0" y="0"/>
                </a:moveTo>
                <a:lnTo>
                  <a:pt x="2615057" y="0"/>
                </a:lnTo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3252215" y="2971800"/>
            <a:ext cx="0" cy="758190"/>
          </a:xfrm>
          <a:custGeom>
            <a:avLst/>
            <a:gdLst/>
            <a:ahLst/>
            <a:cxnLst/>
            <a:rect l="l" t="t" r="r" b="b"/>
            <a:pathLst>
              <a:path h="758189">
                <a:moveTo>
                  <a:pt x="0" y="0"/>
                </a:moveTo>
                <a:lnTo>
                  <a:pt x="0" y="758189"/>
                </a:lnTo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5854572" y="2971800"/>
            <a:ext cx="0" cy="758190"/>
          </a:xfrm>
          <a:custGeom>
            <a:avLst/>
            <a:gdLst/>
            <a:ahLst/>
            <a:cxnLst/>
            <a:rect l="l" t="t" r="r" b="b"/>
            <a:pathLst>
              <a:path h="758189">
                <a:moveTo>
                  <a:pt x="0" y="0"/>
                </a:moveTo>
                <a:lnTo>
                  <a:pt x="0" y="758189"/>
                </a:lnTo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3245866" y="2978150"/>
            <a:ext cx="2615565" cy="0"/>
          </a:xfrm>
          <a:custGeom>
            <a:avLst/>
            <a:gdLst/>
            <a:ahLst/>
            <a:cxnLst/>
            <a:rect l="l" t="t" r="r" b="b"/>
            <a:pathLst>
              <a:path w="2615565">
                <a:moveTo>
                  <a:pt x="0" y="0"/>
                </a:moveTo>
                <a:lnTo>
                  <a:pt x="2615057" y="0"/>
                </a:lnTo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3245866" y="3723640"/>
            <a:ext cx="2615565" cy="0"/>
          </a:xfrm>
          <a:custGeom>
            <a:avLst/>
            <a:gdLst/>
            <a:ahLst/>
            <a:cxnLst/>
            <a:rect l="l" t="t" r="r" b="b"/>
            <a:pathLst>
              <a:path w="2615565">
                <a:moveTo>
                  <a:pt x="0" y="0"/>
                </a:moveTo>
                <a:lnTo>
                  <a:pt x="2615057" y="0"/>
                </a:lnTo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 txBox="1"/>
          <p:nvPr/>
        </p:nvSpPr>
        <p:spPr>
          <a:xfrm>
            <a:off x="3334258" y="3002407"/>
            <a:ext cx="194945" cy="1168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600" b="1" spc="-3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600" b="1" spc="-5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600" b="1" spc="-2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600" b="1" spc="-4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600" b="1" spc="-2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endParaRPr sz="600">
              <a:latin typeface="Trebuchet MS"/>
              <a:cs typeface="Trebuchet MS"/>
            </a:endParaRPr>
          </a:p>
        </p:txBody>
      </p:sp>
      <p:sp>
        <p:nvSpPr>
          <p:cNvPr id="85" name="object 85"/>
          <p:cNvSpPr txBox="1"/>
          <p:nvPr/>
        </p:nvSpPr>
        <p:spPr>
          <a:xfrm>
            <a:off x="5241671" y="3002407"/>
            <a:ext cx="607060" cy="1168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5565">
              <a:lnSpc>
                <a:spcPct val="100000"/>
              </a:lnSpc>
              <a:spcBef>
                <a:spcPts val="100"/>
              </a:spcBef>
            </a:pPr>
            <a:r>
              <a:rPr sz="600" b="1" spc="-30" dirty="0">
                <a:solidFill>
                  <a:srgbClr val="FFFFFF"/>
                </a:solidFill>
                <a:latin typeface="Trebuchet MS"/>
                <a:cs typeface="Trebuchet MS"/>
              </a:rPr>
              <a:t>Resultado</a:t>
            </a:r>
            <a:endParaRPr sz="600">
              <a:latin typeface="Trebuchet MS"/>
              <a:cs typeface="Trebuchet MS"/>
            </a:endParaRPr>
          </a:p>
        </p:txBody>
      </p:sp>
      <p:sp>
        <p:nvSpPr>
          <p:cNvPr id="86" name="object 86"/>
          <p:cNvSpPr txBox="1"/>
          <p:nvPr/>
        </p:nvSpPr>
        <p:spPr>
          <a:xfrm>
            <a:off x="3258565" y="3198367"/>
            <a:ext cx="1970405" cy="1168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5565">
              <a:lnSpc>
                <a:spcPct val="100000"/>
              </a:lnSpc>
              <a:spcBef>
                <a:spcPts val="100"/>
              </a:spcBef>
            </a:pPr>
            <a:r>
              <a:rPr sz="600" spc="-85" dirty="0">
                <a:latin typeface="Arial"/>
                <a:cs typeface="Arial"/>
              </a:rPr>
              <a:t>Se </a:t>
            </a:r>
            <a:r>
              <a:rPr sz="600" spc="-30" dirty="0">
                <a:latin typeface="Arial"/>
                <a:cs typeface="Arial"/>
              </a:rPr>
              <a:t>renda </a:t>
            </a:r>
            <a:r>
              <a:rPr sz="600" spc="-55" dirty="0">
                <a:latin typeface="Arial"/>
                <a:cs typeface="Arial"/>
              </a:rPr>
              <a:t>= </a:t>
            </a:r>
            <a:r>
              <a:rPr sz="600" spc="-35" dirty="0">
                <a:latin typeface="Arial"/>
                <a:cs typeface="Arial"/>
              </a:rPr>
              <a:t>&gt;35.000 </a:t>
            </a:r>
            <a:r>
              <a:rPr sz="600" spc="-110" dirty="0">
                <a:latin typeface="Arial"/>
                <a:cs typeface="Arial"/>
              </a:rPr>
              <a:t>E </a:t>
            </a:r>
            <a:r>
              <a:rPr sz="600" spc="-20" dirty="0">
                <a:latin typeface="Arial"/>
                <a:cs typeface="Arial"/>
              </a:rPr>
              <a:t>história_crédito </a:t>
            </a:r>
            <a:r>
              <a:rPr sz="600" spc="-55" dirty="0">
                <a:latin typeface="Arial"/>
                <a:cs typeface="Arial"/>
              </a:rPr>
              <a:t>=</a:t>
            </a:r>
            <a:r>
              <a:rPr sz="600" dirty="0">
                <a:latin typeface="Arial"/>
                <a:cs typeface="Arial"/>
              </a:rPr>
              <a:t> </a:t>
            </a:r>
            <a:r>
              <a:rPr sz="600" spc="-75" dirty="0">
                <a:latin typeface="Arial"/>
                <a:cs typeface="Arial"/>
              </a:rPr>
              <a:t>BOA</a:t>
            </a:r>
            <a:endParaRPr sz="600">
              <a:latin typeface="Arial"/>
              <a:cs typeface="Arial"/>
            </a:endParaRPr>
          </a:p>
        </p:txBody>
      </p:sp>
      <p:sp>
        <p:nvSpPr>
          <p:cNvPr id="87" name="object 87"/>
          <p:cNvSpPr txBox="1"/>
          <p:nvPr/>
        </p:nvSpPr>
        <p:spPr>
          <a:xfrm>
            <a:off x="5241671" y="3198367"/>
            <a:ext cx="607060" cy="1168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5565">
              <a:lnSpc>
                <a:spcPct val="100000"/>
              </a:lnSpc>
              <a:spcBef>
                <a:spcPts val="100"/>
              </a:spcBef>
            </a:pPr>
            <a:r>
              <a:rPr sz="600" spc="-50" dirty="0">
                <a:latin typeface="Arial"/>
                <a:cs typeface="Arial"/>
              </a:rPr>
              <a:t>Risco </a:t>
            </a:r>
            <a:r>
              <a:rPr sz="600" spc="-55" dirty="0">
                <a:latin typeface="Arial"/>
                <a:cs typeface="Arial"/>
              </a:rPr>
              <a:t>=</a:t>
            </a:r>
            <a:r>
              <a:rPr sz="600" spc="-35" dirty="0">
                <a:latin typeface="Arial"/>
                <a:cs typeface="Arial"/>
              </a:rPr>
              <a:t> </a:t>
            </a:r>
            <a:r>
              <a:rPr sz="600" spc="-65" dirty="0">
                <a:latin typeface="Arial"/>
                <a:cs typeface="Arial"/>
              </a:rPr>
              <a:t>BAIXO</a:t>
            </a:r>
            <a:endParaRPr sz="600">
              <a:latin typeface="Arial"/>
              <a:cs typeface="Arial"/>
            </a:endParaRPr>
          </a:p>
        </p:txBody>
      </p:sp>
      <p:sp>
        <p:nvSpPr>
          <p:cNvPr id="88" name="object 88"/>
          <p:cNvSpPr txBox="1"/>
          <p:nvPr/>
        </p:nvSpPr>
        <p:spPr>
          <a:xfrm>
            <a:off x="3252215" y="3350895"/>
            <a:ext cx="1983105" cy="177165"/>
          </a:xfrm>
          <a:prstGeom prst="rect">
            <a:avLst/>
          </a:prstGeom>
          <a:ln w="12700">
            <a:solidFill>
              <a:srgbClr val="FFFFFF"/>
            </a:solidFill>
          </a:ln>
        </p:spPr>
        <p:txBody>
          <a:bodyPr vert="horz" wrap="square" lIns="0" tIns="36830" rIns="0" bIns="0" rtlCol="0">
            <a:spAutoFit/>
          </a:bodyPr>
          <a:lstStyle/>
          <a:p>
            <a:pPr marL="81915">
              <a:lnSpc>
                <a:spcPct val="100000"/>
              </a:lnSpc>
              <a:spcBef>
                <a:spcPts val="290"/>
              </a:spcBef>
            </a:pPr>
            <a:r>
              <a:rPr sz="600" spc="-85" dirty="0">
                <a:latin typeface="Arial"/>
                <a:cs typeface="Arial"/>
              </a:rPr>
              <a:t>Se </a:t>
            </a:r>
            <a:r>
              <a:rPr sz="600" spc="-30" dirty="0">
                <a:latin typeface="Arial"/>
                <a:cs typeface="Arial"/>
              </a:rPr>
              <a:t>renda </a:t>
            </a:r>
            <a:r>
              <a:rPr sz="600" spc="-55" dirty="0">
                <a:latin typeface="Arial"/>
                <a:cs typeface="Arial"/>
              </a:rPr>
              <a:t>= </a:t>
            </a:r>
            <a:r>
              <a:rPr sz="600" spc="-35" dirty="0">
                <a:latin typeface="Arial"/>
                <a:cs typeface="Arial"/>
              </a:rPr>
              <a:t>&gt;35.000 </a:t>
            </a:r>
            <a:r>
              <a:rPr sz="600" spc="-40" dirty="0">
                <a:latin typeface="Arial"/>
                <a:cs typeface="Arial"/>
              </a:rPr>
              <a:t>e </a:t>
            </a:r>
            <a:r>
              <a:rPr sz="600" spc="-20" dirty="0">
                <a:latin typeface="Arial"/>
                <a:cs typeface="Arial"/>
              </a:rPr>
              <a:t>história_crédito </a:t>
            </a:r>
            <a:r>
              <a:rPr sz="600" spc="-55" dirty="0">
                <a:latin typeface="Arial"/>
                <a:cs typeface="Arial"/>
              </a:rPr>
              <a:t>=</a:t>
            </a:r>
            <a:r>
              <a:rPr sz="600" spc="5" dirty="0">
                <a:latin typeface="Arial"/>
                <a:cs typeface="Arial"/>
              </a:rPr>
              <a:t> </a:t>
            </a:r>
            <a:r>
              <a:rPr sz="600" spc="-85" dirty="0">
                <a:latin typeface="Arial"/>
                <a:cs typeface="Arial"/>
              </a:rPr>
              <a:t>DESCONHECIDA</a:t>
            </a:r>
            <a:endParaRPr sz="600">
              <a:latin typeface="Arial"/>
              <a:cs typeface="Arial"/>
            </a:endParaRPr>
          </a:p>
        </p:txBody>
      </p:sp>
      <p:sp>
        <p:nvSpPr>
          <p:cNvPr id="89" name="object 89"/>
          <p:cNvSpPr txBox="1"/>
          <p:nvPr/>
        </p:nvSpPr>
        <p:spPr>
          <a:xfrm>
            <a:off x="5235321" y="3350895"/>
            <a:ext cx="619760" cy="177165"/>
          </a:xfrm>
          <a:prstGeom prst="rect">
            <a:avLst/>
          </a:prstGeom>
          <a:ln w="12700">
            <a:solidFill>
              <a:srgbClr val="FFFFFF"/>
            </a:solidFill>
          </a:ln>
        </p:spPr>
        <p:txBody>
          <a:bodyPr vert="horz" wrap="square" lIns="0" tIns="36830" rIns="0" bIns="0" rtlCol="0">
            <a:spAutoFit/>
          </a:bodyPr>
          <a:lstStyle/>
          <a:p>
            <a:pPr marL="81915">
              <a:lnSpc>
                <a:spcPct val="100000"/>
              </a:lnSpc>
              <a:spcBef>
                <a:spcPts val="290"/>
              </a:spcBef>
            </a:pPr>
            <a:r>
              <a:rPr sz="600" spc="-50" dirty="0">
                <a:latin typeface="Arial"/>
                <a:cs typeface="Arial"/>
              </a:rPr>
              <a:t>Risco </a:t>
            </a:r>
            <a:r>
              <a:rPr sz="600" spc="-55" dirty="0">
                <a:latin typeface="Arial"/>
                <a:cs typeface="Arial"/>
              </a:rPr>
              <a:t>=</a:t>
            </a:r>
            <a:r>
              <a:rPr sz="600" spc="-35" dirty="0">
                <a:latin typeface="Arial"/>
                <a:cs typeface="Arial"/>
              </a:rPr>
              <a:t> </a:t>
            </a:r>
            <a:r>
              <a:rPr sz="600" spc="-65" dirty="0">
                <a:latin typeface="Arial"/>
                <a:cs typeface="Arial"/>
              </a:rPr>
              <a:t>BAIXO</a:t>
            </a:r>
            <a:endParaRPr sz="600">
              <a:latin typeface="Arial"/>
              <a:cs typeface="Arial"/>
            </a:endParaRPr>
          </a:p>
        </p:txBody>
      </p:sp>
      <p:sp>
        <p:nvSpPr>
          <p:cNvPr id="90" name="object 90"/>
          <p:cNvSpPr txBox="1"/>
          <p:nvPr/>
        </p:nvSpPr>
        <p:spPr>
          <a:xfrm>
            <a:off x="3252215" y="3527678"/>
            <a:ext cx="1983105" cy="196215"/>
          </a:xfrm>
          <a:prstGeom prst="rect">
            <a:avLst/>
          </a:prstGeom>
          <a:ln w="12700">
            <a:solidFill>
              <a:srgbClr val="FFFFFF"/>
            </a:solidFill>
          </a:ln>
        </p:spPr>
        <p:txBody>
          <a:bodyPr vert="horz" wrap="square" lIns="0" tIns="36830" rIns="0" bIns="0" rtlCol="0">
            <a:spAutoFit/>
          </a:bodyPr>
          <a:lstStyle/>
          <a:p>
            <a:pPr marL="81915">
              <a:lnSpc>
                <a:spcPct val="100000"/>
              </a:lnSpc>
              <a:spcBef>
                <a:spcPts val="290"/>
              </a:spcBef>
            </a:pPr>
            <a:r>
              <a:rPr sz="600" spc="-20" dirty="0">
                <a:latin typeface="Arial"/>
                <a:cs typeface="Arial"/>
              </a:rPr>
              <a:t>Default</a:t>
            </a:r>
            <a:r>
              <a:rPr sz="600" spc="-30" dirty="0">
                <a:latin typeface="Arial"/>
                <a:cs typeface="Arial"/>
              </a:rPr>
              <a:t> (padrão)</a:t>
            </a:r>
            <a:endParaRPr sz="600">
              <a:latin typeface="Arial"/>
              <a:cs typeface="Arial"/>
            </a:endParaRPr>
          </a:p>
        </p:txBody>
      </p:sp>
      <p:sp>
        <p:nvSpPr>
          <p:cNvPr id="91" name="object 91"/>
          <p:cNvSpPr txBox="1"/>
          <p:nvPr/>
        </p:nvSpPr>
        <p:spPr>
          <a:xfrm>
            <a:off x="5235321" y="3527678"/>
            <a:ext cx="619760" cy="196215"/>
          </a:xfrm>
          <a:prstGeom prst="rect">
            <a:avLst/>
          </a:prstGeom>
          <a:solidFill>
            <a:srgbClr val="CFD4EA"/>
          </a:solidFill>
          <a:ln w="12700">
            <a:solidFill>
              <a:srgbClr val="FFFFFF"/>
            </a:solidFill>
          </a:ln>
        </p:spPr>
        <p:txBody>
          <a:bodyPr vert="horz" wrap="square" lIns="0" tIns="36830" rIns="0" bIns="0" rtlCol="0">
            <a:spAutoFit/>
          </a:bodyPr>
          <a:lstStyle/>
          <a:p>
            <a:pPr marL="81915">
              <a:lnSpc>
                <a:spcPct val="100000"/>
              </a:lnSpc>
              <a:spcBef>
                <a:spcPts val="290"/>
              </a:spcBef>
            </a:pPr>
            <a:r>
              <a:rPr sz="600" spc="-50" dirty="0">
                <a:latin typeface="Arial"/>
                <a:cs typeface="Arial"/>
              </a:rPr>
              <a:t>Risco </a:t>
            </a:r>
            <a:r>
              <a:rPr sz="600" spc="-55" dirty="0">
                <a:latin typeface="Arial"/>
                <a:cs typeface="Arial"/>
              </a:rPr>
              <a:t>=</a:t>
            </a:r>
            <a:r>
              <a:rPr sz="600" spc="-30" dirty="0">
                <a:latin typeface="Arial"/>
                <a:cs typeface="Arial"/>
              </a:rPr>
              <a:t> </a:t>
            </a:r>
            <a:r>
              <a:rPr sz="600" spc="-75" dirty="0">
                <a:latin typeface="Arial"/>
                <a:cs typeface="Arial"/>
              </a:rPr>
              <a:t>ALTO</a:t>
            </a:r>
            <a:endParaRPr sz="600">
              <a:latin typeface="Arial"/>
              <a:cs typeface="Arial"/>
            </a:endParaRPr>
          </a:p>
        </p:txBody>
      </p:sp>
      <p:sp>
        <p:nvSpPr>
          <p:cNvPr id="92" name="object 92"/>
          <p:cNvSpPr txBox="1"/>
          <p:nvPr/>
        </p:nvSpPr>
        <p:spPr>
          <a:xfrm>
            <a:off x="5903467" y="3195066"/>
            <a:ext cx="50673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270" dirty="0">
                <a:latin typeface="Arial"/>
                <a:cs typeface="Arial"/>
              </a:rPr>
              <a:t>R</a:t>
            </a:r>
            <a:r>
              <a:rPr sz="1400" spc="-100" dirty="0">
                <a:latin typeface="Arial"/>
                <a:cs typeface="Arial"/>
              </a:rPr>
              <a:t>e</a:t>
            </a:r>
            <a:r>
              <a:rPr sz="1400" spc="-105" dirty="0">
                <a:latin typeface="Arial"/>
                <a:cs typeface="Arial"/>
              </a:rPr>
              <a:t>g</a:t>
            </a:r>
            <a:r>
              <a:rPr sz="1400" spc="-5" dirty="0">
                <a:latin typeface="Arial"/>
                <a:cs typeface="Arial"/>
              </a:rPr>
              <a:t>r</a:t>
            </a:r>
            <a:r>
              <a:rPr sz="1400" spc="-130" dirty="0">
                <a:latin typeface="Arial"/>
                <a:cs typeface="Arial"/>
              </a:rPr>
              <a:t>as</a:t>
            </a:r>
            <a:endParaRPr sz="1400">
              <a:latin typeface="Arial"/>
              <a:cs typeface="Arial"/>
            </a:endParaRPr>
          </a:p>
        </p:txBody>
      </p:sp>
      <p:sp>
        <p:nvSpPr>
          <p:cNvPr id="93" name="object 93"/>
          <p:cNvSpPr/>
          <p:nvPr/>
        </p:nvSpPr>
        <p:spPr>
          <a:xfrm>
            <a:off x="1324355" y="3322320"/>
            <a:ext cx="2020570" cy="122555"/>
          </a:xfrm>
          <a:custGeom>
            <a:avLst/>
            <a:gdLst/>
            <a:ahLst/>
            <a:cxnLst/>
            <a:rect l="l" t="t" r="r" b="b"/>
            <a:pathLst>
              <a:path w="2020570" h="122554">
                <a:moveTo>
                  <a:pt x="1138682" y="109854"/>
                </a:moveTo>
                <a:lnTo>
                  <a:pt x="0" y="109854"/>
                </a:lnTo>
                <a:lnTo>
                  <a:pt x="0" y="122554"/>
                </a:lnTo>
                <a:lnTo>
                  <a:pt x="1151382" y="122554"/>
                </a:lnTo>
                <a:lnTo>
                  <a:pt x="1151382" y="116204"/>
                </a:lnTo>
                <a:lnTo>
                  <a:pt x="1138682" y="116204"/>
                </a:lnTo>
                <a:lnTo>
                  <a:pt x="1138682" y="109854"/>
                </a:lnTo>
                <a:close/>
              </a:path>
              <a:path w="2020570" h="122554">
                <a:moveTo>
                  <a:pt x="1944243" y="31750"/>
                </a:moveTo>
                <a:lnTo>
                  <a:pt x="1138682" y="31750"/>
                </a:lnTo>
                <a:lnTo>
                  <a:pt x="1138682" y="116204"/>
                </a:lnTo>
                <a:lnTo>
                  <a:pt x="1145032" y="109854"/>
                </a:lnTo>
                <a:lnTo>
                  <a:pt x="1151382" y="109854"/>
                </a:lnTo>
                <a:lnTo>
                  <a:pt x="1151382" y="44450"/>
                </a:lnTo>
                <a:lnTo>
                  <a:pt x="1145032" y="44450"/>
                </a:lnTo>
                <a:lnTo>
                  <a:pt x="1151382" y="38100"/>
                </a:lnTo>
                <a:lnTo>
                  <a:pt x="1944243" y="38100"/>
                </a:lnTo>
                <a:lnTo>
                  <a:pt x="1944243" y="31750"/>
                </a:lnTo>
                <a:close/>
              </a:path>
              <a:path w="2020570" h="122554">
                <a:moveTo>
                  <a:pt x="1151382" y="109854"/>
                </a:moveTo>
                <a:lnTo>
                  <a:pt x="1145032" y="109854"/>
                </a:lnTo>
                <a:lnTo>
                  <a:pt x="1138682" y="116204"/>
                </a:lnTo>
                <a:lnTo>
                  <a:pt x="1151382" y="116204"/>
                </a:lnTo>
                <a:lnTo>
                  <a:pt x="1151382" y="109854"/>
                </a:lnTo>
                <a:close/>
              </a:path>
              <a:path w="2020570" h="122554">
                <a:moveTo>
                  <a:pt x="1944243" y="0"/>
                </a:moveTo>
                <a:lnTo>
                  <a:pt x="1944243" y="76200"/>
                </a:lnTo>
                <a:lnTo>
                  <a:pt x="2007743" y="44450"/>
                </a:lnTo>
                <a:lnTo>
                  <a:pt x="1956943" y="44450"/>
                </a:lnTo>
                <a:lnTo>
                  <a:pt x="1956943" y="31750"/>
                </a:lnTo>
                <a:lnTo>
                  <a:pt x="2007743" y="31750"/>
                </a:lnTo>
                <a:lnTo>
                  <a:pt x="1944243" y="0"/>
                </a:lnTo>
                <a:close/>
              </a:path>
              <a:path w="2020570" h="122554">
                <a:moveTo>
                  <a:pt x="1151382" y="38100"/>
                </a:moveTo>
                <a:lnTo>
                  <a:pt x="1145032" y="44450"/>
                </a:lnTo>
                <a:lnTo>
                  <a:pt x="1151382" y="44450"/>
                </a:lnTo>
                <a:lnTo>
                  <a:pt x="1151382" y="38100"/>
                </a:lnTo>
                <a:close/>
              </a:path>
              <a:path w="2020570" h="122554">
                <a:moveTo>
                  <a:pt x="1944243" y="38100"/>
                </a:moveTo>
                <a:lnTo>
                  <a:pt x="1151382" y="38100"/>
                </a:lnTo>
                <a:lnTo>
                  <a:pt x="1151382" y="44450"/>
                </a:lnTo>
                <a:lnTo>
                  <a:pt x="1944243" y="44450"/>
                </a:lnTo>
                <a:lnTo>
                  <a:pt x="1944243" y="38100"/>
                </a:lnTo>
                <a:close/>
              </a:path>
              <a:path w="2020570" h="122554">
                <a:moveTo>
                  <a:pt x="2007743" y="31750"/>
                </a:moveTo>
                <a:lnTo>
                  <a:pt x="1956943" y="31750"/>
                </a:lnTo>
                <a:lnTo>
                  <a:pt x="1956943" y="44450"/>
                </a:lnTo>
                <a:lnTo>
                  <a:pt x="2007743" y="44450"/>
                </a:lnTo>
                <a:lnTo>
                  <a:pt x="2020443" y="38100"/>
                </a:lnTo>
                <a:lnTo>
                  <a:pt x="2007743" y="3175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6420611" y="3307079"/>
            <a:ext cx="4356735" cy="128270"/>
          </a:xfrm>
          <a:custGeom>
            <a:avLst/>
            <a:gdLst/>
            <a:ahLst/>
            <a:cxnLst/>
            <a:rect l="l" t="t" r="r" b="b"/>
            <a:pathLst>
              <a:path w="4356734" h="128270">
                <a:moveTo>
                  <a:pt x="2445258" y="38100"/>
                </a:moveTo>
                <a:lnTo>
                  <a:pt x="2445258" y="128270"/>
                </a:lnTo>
                <a:lnTo>
                  <a:pt x="4356481" y="128270"/>
                </a:lnTo>
                <a:lnTo>
                  <a:pt x="4356481" y="121920"/>
                </a:lnTo>
                <a:lnTo>
                  <a:pt x="2457958" y="121920"/>
                </a:lnTo>
                <a:lnTo>
                  <a:pt x="2451608" y="115570"/>
                </a:lnTo>
                <a:lnTo>
                  <a:pt x="2457958" y="115570"/>
                </a:lnTo>
                <a:lnTo>
                  <a:pt x="2457958" y="44450"/>
                </a:lnTo>
                <a:lnTo>
                  <a:pt x="2451608" y="44450"/>
                </a:lnTo>
                <a:lnTo>
                  <a:pt x="2445258" y="38100"/>
                </a:lnTo>
                <a:close/>
              </a:path>
              <a:path w="4356734" h="128270">
                <a:moveTo>
                  <a:pt x="2457958" y="115570"/>
                </a:moveTo>
                <a:lnTo>
                  <a:pt x="2451608" y="115570"/>
                </a:lnTo>
                <a:lnTo>
                  <a:pt x="2457958" y="121920"/>
                </a:lnTo>
                <a:lnTo>
                  <a:pt x="2457958" y="115570"/>
                </a:lnTo>
                <a:close/>
              </a:path>
              <a:path w="4356734" h="128270">
                <a:moveTo>
                  <a:pt x="4356481" y="115570"/>
                </a:moveTo>
                <a:lnTo>
                  <a:pt x="2457958" y="115570"/>
                </a:lnTo>
                <a:lnTo>
                  <a:pt x="2457958" y="121920"/>
                </a:lnTo>
                <a:lnTo>
                  <a:pt x="4356481" y="121920"/>
                </a:lnTo>
                <a:lnTo>
                  <a:pt x="4356481" y="115570"/>
                </a:lnTo>
                <a:close/>
              </a:path>
              <a:path w="4356734" h="128270">
                <a:moveTo>
                  <a:pt x="76200" y="0"/>
                </a:moveTo>
                <a:lnTo>
                  <a:pt x="0" y="38100"/>
                </a:lnTo>
                <a:lnTo>
                  <a:pt x="76200" y="76200"/>
                </a:lnTo>
                <a:lnTo>
                  <a:pt x="76200" y="44450"/>
                </a:lnTo>
                <a:lnTo>
                  <a:pt x="63500" y="44450"/>
                </a:lnTo>
                <a:lnTo>
                  <a:pt x="63500" y="31750"/>
                </a:lnTo>
                <a:lnTo>
                  <a:pt x="76200" y="31750"/>
                </a:lnTo>
                <a:lnTo>
                  <a:pt x="76200" y="0"/>
                </a:lnTo>
                <a:close/>
              </a:path>
              <a:path w="4356734" h="128270">
                <a:moveTo>
                  <a:pt x="76200" y="31750"/>
                </a:moveTo>
                <a:lnTo>
                  <a:pt x="63500" y="31750"/>
                </a:lnTo>
                <a:lnTo>
                  <a:pt x="63500" y="44450"/>
                </a:lnTo>
                <a:lnTo>
                  <a:pt x="76200" y="44450"/>
                </a:lnTo>
                <a:lnTo>
                  <a:pt x="76200" y="31750"/>
                </a:lnTo>
                <a:close/>
              </a:path>
              <a:path w="4356734" h="128270">
                <a:moveTo>
                  <a:pt x="2457958" y="31750"/>
                </a:moveTo>
                <a:lnTo>
                  <a:pt x="76200" y="31750"/>
                </a:lnTo>
                <a:lnTo>
                  <a:pt x="76200" y="44450"/>
                </a:lnTo>
                <a:lnTo>
                  <a:pt x="2445258" y="44450"/>
                </a:lnTo>
                <a:lnTo>
                  <a:pt x="2445258" y="38100"/>
                </a:lnTo>
                <a:lnTo>
                  <a:pt x="2457958" y="38100"/>
                </a:lnTo>
                <a:lnTo>
                  <a:pt x="2457958" y="31750"/>
                </a:lnTo>
                <a:close/>
              </a:path>
              <a:path w="4356734" h="128270">
                <a:moveTo>
                  <a:pt x="2457958" y="38100"/>
                </a:moveTo>
                <a:lnTo>
                  <a:pt x="2445258" y="38100"/>
                </a:lnTo>
                <a:lnTo>
                  <a:pt x="2451608" y="44450"/>
                </a:lnTo>
                <a:lnTo>
                  <a:pt x="2457958" y="44450"/>
                </a:lnTo>
                <a:lnTo>
                  <a:pt x="2457958" y="3810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4462271" y="4849367"/>
            <a:ext cx="218440" cy="200025"/>
          </a:xfrm>
          <a:custGeom>
            <a:avLst/>
            <a:gdLst/>
            <a:ahLst/>
            <a:cxnLst/>
            <a:rect l="l" t="t" r="r" b="b"/>
            <a:pathLst>
              <a:path w="218439" h="200025">
                <a:moveTo>
                  <a:pt x="108965" y="0"/>
                </a:moveTo>
                <a:lnTo>
                  <a:pt x="66544" y="7846"/>
                </a:lnTo>
                <a:lnTo>
                  <a:pt x="31908" y="29241"/>
                </a:lnTo>
                <a:lnTo>
                  <a:pt x="8560" y="60971"/>
                </a:lnTo>
                <a:lnTo>
                  <a:pt x="0" y="99821"/>
                </a:lnTo>
                <a:lnTo>
                  <a:pt x="8560" y="138672"/>
                </a:lnTo>
                <a:lnTo>
                  <a:pt x="31908" y="170402"/>
                </a:lnTo>
                <a:lnTo>
                  <a:pt x="66544" y="191797"/>
                </a:lnTo>
                <a:lnTo>
                  <a:pt x="108965" y="199643"/>
                </a:lnTo>
                <a:lnTo>
                  <a:pt x="151387" y="191797"/>
                </a:lnTo>
                <a:lnTo>
                  <a:pt x="186023" y="170402"/>
                </a:lnTo>
                <a:lnTo>
                  <a:pt x="209371" y="138672"/>
                </a:lnTo>
                <a:lnTo>
                  <a:pt x="217931" y="99821"/>
                </a:lnTo>
                <a:lnTo>
                  <a:pt x="209371" y="60971"/>
                </a:lnTo>
                <a:lnTo>
                  <a:pt x="186023" y="29241"/>
                </a:lnTo>
                <a:lnTo>
                  <a:pt x="151387" y="7846"/>
                </a:lnTo>
                <a:lnTo>
                  <a:pt x="108965" y="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4462271" y="4849367"/>
            <a:ext cx="218440" cy="200025"/>
          </a:xfrm>
          <a:custGeom>
            <a:avLst/>
            <a:gdLst/>
            <a:ahLst/>
            <a:cxnLst/>
            <a:rect l="l" t="t" r="r" b="b"/>
            <a:pathLst>
              <a:path w="218439" h="200025">
                <a:moveTo>
                  <a:pt x="0" y="99821"/>
                </a:moveTo>
                <a:lnTo>
                  <a:pt x="8560" y="60971"/>
                </a:lnTo>
                <a:lnTo>
                  <a:pt x="31908" y="29241"/>
                </a:lnTo>
                <a:lnTo>
                  <a:pt x="66544" y="7846"/>
                </a:lnTo>
                <a:lnTo>
                  <a:pt x="108965" y="0"/>
                </a:lnTo>
                <a:lnTo>
                  <a:pt x="151387" y="7846"/>
                </a:lnTo>
                <a:lnTo>
                  <a:pt x="186023" y="29241"/>
                </a:lnTo>
                <a:lnTo>
                  <a:pt x="209371" y="60971"/>
                </a:lnTo>
                <a:lnTo>
                  <a:pt x="217931" y="99821"/>
                </a:lnTo>
                <a:lnTo>
                  <a:pt x="209371" y="138672"/>
                </a:lnTo>
                <a:lnTo>
                  <a:pt x="186023" y="170402"/>
                </a:lnTo>
                <a:lnTo>
                  <a:pt x="151387" y="191797"/>
                </a:lnTo>
                <a:lnTo>
                  <a:pt x="108965" y="199643"/>
                </a:lnTo>
                <a:lnTo>
                  <a:pt x="66544" y="191797"/>
                </a:lnTo>
                <a:lnTo>
                  <a:pt x="31908" y="170402"/>
                </a:lnTo>
                <a:lnTo>
                  <a:pt x="8560" y="138672"/>
                </a:lnTo>
                <a:lnTo>
                  <a:pt x="0" y="99821"/>
                </a:lnTo>
                <a:close/>
              </a:path>
            </a:pathLst>
          </a:custGeom>
          <a:ln w="12191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3707891" y="4555235"/>
            <a:ext cx="228600" cy="21335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object 98"/>
          <p:cNvSpPr/>
          <p:nvPr/>
        </p:nvSpPr>
        <p:spPr>
          <a:xfrm>
            <a:off x="3782567" y="3904488"/>
            <a:ext cx="230124" cy="21183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9" name="object 99"/>
          <p:cNvSpPr/>
          <p:nvPr/>
        </p:nvSpPr>
        <p:spPr>
          <a:xfrm>
            <a:off x="3814571" y="5042915"/>
            <a:ext cx="230124" cy="21183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0" name="object 100"/>
          <p:cNvSpPr/>
          <p:nvPr/>
        </p:nvSpPr>
        <p:spPr>
          <a:xfrm>
            <a:off x="4796028" y="3758184"/>
            <a:ext cx="230124" cy="211835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1" name="object 101"/>
          <p:cNvSpPr/>
          <p:nvPr/>
        </p:nvSpPr>
        <p:spPr>
          <a:xfrm>
            <a:off x="5224271" y="4302252"/>
            <a:ext cx="230124" cy="211835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2" name="object 102"/>
          <p:cNvSpPr/>
          <p:nvPr/>
        </p:nvSpPr>
        <p:spPr>
          <a:xfrm>
            <a:off x="4997196" y="4843271"/>
            <a:ext cx="228600" cy="211835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3" name="object 103"/>
          <p:cNvSpPr/>
          <p:nvPr/>
        </p:nvSpPr>
        <p:spPr>
          <a:xfrm>
            <a:off x="4529328" y="4477511"/>
            <a:ext cx="218440" cy="200025"/>
          </a:xfrm>
          <a:custGeom>
            <a:avLst/>
            <a:gdLst/>
            <a:ahLst/>
            <a:cxnLst/>
            <a:rect l="l" t="t" r="r" b="b"/>
            <a:pathLst>
              <a:path w="218439" h="200025">
                <a:moveTo>
                  <a:pt x="0" y="99821"/>
                </a:moveTo>
                <a:lnTo>
                  <a:pt x="8560" y="60971"/>
                </a:lnTo>
                <a:lnTo>
                  <a:pt x="31908" y="29241"/>
                </a:lnTo>
                <a:lnTo>
                  <a:pt x="66544" y="7846"/>
                </a:lnTo>
                <a:lnTo>
                  <a:pt x="108966" y="0"/>
                </a:lnTo>
                <a:lnTo>
                  <a:pt x="151387" y="7846"/>
                </a:lnTo>
                <a:lnTo>
                  <a:pt x="186023" y="29241"/>
                </a:lnTo>
                <a:lnTo>
                  <a:pt x="209371" y="60971"/>
                </a:lnTo>
                <a:lnTo>
                  <a:pt x="217932" y="99821"/>
                </a:lnTo>
                <a:lnTo>
                  <a:pt x="209371" y="138672"/>
                </a:lnTo>
                <a:lnTo>
                  <a:pt x="186023" y="170402"/>
                </a:lnTo>
                <a:lnTo>
                  <a:pt x="151387" y="191797"/>
                </a:lnTo>
                <a:lnTo>
                  <a:pt x="108966" y="199644"/>
                </a:lnTo>
                <a:lnTo>
                  <a:pt x="66544" y="191797"/>
                </a:lnTo>
                <a:lnTo>
                  <a:pt x="31908" y="170402"/>
                </a:lnTo>
                <a:lnTo>
                  <a:pt x="8560" y="138672"/>
                </a:lnTo>
                <a:lnTo>
                  <a:pt x="0" y="99821"/>
                </a:lnTo>
                <a:close/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" name="object 104"/>
          <p:cNvSpPr txBox="1"/>
          <p:nvPr/>
        </p:nvSpPr>
        <p:spPr>
          <a:xfrm>
            <a:off x="4597146" y="4482210"/>
            <a:ext cx="84455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spc="-95" dirty="0">
                <a:latin typeface="Arial"/>
                <a:cs typeface="Arial"/>
              </a:rPr>
              <a:t>?</a:t>
            </a:r>
            <a:endParaRPr sz="1000">
              <a:latin typeface="Arial"/>
              <a:cs typeface="Arial"/>
            </a:endParaRPr>
          </a:p>
        </p:txBody>
      </p:sp>
      <p:sp>
        <p:nvSpPr>
          <p:cNvPr id="105" name="object 105"/>
          <p:cNvSpPr/>
          <p:nvPr/>
        </p:nvSpPr>
        <p:spPr>
          <a:xfrm>
            <a:off x="4570476" y="4677155"/>
            <a:ext cx="67945" cy="172085"/>
          </a:xfrm>
          <a:custGeom>
            <a:avLst/>
            <a:gdLst/>
            <a:ahLst/>
            <a:cxnLst/>
            <a:rect l="l" t="t" r="r" b="b"/>
            <a:pathLst>
              <a:path w="67945" h="172085">
                <a:moveTo>
                  <a:pt x="67437" y="0"/>
                </a:moveTo>
                <a:lnTo>
                  <a:pt x="0" y="171577"/>
                </a:lnTo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6" name="object 106"/>
          <p:cNvSpPr/>
          <p:nvPr/>
        </p:nvSpPr>
        <p:spPr>
          <a:xfrm>
            <a:off x="4715255" y="4648200"/>
            <a:ext cx="319405" cy="230504"/>
          </a:xfrm>
          <a:custGeom>
            <a:avLst/>
            <a:gdLst/>
            <a:ahLst/>
            <a:cxnLst/>
            <a:rect l="l" t="t" r="r" b="b"/>
            <a:pathLst>
              <a:path w="319404" h="230504">
                <a:moveTo>
                  <a:pt x="0" y="0"/>
                </a:moveTo>
                <a:lnTo>
                  <a:pt x="318897" y="230124"/>
                </a:lnTo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7" name="object 107"/>
          <p:cNvSpPr/>
          <p:nvPr/>
        </p:nvSpPr>
        <p:spPr>
          <a:xfrm>
            <a:off x="4747259" y="4408932"/>
            <a:ext cx="483234" cy="169545"/>
          </a:xfrm>
          <a:custGeom>
            <a:avLst/>
            <a:gdLst/>
            <a:ahLst/>
            <a:cxnLst/>
            <a:rect l="l" t="t" r="r" b="b"/>
            <a:pathLst>
              <a:path w="483235" h="169545">
                <a:moveTo>
                  <a:pt x="0" y="169037"/>
                </a:moveTo>
                <a:lnTo>
                  <a:pt x="482980" y="0"/>
                </a:lnTo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8" name="object 108"/>
          <p:cNvSpPr/>
          <p:nvPr/>
        </p:nvSpPr>
        <p:spPr>
          <a:xfrm>
            <a:off x="4639055" y="3963923"/>
            <a:ext cx="272415" cy="513715"/>
          </a:xfrm>
          <a:custGeom>
            <a:avLst/>
            <a:gdLst/>
            <a:ahLst/>
            <a:cxnLst/>
            <a:rect l="l" t="t" r="r" b="b"/>
            <a:pathLst>
              <a:path w="272414" h="513714">
                <a:moveTo>
                  <a:pt x="0" y="513461"/>
                </a:moveTo>
                <a:lnTo>
                  <a:pt x="272288" y="0"/>
                </a:lnTo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9" name="object 109"/>
          <p:cNvSpPr/>
          <p:nvPr/>
        </p:nvSpPr>
        <p:spPr>
          <a:xfrm>
            <a:off x="3974591" y="4081271"/>
            <a:ext cx="587375" cy="426084"/>
          </a:xfrm>
          <a:custGeom>
            <a:avLst/>
            <a:gdLst/>
            <a:ahLst/>
            <a:cxnLst/>
            <a:rect l="l" t="t" r="r" b="b"/>
            <a:pathLst>
              <a:path w="587375" h="426085">
                <a:moveTo>
                  <a:pt x="586994" y="425703"/>
                </a:moveTo>
                <a:lnTo>
                  <a:pt x="0" y="0"/>
                </a:lnTo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0" name="object 110"/>
          <p:cNvSpPr/>
          <p:nvPr/>
        </p:nvSpPr>
        <p:spPr>
          <a:xfrm>
            <a:off x="3930396" y="4578096"/>
            <a:ext cx="598805" cy="84455"/>
          </a:xfrm>
          <a:custGeom>
            <a:avLst/>
            <a:gdLst/>
            <a:ahLst/>
            <a:cxnLst/>
            <a:rect l="l" t="t" r="r" b="b"/>
            <a:pathLst>
              <a:path w="598804" h="84454">
                <a:moveTo>
                  <a:pt x="598804" y="0"/>
                </a:moveTo>
                <a:lnTo>
                  <a:pt x="0" y="84327"/>
                </a:lnTo>
              </a:path>
            </a:pathLst>
          </a:custGeom>
          <a:ln w="60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1" name="object 111"/>
          <p:cNvSpPr/>
          <p:nvPr/>
        </p:nvSpPr>
        <p:spPr>
          <a:xfrm>
            <a:off x="4006596" y="4648200"/>
            <a:ext cx="555625" cy="430530"/>
          </a:xfrm>
          <a:custGeom>
            <a:avLst/>
            <a:gdLst/>
            <a:ahLst/>
            <a:cxnLst/>
            <a:rect l="l" t="t" r="r" b="b"/>
            <a:pathLst>
              <a:path w="555625" h="430529">
                <a:moveTo>
                  <a:pt x="555625" y="0"/>
                </a:moveTo>
                <a:lnTo>
                  <a:pt x="0" y="430149"/>
                </a:lnTo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2" name="object 112"/>
          <p:cNvSpPr txBox="1"/>
          <p:nvPr/>
        </p:nvSpPr>
        <p:spPr>
          <a:xfrm>
            <a:off x="4664202" y="4742815"/>
            <a:ext cx="121920" cy="1168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" spc="-35" dirty="0">
                <a:latin typeface="Arial"/>
                <a:cs typeface="Arial"/>
              </a:rPr>
              <a:t>0</a:t>
            </a:r>
            <a:r>
              <a:rPr sz="600" spc="-20" dirty="0">
                <a:latin typeface="Arial"/>
                <a:cs typeface="Arial"/>
              </a:rPr>
              <a:t>.</a:t>
            </a:r>
            <a:r>
              <a:rPr sz="600" spc="-30" dirty="0">
                <a:latin typeface="Arial"/>
                <a:cs typeface="Arial"/>
              </a:rPr>
              <a:t>1</a:t>
            </a:r>
            <a:endParaRPr sz="600">
              <a:latin typeface="Arial"/>
              <a:cs typeface="Arial"/>
            </a:endParaRPr>
          </a:p>
        </p:txBody>
      </p:sp>
      <p:sp>
        <p:nvSpPr>
          <p:cNvPr id="113" name="object 113"/>
          <p:cNvSpPr txBox="1"/>
          <p:nvPr/>
        </p:nvSpPr>
        <p:spPr>
          <a:xfrm>
            <a:off x="4930266" y="4686045"/>
            <a:ext cx="121920" cy="1168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" spc="-35" dirty="0">
                <a:latin typeface="Arial"/>
                <a:cs typeface="Arial"/>
              </a:rPr>
              <a:t>0</a:t>
            </a:r>
            <a:r>
              <a:rPr sz="600" spc="-20" dirty="0">
                <a:latin typeface="Arial"/>
                <a:cs typeface="Arial"/>
              </a:rPr>
              <a:t>.</a:t>
            </a:r>
            <a:r>
              <a:rPr sz="600" spc="-30" dirty="0">
                <a:latin typeface="Arial"/>
                <a:cs typeface="Arial"/>
              </a:rPr>
              <a:t>3</a:t>
            </a:r>
            <a:endParaRPr sz="600">
              <a:latin typeface="Arial"/>
              <a:cs typeface="Arial"/>
            </a:endParaRPr>
          </a:p>
        </p:txBody>
      </p:sp>
      <p:sp>
        <p:nvSpPr>
          <p:cNvPr id="114" name="object 114"/>
          <p:cNvSpPr txBox="1"/>
          <p:nvPr/>
        </p:nvSpPr>
        <p:spPr>
          <a:xfrm>
            <a:off x="4977129" y="4384675"/>
            <a:ext cx="121920" cy="1168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" spc="-35" dirty="0">
                <a:latin typeface="Arial"/>
                <a:cs typeface="Arial"/>
              </a:rPr>
              <a:t>0</a:t>
            </a:r>
            <a:r>
              <a:rPr sz="600" spc="-20" dirty="0">
                <a:latin typeface="Arial"/>
                <a:cs typeface="Arial"/>
              </a:rPr>
              <a:t>.</a:t>
            </a:r>
            <a:r>
              <a:rPr sz="600" spc="-30" dirty="0">
                <a:latin typeface="Arial"/>
                <a:cs typeface="Arial"/>
              </a:rPr>
              <a:t>4</a:t>
            </a:r>
            <a:endParaRPr sz="600">
              <a:latin typeface="Arial"/>
              <a:cs typeface="Arial"/>
            </a:endParaRPr>
          </a:p>
        </p:txBody>
      </p:sp>
      <p:sp>
        <p:nvSpPr>
          <p:cNvPr id="115" name="object 115"/>
          <p:cNvSpPr txBox="1"/>
          <p:nvPr/>
        </p:nvSpPr>
        <p:spPr>
          <a:xfrm>
            <a:off x="4205732" y="4784852"/>
            <a:ext cx="121920" cy="1168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" spc="-35" dirty="0">
                <a:latin typeface="Arial"/>
                <a:cs typeface="Arial"/>
              </a:rPr>
              <a:t>0</a:t>
            </a:r>
            <a:r>
              <a:rPr sz="600" spc="-20" dirty="0">
                <a:latin typeface="Arial"/>
                <a:cs typeface="Arial"/>
              </a:rPr>
              <a:t>.</a:t>
            </a:r>
            <a:r>
              <a:rPr sz="600" spc="-30" dirty="0">
                <a:latin typeface="Arial"/>
                <a:cs typeface="Arial"/>
              </a:rPr>
              <a:t>6</a:t>
            </a:r>
            <a:endParaRPr sz="600">
              <a:latin typeface="Arial"/>
              <a:cs typeface="Arial"/>
            </a:endParaRPr>
          </a:p>
        </p:txBody>
      </p:sp>
      <p:sp>
        <p:nvSpPr>
          <p:cNvPr id="116" name="object 116"/>
          <p:cNvSpPr txBox="1"/>
          <p:nvPr/>
        </p:nvSpPr>
        <p:spPr>
          <a:xfrm>
            <a:off x="4423409" y="4117975"/>
            <a:ext cx="375920" cy="2927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00"/>
              </a:spcBef>
            </a:pPr>
            <a:r>
              <a:rPr sz="600" spc="-35" dirty="0">
                <a:latin typeface="Arial"/>
                <a:cs typeface="Arial"/>
              </a:rPr>
              <a:t>0</a:t>
            </a:r>
            <a:r>
              <a:rPr sz="600" spc="-20" dirty="0">
                <a:latin typeface="Arial"/>
                <a:cs typeface="Arial"/>
              </a:rPr>
              <a:t>.</a:t>
            </a:r>
            <a:r>
              <a:rPr sz="600" spc="-30" dirty="0">
                <a:latin typeface="Arial"/>
                <a:cs typeface="Arial"/>
              </a:rPr>
              <a:t>5</a:t>
            </a:r>
            <a:endParaRPr sz="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5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600" spc="-30" dirty="0">
                <a:latin typeface="Arial"/>
                <a:cs typeface="Arial"/>
              </a:rPr>
              <a:t>0.8</a:t>
            </a:r>
            <a:endParaRPr sz="600">
              <a:latin typeface="Arial"/>
              <a:cs typeface="Arial"/>
            </a:endParaRPr>
          </a:p>
        </p:txBody>
      </p:sp>
      <p:sp>
        <p:nvSpPr>
          <p:cNvPr id="117" name="object 117"/>
          <p:cNvSpPr txBox="1"/>
          <p:nvPr/>
        </p:nvSpPr>
        <p:spPr>
          <a:xfrm>
            <a:off x="4183760" y="4520565"/>
            <a:ext cx="121920" cy="1168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" spc="-35" dirty="0">
                <a:latin typeface="Arial"/>
                <a:cs typeface="Arial"/>
              </a:rPr>
              <a:t>0</a:t>
            </a:r>
            <a:r>
              <a:rPr sz="600" spc="-20" dirty="0">
                <a:latin typeface="Arial"/>
                <a:cs typeface="Arial"/>
              </a:rPr>
              <a:t>.</a:t>
            </a:r>
            <a:r>
              <a:rPr sz="600" spc="-30" dirty="0">
                <a:latin typeface="Arial"/>
                <a:cs typeface="Arial"/>
              </a:rPr>
              <a:t>7</a:t>
            </a:r>
            <a:endParaRPr sz="600">
              <a:latin typeface="Arial"/>
              <a:cs typeface="Arial"/>
            </a:endParaRPr>
          </a:p>
        </p:txBody>
      </p:sp>
      <p:sp>
        <p:nvSpPr>
          <p:cNvPr id="118" name="object 118"/>
          <p:cNvSpPr/>
          <p:nvPr/>
        </p:nvSpPr>
        <p:spPr>
          <a:xfrm>
            <a:off x="1406652" y="3422650"/>
            <a:ext cx="2298065" cy="1277620"/>
          </a:xfrm>
          <a:custGeom>
            <a:avLst/>
            <a:gdLst/>
            <a:ahLst/>
            <a:cxnLst/>
            <a:rect l="l" t="t" r="r" b="b"/>
            <a:pathLst>
              <a:path w="2298065" h="1277620">
                <a:moveTo>
                  <a:pt x="2221738" y="1201293"/>
                </a:moveTo>
                <a:lnTo>
                  <a:pt x="2221738" y="1277493"/>
                </a:lnTo>
                <a:lnTo>
                  <a:pt x="2285238" y="1245743"/>
                </a:lnTo>
                <a:lnTo>
                  <a:pt x="2234438" y="1245743"/>
                </a:lnTo>
                <a:lnTo>
                  <a:pt x="2234438" y="1233043"/>
                </a:lnTo>
                <a:lnTo>
                  <a:pt x="2285238" y="1233043"/>
                </a:lnTo>
                <a:lnTo>
                  <a:pt x="2221738" y="1201293"/>
                </a:lnTo>
                <a:close/>
              </a:path>
              <a:path w="2298065" h="1277620">
                <a:moveTo>
                  <a:pt x="1048385" y="6350"/>
                </a:moveTo>
                <a:lnTo>
                  <a:pt x="1048385" y="1245743"/>
                </a:lnTo>
                <a:lnTo>
                  <a:pt x="2221738" y="1245743"/>
                </a:lnTo>
                <a:lnTo>
                  <a:pt x="2221738" y="1239393"/>
                </a:lnTo>
                <a:lnTo>
                  <a:pt x="1061085" y="1239393"/>
                </a:lnTo>
                <a:lnTo>
                  <a:pt x="1054735" y="1233043"/>
                </a:lnTo>
                <a:lnTo>
                  <a:pt x="1061085" y="1233043"/>
                </a:lnTo>
                <a:lnTo>
                  <a:pt x="1061085" y="12700"/>
                </a:lnTo>
                <a:lnTo>
                  <a:pt x="1054735" y="12700"/>
                </a:lnTo>
                <a:lnTo>
                  <a:pt x="1048385" y="6350"/>
                </a:lnTo>
                <a:close/>
              </a:path>
              <a:path w="2298065" h="1277620">
                <a:moveTo>
                  <a:pt x="2285238" y="1233043"/>
                </a:moveTo>
                <a:lnTo>
                  <a:pt x="2234438" y="1233043"/>
                </a:lnTo>
                <a:lnTo>
                  <a:pt x="2234438" y="1245743"/>
                </a:lnTo>
                <a:lnTo>
                  <a:pt x="2285238" y="1245743"/>
                </a:lnTo>
                <a:lnTo>
                  <a:pt x="2297938" y="1239393"/>
                </a:lnTo>
                <a:lnTo>
                  <a:pt x="2285238" y="1233043"/>
                </a:lnTo>
                <a:close/>
              </a:path>
              <a:path w="2298065" h="1277620">
                <a:moveTo>
                  <a:pt x="1061085" y="1233043"/>
                </a:moveTo>
                <a:lnTo>
                  <a:pt x="1054735" y="1233043"/>
                </a:lnTo>
                <a:lnTo>
                  <a:pt x="1061085" y="1239393"/>
                </a:lnTo>
                <a:lnTo>
                  <a:pt x="1061085" y="1233043"/>
                </a:lnTo>
                <a:close/>
              </a:path>
              <a:path w="2298065" h="1277620">
                <a:moveTo>
                  <a:pt x="2221738" y="1233043"/>
                </a:moveTo>
                <a:lnTo>
                  <a:pt x="1061085" y="1233043"/>
                </a:lnTo>
                <a:lnTo>
                  <a:pt x="1061085" y="1239393"/>
                </a:lnTo>
                <a:lnTo>
                  <a:pt x="2221738" y="1239393"/>
                </a:lnTo>
                <a:lnTo>
                  <a:pt x="2221738" y="1233043"/>
                </a:lnTo>
                <a:close/>
              </a:path>
              <a:path w="2298065" h="1277620">
                <a:moveTo>
                  <a:pt x="1061085" y="0"/>
                </a:moveTo>
                <a:lnTo>
                  <a:pt x="0" y="0"/>
                </a:lnTo>
                <a:lnTo>
                  <a:pt x="0" y="12700"/>
                </a:lnTo>
                <a:lnTo>
                  <a:pt x="1048385" y="12700"/>
                </a:lnTo>
                <a:lnTo>
                  <a:pt x="1048385" y="6350"/>
                </a:lnTo>
                <a:lnTo>
                  <a:pt x="1061085" y="6350"/>
                </a:lnTo>
                <a:lnTo>
                  <a:pt x="1061085" y="0"/>
                </a:lnTo>
                <a:close/>
              </a:path>
              <a:path w="2298065" h="1277620">
                <a:moveTo>
                  <a:pt x="1061085" y="6350"/>
                </a:moveTo>
                <a:lnTo>
                  <a:pt x="1048385" y="6350"/>
                </a:lnTo>
                <a:lnTo>
                  <a:pt x="1054735" y="12700"/>
                </a:lnTo>
                <a:lnTo>
                  <a:pt x="1061085" y="12700"/>
                </a:lnTo>
                <a:lnTo>
                  <a:pt x="1061085" y="635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9" name="object 119"/>
          <p:cNvSpPr txBox="1"/>
          <p:nvPr/>
        </p:nvSpPr>
        <p:spPr>
          <a:xfrm>
            <a:off x="5634354" y="4377054"/>
            <a:ext cx="37909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85" dirty="0">
                <a:latin typeface="Arial"/>
                <a:cs typeface="Arial"/>
              </a:rPr>
              <a:t>k</a:t>
            </a:r>
            <a:r>
              <a:rPr sz="1600" spc="-130" dirty="0">
                <a:latin typeface="Arial"/>
                <a:cs typeface="Arial"/>
              </a:rPr>
              <a:t>NN</a:t>
            </a:r>
            <a:endParaRPr sz="1600">
              <a:latin typeface="Arial"/>
              <a:cs typeface="Arial"/>
            </a:endParaRPr>
          </a:p>
        </p:txBody>
      </p:sp>
      <p:sp>
        <p:nvSpPr>
          <p:cNvPr id="120" name="object 120"/>
          <p:cNvSpPr/>
          <p:nvPr/>
        </p:nvSpPr>
        <p:spPr>
          <a:xfrm>
            <a:off x="6099047" y="3422650"/>
            <a:ext cx="4678045" cy="1139825"/>
          </a:xfrm>
          <a:custGeom>
            <a:avLst/>
            <a:gdLst/>
            <a:ahLst/>
            <a:cxnLst/>
            <a:rect l="l" t="t" r="r" b="b"/>
            <a:pathLst>
              <a:path w="4678045" h="1139825">
                <a:moveTo>
                  <a:pt x="76200" y="1063625"/>
                </a:moveTo>
                <a:lnTo>
                  <a:pt x="0" y="1101725"/>
                </a:lnTo>
                <a:lnTo>
                  <a:pt x="76200" y="1139825"/>
                </a:lnTo>
                <a:lnTo>
                  <a:pt x="76200" y="1108075"/>
                </a:lnTo>
                <a:lnTo>
                  <a:pt x="63500" y="1108075"/>
                </a:lnTo>
                <a:lnTo>
                  <a:pt x="63500" y="1095375"/>
                </a:lnTo>
                <a:lnTo>
                  <a:pt x="76200" y="1095375"/>
                </a:lnTo>
                <a:lnTo>
                  <a:pt x="76200" y="1063625"/>
                </a:lnTo>
                <a:close/>
              </a:path>
              <a:path w="4678045" h="1139825">
                <a:moveTo>
                  <a:pt x="76200" y="1095375"/>
                </a:moveTo>
                <a:lnTo>
                  <a:pt x="63500" y="1095375"/>
                </a:lnTo>
                <a:lnTo>
                  <a:pt x="63500" y="1108075"/>
                </a:lnTo>
                <a:lnTo>
                  <a:pt x="76200" y="1108075"/>
                </a:lnTo>
                <a:lnTo>
                  <a:pt x="76200" y="1095375"/>
                </a:lnTo>
                <a:close/>
              </a:path>
              <a:path w="4678045" h="1139825">
                <a:moveTo>
                  <a:pt x="2775711" y="1095375"/>
                </a:moveTo>
                <a:lnTo>
                  <a:pt x="76200" y="1095375"/>
                </a:lnTo>
                <a:lnTo>
                  <a:pt x="76200" y="1108075"/>
                </a:lnTo>
                <a:lnTo>
                  <a:pt x="2788411" y="1108075"/>
                </a:lnTo>
                <a:lnTo>
                  <a:pt x="2788411" y="1101725"/>
                </a:lnTo>
                <a:lnTo>
                  <a:pt x="2775711" y="1101725"/>
                </a:lnTo>
                <a:lnTo>
                  <a:pt x="2775711" y="1095375"/>
                </a:lnTo>
                <a:close/>
              </a:path>
              <a:path w="4678045" h="1139825">
                <a:moveTo>
                  <a:pt x="4678045" y="0"/>
                </a:moveTo>
                <a:lnTo>
                  <a:pt x="2775711" y="0"/>
                </a:lnTo>
                <a:lnTo>
                  <a:pt x="2775711" y="1101725"/>
                </a:lnTo>
                <a:lnTo>
                  <a:pt x="2782061" y="1095375"/>
                </a:lnTo>
                <a:lnTo>
                  <a:pt x="2788411" y="1095375"/>
                </a:lnTo>
                <a:lnTo>
                  <a:pt x="2788411" y="12700"/>
                </a:lnTo>
                <a:lnTo>
                  <a:pt x="2782061" y="12700"/>
                </a:lnTo>
                <a:lnTo>
                  <a:pt x="2788411" y="6350"/>
                </a:lnTo>
                <a:lnTo>
                  <a:pt x="4678045" y="6350"/>
                </a:lnTo>
                <a:lnTo>
                  <a:pt x="4678045" y="0"/>
                </a:lnTo>
                <a:close/>
              </a:path>
              <a:path w="4678045" h="1139825">
                <a:moveTo>
                  <a:pt x="2788411" y="1095375"/>
                </a:moveTo>
                <a:lnTo>
                  <a:pt x="2782061" y="1095375"/>
                </a:lnTo>
                <a:lnTo>
                  <a:pt x="2775711" y="1101725"/>
                </a:lnTo>
                <a:lnTo>
                  <a:pt x="2788411" y="1101725"/>
                </a:lnTo>
                <a:lnTo>
                  <a:pt x="2788411" y="1095375"/>
                </a:lnTo>
                <a:close/>
              </a:path>
              <a:path w="4678045" h="1139825">
                <a:moveTo>
                  <a:pt x="2788411" y="6350"/>
                </a:moveTo>
                <a:lnTo>
                  <a:pt x="2782061" y="12700"/>
                </a:lnTo>
                <a:lnTo>
                  <a:pt x="2788411" y="12700"/>
                </a:lnTo>
                <a:lnTo>
                  <a:pt x="2788411" y="6350"/>
                </a:lnTo>
                <a:close/>
              </a:path>
              <a:path w="4678045" h="1139825">
                <a:moveTo>
                  <a:pt x="4678045" y="6350"/>
                </a:moveTo>
                <a:lnTo>
                  <a:pt x="2788411" y="6350"/>
                </a:lnTo>
                <a:lnTo>
                  <a:pt x="2788411" y="12700"/>
                </a:lnTo>
                <a:lnTo>
                  <a:pt x="4678045" y="12700"/>
                </a:lnTo>
                <a:lnTo>
                  <a:pt x="4678045" y="635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1" name="object 121"/>
          <p:cNvSpPr txBox="1"/>
          <p:nvPr/>
        </p:nvSpPr>
        <p:spPr>
          <a:xfrm>
            <a:off x="7759954" y="5355716"/>
            <a:ext cx="760095" cy="4533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114" dirty="0">
                <a:latin typeface="Arial"/>
                <a:cs typeface="Arial"/>
              </a:rPr>
              <a:t>Regressão</a:t>
            </a:r>
            <a:endParaRPr sz="1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400" spc="-60" dirty="0">
                <a:latin typeface="Arial"/>
                <a:cs typeface="Arial"/>
              </a:rPr>
              <a:t>logística</a:t>
            </a:r>
            <a:endParaRPr sz="1400">
              <a:latin typeface="Arial"/>
              <a:cs typeface="Arial"/>
            </a:endParaRPr>
          </a:p>
        </p:txBody>
      </p:sp>
      <p:sp>
        <p:nvSpPr>
          <p:cNvPr id="122" name="object 122"/>
          <p:cNvSpPr/>
          <p:nvPr/>
        </p:nvSpPr>
        <p:spPr>
          <a:xfrm>
            <a:off x="8606028" y="3422650"/>
            <a:ext cx="2170430" cy="2211070"/>
          </a:xfrm>
          <a:custGeom>
            <a:avLst/>
            <a:gdLst/>
            <a:ahLst/>
            <a:cxnLst/>
            <a:rect l="l" t="t" r="r" b="b"/>
            <a:pathLst>
              <a:path w="2170429" h="2211070">
                <a:moveTo>
                  <a:pt x="76200" y="2134489"/>
                </a:moveTo>
                <a:lnTo>
                  <a:pt x="0" y="2172589"/>
                </a:lnTo>
                <a:lnTo>
                  <a:pt x="76200" y="2210689"/>
                </a:lnTo>
                <a:lnTo>
                  <a:pt x="76200" y="2178939"/>
                </a:lnTo>
                <a:lnTo>
                  <a:pt x="63500" y="2178939"/>
                </a:lnTo>
                <a:lnTo>
                  <a:pt x="63500" y="2166239"/>
                </a:lnTo>
                <a:lnTo>
                  <a:pt x="76200" y="2166239"/>
                </a:lnTo>
                <a:lnTo>
                  <a:pt x="76200" y="2134489"/>
                </a:lnTo>
                <a:close/>
              </a:path>
              <a:path w="2170429" h="2211070">
                <a:moveTo>
                  <a:pt x="76200" y="2166239"/>
                </a:moveTo>
                <a:lnTo>
                  <a:pt x="63500" y="2166239"/>
                </a:lnTo>
                <a:lnTo>
                  <a:pt x="63500" y="2178939"/>
                </a:lnTo>
                <a:lnTo>
                  <a:pt x="76200" y="2178939"/>
                </a:lnTo>
                <a:lnTo>
                  <a:pt x="76200" y="2166239"/>
                </a:lnTo>
                <a:close/>
              </a:path>
              <a:path w="2170429" h="2211070">
                <a:moveTo>
                  <a:pt x="258572" y="2166239"/>
                </a:moveTo>
                <a:lnTo>
                  <a:pt x="76200" y="2166239"/>
                </a:lnTo>
                <a:lnTo>
                  <a:pt x="76200" y="2178939"/>
                </a:lnTo>
                <a:lnTo>
                  <a:pt x="271272" y="2178939"/>
                </a:lnTo>
                <a:lnTo>
                  <a:pt x="271272" y="2172589"/>
                </a:lnTo>
                <a:lnTo>
                  <a:pt x="258572" y="2172589"/>
                </a:lnTo>
                <a:lnTo>
                  <a:pt x="258572" y="2166239"/>
                </a:lnTo>
                <a:close/>
              </a:path>
              <a:path w="2170429" h="2211070">
                <a:moveTo>
                  <a:pt x="2170176" y="0"/>
                </a:moveTo>
                <a:lnTo>
                  <a:pt x="258572" y="0"/>
                </a:lnTo>
                <a:lnTo>
                  <a:pt x="258572" y="2172589"/>
                </a:lnTo>
                <a:lnTo>
                  <a:pt x="264922" y="2166239"/>
                </a:lnTo>
                <a:lnTo>
                  <a:pt x="271272" y="2166239"/>
                </a:lnTo>
                <a:lnTo>
                  <a:pt x="271272" y="12700"/>
                </a:lnTo>
                <a:lnTo>
                  <a:pt x="264922" y="12700"/>
                </a:lnTo>
                <a:lnTo>
                  <a:pt x="271272" y="6350"/>
                </a:lnTo>
                <a:lnTo>
                  <a:pt x="2170176" y="6350"/>
                </a:lnTo>
                <a:lnTo>
                  <a:pt x="2170176" y="0"/>
                </a:lnTo>
                <a:close/>
              </a:path>
              <a:path w="2170429" h="2211070">
                <a:moveTo>
                  <a:pt x="271272" y="2166239"/>
                </a:moveTo>
                <a:lnTo>
                  <a:pt x="264922" y="2166239"/>
                </a:lnTo>
                <a:lnTo>
                  <a:pt x="258572" y="2172589"/>
                </a:lnTo>
                <a:lnTo>
                  <a:pt x="271272" y="2172589"/>
                </a:lnTo>
                <a:lnTo>
                  <a:pt x="271272" y="2166239"/>
                </a:lnTo>
                <a:close/>
              </a:path>
              <a:path w="2170429" h="2211070">
                <a:moveTo>
                  <a:pt x="271272" y="6350"/>
                </a:moveTo>
                <a:lnTo>
                  <a:pt x="264922" y="12700"/>
                </a:lnTo>
                <a:lnTo>
                  <a:pt x="271272" y="12700"/>
                </a:lnTo>
                <a:lnTo>
                  <a:pt x="271272" y="6350"/>
                </a:lnTo>
                <a:close/>
              </a:path>
              <a:path w="2170429" h="2211070">
                <a:moveTo>
                  <a:pt x="2170176" y="6350"/>
                </a:moveTo>
                <a:lnTo>
                  <a:pt x="271272" y="6350"/>
                </a:lnTo>
                <a:lnTo>
                  <a:pt x="271272" y="12700"/>
                </a:lnTo>
                <a:lnTo>
                  <a:pt x="2170176" y="12700"/>
                </a:lnTo>
                <a:lnTo>
                  <a:pt x="2170176" y="635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3" name="object 123"/>
          <p:cNvSpPr/>
          <p:nvPr/>
        </p:nvSpPr>
        <p:spPr>
          <a:xfrm>
            <a:off x="6060821" y="4815078"/>
            <a:ext cx="1745106" cy="1350899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4" name="object 124"/>
          <p:cNvSpPr/>
          <p:nvPr/>
        </p:nvSpPr>
        <p:spPr>
          <a:xfrm>
            <a:off x="1554480" y="5641846"/>
            <a:ext cx="1569943" cy="1207008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5" name="object 125"/>
          <p:cNvSpPr txBox="1"/>
          <p:nvPr/>
        </p:nvSpPr>
        <p:spPr>
          <a:xfrm>
            <a:off x="3251708" y="6164072"/>
            <a:ext cx="360045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300" dirty="0">
                <a:latin typeface="Arial"/>
                <a:cs typeface="Arial"/>
              </a:rPr>
              <a:t>S</a:t>
            </a:r>
            <a:r>
              <a:rPr sz="1400" spc="-60" dirty="0">
                <a:latin typeface="Arial"/>
                <a:cs typeface="Arial"/>
              </a:rPr>
              <a:t>VM</a:t>
            </a:r>
            <a:endParaRPr sz="1400">
              <a:latin typeface="Arial"/>
              <a:cs typeface="Arial"/>
            </a:endParaRPr>
          </a:p>
        </p:txBody>
      </p:sp>
      <p:sp>
        <p:nvSpPr>
          <p:cNvPr id="126" name="object 126"/>
          <p:cNvSpPr/>
          <p:nvPr/>
        </p:nvSpPr>
        <p:spPr>
          <a:xfrm>
            <a:off x="761745" y="4364735"/>
            <a:ext cx="793750" cy="1918335"/>
          </a:xfrm>
          <a:custGeom>
            <a:avLst/>
            <a:gdLst/>
            <a:ahLst/>
            <a:cxnLst/>
            <a:rect l="l" t="t" r="r" b="b"/>
            <a:pathLst>
              <a:path w="793750" h="1918335">
                <a:moveTo>
                  <a:pt x="717550" y="1841919"/>
                </a:moveTo>
                <a:lnTo>
                  <a:pt x="717550" y="1918119"/>
                </a:lnTo>
                <a:lnTo>
                  <a:pt x="781050" y="1886369"/>
                </a:lnTo>
                <a:lnTo>
                  <a:pt x="730250" y="1886369"/>
                </a:lnTo>
                <a:lnTo>
                  <a:pt x="730250" y="1873669"/>
                </a:lnTo>
                <a:lnTo>
                  <a:pt x="781050" y="1873669"/>
                </a:lnTo>
                <a:lnTo>
                  <a:pt x="717550" y="1841919"/>
                </a:lnTo>
                <a:close/>
              </a:path>
              <a:path w="793750" h="1918335">
                <a:moveTo>
                  <a:pt x="12700" y="0"/>
                </a:moveTo>
                <a:lnTo>
                  <a:pt x="0" y="0"/>
                </a:lnTo>
                <a:lnTo>
                  <a:pt x="0" y="1886369"/>
                </a:lnTo>
                <a:lnTo>
                  <a:pt x="717550" y="1886369"/>
                </a:lnTo>
                <a:lnTo>
                  <a:pt x="717550" y="1880019"/>
                </a:lnTo>
                <a:lnTo>
                  <a:pt x="12700" y="1880019"/>
                </a:lnTo>
                <a:lnTo>
                  <a:pt x="6350" y="1873669"/>
                </a:lnTo>
                <a:lnTo>
                  <a:pt x="12700" y="1873669"/>
                </a:lnTo>
                <a:lnTo>
                  <a:pt x="12700" y="0"/>
                </a:lnTo>
                <a:close/>
              </a:path>
              <a:path w="793750" h="1918335">
                <a:moveTo>
                  <a:pt x="781050" y="1873669"/>
                </a:moveTo>
                <a:lnTo>
                  <a:pt x="730250" y="1873669"/>
                </a:lnTo>
                <a:lnTo>
                  <a:pt x="730250" y="1886369"/>
                </a:lnTo>
                <a:lnTo>
                  <a:pt x="781050" y="1886369"/>
                </a:lnTo>
                <a:lnTo>
                  <a:pt x="793750" y="1880019"/>
                </a:lnTo>
                <a:lnTo>
                  <a:pt x="781050" y="1873669"/>
                </a:lnTo>
                <a:close/>
              </a:path>
              <a:path w="793750" h="1918335">
                <a:moveTo>
                  <a:pt x="12700" y="1873669"/>
                </a:moveTo>
                <a:lnTo>
                  <a:pt x="6350" y="1873669"/>
                </a:lnTo>
                <a:lnTo>
                  <a:pt x="12700" y="1880019"/>
                </a:lnTo>
                <a:lnTo>
                  <a:pt x="12700" y="1873669"/>
                </a:lnTo>
                <a:close/>
              </a:path>
              <a:path w="793750" h="1918335">
                <a:moveTo>
                  <a:pt x="717550" y="1873669"/>
                </a:moveTo>
                <a:lnTo>
                  <a:pt x="12700" y="1873669"/>
                </a:lnTo>
                <a:lnTo>
                  <a:pt x="12700" y="1880019"/>
                </a:lnTo>
                <a:lnTo>
                  <a:pt x="717550" y="1880019"/>
                </a:lnTo>
                <a:lnTo>
                  <a:pt x="717550" y="1873669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7" name="object 127"/>
          <p:cNvSpPr/>
          <p:nvPr/>
        </p:nvSpPr>
        <p:spPr>
          <a:xfrm>
            <a:off x="3694176" y="4364735"/>
            <a:ext cx="7736840" cy="1969135"/>
          </a:xfrm>
          <a:custGeom>
            <a:avLst/>
            <a:gdLst/>
            <a:ahLst/>
            <a:cxnLst/>
            <a:rect l="l" t="t" r="r" b="b"/>
            <a:pathLst>
              <a:path w="7736840" h="1969135">
                <a:moveTo>
                  <a:pt x="76200" y="1892376"/>
                </a:moveTo>
                <a:lnTo>
                  <a:pt x="0" y="1930476"/>
                </a:lnTo>
                <a:lnTo>
                  <a:pt x="76200" y="1968576"/>
                </a:lnTo>
                <a:lnTo>
                  <a:pt x="76200" y="1936826"/>
                </a:lnTo>
                <a:lnTo>
                  <a:pt x="63500" y="1936826"/>
                </a:lnTo>
                <a:lnTo>
                  <a:pt x="63500" y="1924126"/>
                </a:lnTo>
                <a:lnTo>
                  <a:pt x="76200" y="1924126"/>
                </a:lnTo>
                <a:lnTo>
                  <a:pt x="76200" y="1892376"/>
                </a:lnTo>
                <a:close/>
              </a:path>
              <a:path w="7736840" h="1969135">
                <a:moveTo>
                  <a:pt x="76200" y="1924126"/>
                </a:moveTo>
                <a:lnTo>
                  <a:pt x="63500" y="1924126"/>
                </a:lnTo>
                <a:lnTo>
                  <a:pt x="63500" y="1936826"/>
                </a:lnTo>
                <a:lnTo>
                  <a:pt x="76200" y="1936826"/>
                </a:lnTo>
                <a:lnTo>
                  <a:pt x="76200" y="1924126"/>
                </a:lnTo>
                <a:close/>
              </a:path>
              <a:path w="7736840" h="1969135">
                <a:moveTo>
                  <a:pt x="7723885" y="1924126"/>
                </a:moveTo>
                <a:lnTo>
                  <a:pt x="76200" y="1924126"/>
                </a:lnTo>
                <a:lnTo>
                  <a:pt x="76200" y="1936826"/>
                </a:lnTo>
                <a:lnTo>
                  <a:pt x="7736585" y="1936826"/>
                </a:lnTo>
                <a:lnTo>
                  <a:pt x="7736585" y="1930476"/>
                </a:lnTo>
                <a:lnTo>
                  <a:pt x="7723885" y="1930476"/>
                </a:lnTo>
                <a:lnTo>
                  <a:pt x="7723885" y="1924126"/>
                </a:lnTo>
                <a:close/>
              </a:path>
              <a:path w="7736840" h="1969135">
                <a:moveTo>
                  <a:pt x="7736585" y="0"/>
                </a:moveTo>
                <a:lnTo>
                  <a:pt x="7723885" y="0"/>
                </a:lnTo>
                <a:lnTo>
                  <a:pt x="7723885" y="1930476"/>
                </a:lnTo>
                <a:lnTo>
                  <a:pt x="7730235" y="1924126"/>
                </a:lnTo>
                <a:lnTo>
                  <a:pt x="7736585" y="1924126"/>
                </a:lnTo>
                <a:lnTo>
                  <a:pt x="7736585" y="0"/>
                </a:lnTo>
                <a:close/>
              </a:path>
              <a:path w="7736840" h="1969135">
                <a:moveTo>
                  <a:pt x="7736585" y="1924126"/>
                </a:moveTo>
                <a:lnTo>
                  <a:pt x="7730235" y="1924126"/>
                </a:lnTo>
                <a:lnTo>
                  <a:pt x="7723885" y="1930476"/>
                </a:lnTo>
                <a:lnTo>
                  <a:pt x="7736585" y="1930476"/>
                </a:lnTo>
                <a:lnTo>
                  <a:pt x="7736585" y="1924126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8" name="object 128"/>
          <p:cNvSpPr/>
          <p:nvPr/>
        </p:nvSpPr>
        <p:spPr>
          <a:xfrm>
            <a:off x="1415796" y="3422650"/>
            <a:ext cx="4536440" cy="2238375"/>
          </a:xfrm>
          <a:custGeom>
            <a:avLst/>
            <a:gdLst/>
            <a:ahLst/>
            <a:cxnLst/>
            <a:rect l="l" t="t" r="r" b="b"/>
            <a:pathLst>
              <a:path w="4536440" h="2238375">
                <a:moveTo>
                  <a:pt x="4460240" y="2162048"/>
                </a:moveTo>
                <a:lnTo>
                  <a:pt x="4460240" y="2238298"/>
                </a:lnTo>
                <a:lnTo>
                  <a:pt x="4523740" y="2206548"/>
                </a:lnTo>
                <a:lnTo>
                  <a:pt x="4473067" y="2206548"/>
                </a:lnTo>
                <a:lnTo>
                  <a:pt x="4473067" y="2193848"/>
                </a:lnTo>
                <a:lnTo>
                  <a:pt x="4523756" y="2193848"/>
                </a:lnTo>
                <a:lnTo>
                  <a:pt x="4460240" y="2162048"/>
                </a:lnTo>
                <a:close/>
              </a:path>
              <a:path w="4536440" h="2238375">
                <a:moveTo>
                  <a:pt x="1036447" y="6350"/>
                </a:moveTo>
                <a:lnTo>
                  <a:pt x="1036447" y="2206548"/>
                </a:lnTo>
                <a:lnTo>
                  <a:pt x="4460240" y="2206548"/>
                </a:lnTo>
                <a:lnTo>
                  <a:pt x="4460240" y="2200198"/>
                </a:lnTo>
                <a:lnTo>
                  <a:pt x="1049147" y="2200198"/>
                </a:lnTo>
                <a:lnTo>
                  <a:pt x="1042797" y="2193848"/>
                </a:lnTo>
                <a:lnTo>
                  <a:pt x="1049147" y="2193848"/>
                </a:lnTo>
                <a:lnTo>
                  <a:pt x="1049147" y="12700"/>
                </a:lnTo>
                <a:lnTo>
                  <a:pt x="1042797" y="12700"/>
                </a:lnTo>
                <a:lnTo>
                  <a:pt x="1036447" y="6350"/>
                </a:lnTo>
                <a:close/>
              </a:path>
              <a:path w="4536440" h="2238375">
                <a:moveTo>
                  <a:pt x="4523756" y="2193848"/>
                </a:moveTo>
                <a:lnTo>
                  <a:pt x="4473067" y="2193848"/>
                </a:lnTo>
                <a:lnTo>
                  <a:pt x="4473067" y="2206548"/>
                </a:lnTo>
                <a:lnTo>
                  <a:pt x="4523740" y="2206548"/>
                </a:lnTo>
                <a:lnTo>
                  <a:pt x="4536440" y="2200198"/>
                </a:lnTo>
                <a:lnTo>
                  <a:pt x="4523756" y="2193848"/>
                </a:lnTo>
                <a:close/>
              </a:path>
              <a:path w="4536440" h="2238375">
                <a:moveTo>
                  <a:pt x="1049147" y="2193848"/>
                </a:moveTo>
                <a:lnTo>
                  <a:pt x="1042797" y="2193848"/>
                </a:lnTo>
                <a:lnTo>
                  <a:pt x="1049147" y="2200198"/>
                </a:lnTo>
                <a:lnTo>
                  <a:pt x="1049147" y="2193848"/>
                </a:lnTo>
                <a:close/>
              </a:path>
              <a:path w="4536440" h="2238375">
                <a:moveTo>
                  <a:pt x="4460240" y="2193848"/>
                </a:moveTo>
                <a:lnTo>
                  <a:pt x="1049147" y="2193848"/>
                </a:lnTo>
                <a:lnTo>
                  <a:pt x="1049147" y="2200198"/>
                </a:lnTo>
                <a:lnTo>
                  <a:pt x="4460240" y="2200198"/>
                </a:lnTo>
                <a:lnTo>
                  <a:pt x="4460240" y="2193848"/>
                </a:lnTo>
                <a:close/>
              </a:path>
              <a:path w="4536440" h="2238375">
                <a:moveTo>
                  <a:pt x="1049147" y="0"/>
                </a:moveTo>
                <a:lnTo>
                  <a:pt x="0" y="0"/>
                </a:lnTo>
                <a:lnTo>
                  <a:pt x="0" y="12700"/>
                </a:lnTo>
                <a:lnTo>
                  <a:pt x="1036447" y="12700"/>
                </a:lnTo>
                <a:lnTo>
                  <a:pt x="1036447" y="6350"/>
                </a:lnTo>
                <a:lnTo>
                  <a:pt x="1049147" y="6350"/>
                </a:lnTo>
                <a:lnTo>
                  <a:pt x="1049147" y="0"/>
                </a:lnTo>
                <a:close/>
              </a:path>
              <a:path w="4536440" h="2238375">
                <a:moveTo>
                  <a:pt x="1049147" y="6350"/>
                </a:moveTo>
                <a:lnTo>
                  <a:pt x="1036447" y="6350"/>
                </a:lnTo>
                <a:lnTo>
                  <a:pt x="1042797" y="12700"/>
                </a:lnTo>
                <a:lnTo>
                  <a:pt x="1049147" y="12700"/>
                </a:lnTo>
                <a:lnTo>
                  <a:pt x="1049147" y="635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988374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139B876-08AD-E84C-8CCD-B20578C64F90}"/>
              </a:ext>
            </a:extLst>
          </p:cNvPr>
          <p:cNvGraphicFramePr>
            <a:graphicFrameLocks noGrp="1"/>
          </p:cNvGraphicFramePr>
          <p:nvPr/>
        </p:nvGraphicFramePr>
        <p:xfrm>
          <a:off x="136243" y="81934"/>
          <a:ext cx="8389507" cy="5975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655">
                  <a:extLst>
                    <a:ext uri="{9D8B030D-6E8A-4147-A177-3AD203B41FA5}">
                      <a16:colId xmlns:a16="http://schemas.microsoft.com/office/drawing/2014/main" val="2789933851"/>
                    </a:ext>
                  </a:extLst>
                </a:gridCol>
                <a:gridCol w="499731">
                  <a:extLst>
                    <a:ext uri="{9D8B030D-6E8A-4147-A177-3AD203B41FA5}">
                      <a16:colId xmlns:a16="http://schemas.microsoft.com/office/drawing/2014/main" val="4948432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95332286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451216633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62667179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122189768"/>
                    </a:ext>
                  </a:extLst>
                </a:gridCol>
                <a:gridCol w="797442">
                  <a:extLst>
                    <a:ext uri="{9D8B030D-6E8A-4147-A177-3AD203B41FA5}">
                      <a16:colId xmlns:a16="http://schemas.microsoft.com/office/drawing/2014/main" val="1306349489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870661060"/>
                    </a:ext>
                  </a:extLst>
                </a:gridCol>
                <a:gridCol w="765544">
                  <a:extLst>
                    <a:ext uri="{9D8B030D-6E8A-4147-A177-3AD203B41FA5}">
                      <a16:colId xmlns:a16="http://schemas.microsoft.com/office/drawing/2014/main" val="1765730258"/>
                    </a:ext>
                  </a:extLst>
                </a:gridCol>
                <a:gridCol w="744280">
                  <a:extLst>
                    <a:ext uri="{9D8B030D-6E8A-4147-A177-3AD203B41FA5}">
                      <a16:colId xmlns:a16="http://schemas.microsoft.com/office/drawing/2014/main" val="728611287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96688897"/>
                    </a:ext>
                  </a:extLst>
                </a:gridCol>
              </a:tblGrid>
              <a:tr h="1801227">
                <a:tc rowSpan="2"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Risco </a:t>
                      </a:r>
                    </a:p>
                    <a:p>
                      <a:pPr algn="ctr"/>
                      <a:r>
                        <a:rPr lang="pt-BR" sz="1200" b="1" dirty="0"/>
                        <a:t>de </a:t>
                      </a:r>
                    </a:p>
                    <a:p>
                      <a:pPr algn="ctr"/>
                      <a:r>
                        <a:rPr lang="pt-BR" sz="1200" b="1" dirty="0"/>
                        <a:t>Cr</a:t>
                      </a:r>
                      <a:r>
                        <a:rPr lang="en-US" sz="1200" b="1" dirty="0" err="1"/>
                        <a:t>édito</a:t>
                      </a:r>
                      <a:endParaRPr lang="pt-BR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Hist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ória</a:t>
                      </a:r>
                      <a:r>
                        <a:rPr lang="en-US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 de 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crédito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ívida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Garantias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Renda anual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843753"/>
                  </a:ext>
                </a:extLst>
              </a:tr>
              <a:tr h="1043568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Boa</a:t>
                      </a:r>
                    </a:p>
                    <a:p>
                      <a:pPr algn="ctr"/>
                      <a:r>
                        <a:rPr lang="pt-BR" sz="1200" b="1" dirty="0"/>
                        <a:t>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b="1" dirty="0"/>
                        <a:t>Desconhecida</a:t>
                      </a:r>
                    </a:p>
                    <a:p>
                      <a:pPr algn="ctr"/>
                      <a:r>
                        <a:rPr lang="pt-BR" sz="10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Ruim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Nenhuma</a:t>
                      </a:r>
                    </a:p>
                    <a:p>
                      <a:pPr algn="ctr"/>
                      <a:r>
                        <a:rPr lang="pt-BR" sz="1100" b="1" dirty="0"/>
                        <a:t>11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Adequada</a:t>
                      </a:r>
                    </a:p>
                    <a:p>
                      <a:pPr algn="ctr"/>
                      <a:r>
                        <a:rPr lang="pt-BR" sz="11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&lt;15</a:t>
                      </a:r>
                    </a:p>
                    <a:p>
                      <a:pPr algn="ctr"/>
                      <a:r>
                        <a:rPr lang="pt-BR" sz="12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&gt;=15</a:t>
                      </a:r>
                    </a:p>
                    <a:p>
                      <a:pPr algn="ctr"/>
                      <a:r>
                        <a:rPr lang="pt-BR" sz="1200" b="1" dirty="0"/>
                        <a:t>&lt;=35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&gt;35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35738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Alto</a:t>
                      </a:r>
                    </a:p>
                    <a:p>
                      <a:pPr algn="ctr"/>
                      <a:r>
                        <a:rPr lang="pt-BR" sz="1200" b="1" dirty="0"/>
                        <a:t>6/14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4/6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6/6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9983004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Moderado</a:t>
                      </a:r>
                    </a:p>
                    <a:p>
                      <a:pPr algn="ctr"/>
                      <a:r>
                        <a:rPr lang="pt-BR" sz="1200" b="1" dirty="0"/>
                        <a:t>3/14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532287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Baixo</a:t>
                      </a:r>
                    </a:p>
                    <a:p>
                      <a:pPr algn="ctr"/>
                      <a:r>
                        <a:rPr lang="pt-BR" sz="1200" b="1" dirty="0"/>
                        <a:t>5/14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5/5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183623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2C610634-B217-A840-A261-DD4B47546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0399" y="81934"/>
            <a:ext cx="2273300" cy="12827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48B142C-68B2-1B42-8BCD-548F4F377ACD}"/>
              </a:ext>
            </a:extLst>
          </p:cNvPr>
          <p:cNvSpPr txBox="1"/>
          <p:nvPr/>
        </p:nvSpPr>
        <p:spPr>
          <a:xfrm>
            <a:off x="8630399" y="1364634"/>
            <a:ext cx="2218765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pt-BR" b="1" dirty="0"/>
              <a:t>Risco de </a:t>
            </a:r>
            <a:r>
              <a:rPr lang="pt-BR" b="1" dirty="0" err="1"/>
              <a:t>cr</a:t>
            </a:r>
            <a:r>
              <a:rPr lang="en-US" b="1" dirty="0" err="1"/>
              <a:t>édito</a:t>
            </a:r>
            <a:r>
              <a:rPr lang="en-US" b="1" dirty="0"/>
              <a:t>?</a:t>
            </a:r>
            <a:endParaRPr lang="pt-BR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532B06-DFC6-E84A-9DB5-0F06BEFCFE6F}"/>
              </a:ext>
            </a:extLst>
          </p:cNvPr>
          <p:cNvSpPr txBox="1"/>
          <p:nvPr/>
        </p:nvSpPr>
        <p:spPr>
          <a:xfrm>
            <a:off x="1239058" y="6208612"/>
            <a:ext cx="6183875" cy="40011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pt-BR" b="1" dirty="0"/>
              <a:t>SOMA Risco de </a:t>
            </a:r>
            <a:r>
              <a:rPr lang="pt-BR" b="1" dirty="0" err="1"/>
              <a:t>cr</a:t>
            </a:r>
            <a:r>
              <a:rPr lang="en-US" b="1" dirty="0" err="1"/>
              <a:t>édito</a:t>
            </a:r>
            <a:r>
              <a:rPr lang="en-US" b="1" dirty="0"/>
              <a:t> = 0.0079 + 0.0052 + 0.0514 = </a:t>
            </a:r>
            <a:r>
              <a:rPr lang="en-US" sz="2000" b="1" dirty="0">
                <a:solidFill>
                  <a:srgbClr val="FF0000"/>
                </a:solidFill>
              </a:rPr>
              <a:t>0.0645</a:t>
            </a:r>
            <a:endParaRPr lang="pt-BR" sz="2000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A10F107-F26A-7345-B80C-89CBE7A54BBC}"/>
                  </a:ext>
                </a:extLst>
              </p:cNvPr>
              <p:cNvSpPr txBox="1"/>
              <p:nvPr/>
            </p:nvSpPr>
            <p:spPr>
              <a:xfrm>
                <a:off x="8630399" y="3092824"/>
                <a:ext cx="3354669" cy="485774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r>
                  <a:rPr lang="pt-BR" dirty="0"/>
                  <a:t>P(alto)=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0.0079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0.0645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∗100=12.24% </m:t>
                    </m:r>
                  </m:oMath>
                </a14:m>
                <a:endParaRPr lang="pt-BR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A10F107-F26A-7345-B80C-89CBE7A54B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30399" y="3092824"/>
                <a:ext cx="3354669" cy="485774"/>
              </a:xfrm>
              <a:prstGeom prst="rect">
                <a:avLst/>
              </a:prstGeom>
              <a:blipFill>
                <a:blip r:embed="rId3"/>
                <a:stretch>
                  <a:fillRect l="-1509" b="-5128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28D4708-E329-4343-BCEE-CAFECF05EE25}"/>
                  </a:ext>
                </a:extLst>
              </p:cNvPr>
              <p:cNvSpPr txBox="1"/>
              <p:nvPr/>
            </p:nvSpPr>
            <p:spPr>
              <a:xfrm>
                <a:off x="8634882" y="4213408"/>
                <a:ext cx="3354669" cy="485774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r>
                  <a:rPr lang="pt-BR" dirty="0"/>
                  <a:t>P(</a:t>
                </a:r>
                <a:r>
                  <a:rPr lang="pt-BR" dirty="0" err="1"/>
                  <a:t>mod</a:t>
                </a:r>
                <a:r>
                  <a:rPr lang="pt-BR" dirty="0"/>
                  <a:t>)=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0.0052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0.0645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∗100=8.06% </m:t>
                    </m:r>
                  </m:oMath>
                </a14:m>
                <a:endParaRPr lang="pt-BR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28D4708-E329-4343-BCEE-CAFECF05EE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34882" y="4213408"/>
                <a:ext cx="3354669" cy="485774"/>
              </a:xfrm>
              <a:prstGeom prst="rect">
                <a:avLst/>
              </a:prstGeom>
              <a:blipFill>
                <a:blip r:embed="rId4"/>
                <a:stretch>
                  <a:fillRect l="-1509" b="-7692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C5EA37F-A109-2044-ACF0-587B7C187722}"/>
                  </a:ext>
                </a:extLst>
              </p:cNvPr>
              <p:cNvSpPr txBox="1"/>
              <p:nvPr/>
            </p:nvSpPr>
            <p:spPr>
              <a:xfrm>
                <a:off x="8625918" y="5280204"/>
                <a:ext cx="3566082" cy="496546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r>
                  <a:rPr lang="pt-BR" b="1" dirty="0" err="1"/>
                  <a:t>P</a:t>
                </a:r>
                <a:r>
                  <a:rPr lang="pt-BR" b="1" dirty="0"/>
                  <a:t>(baixo)=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𝟎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𝟎𝟓𝟏𝟒</m:t>
                        </m:r>
                      </m:num>
                      <m:den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𝟎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𝟎𝟔𝟒𝟓</m:t>
                        </m:r>
                      </m:den>
                    </m:f>
                    <m:r>
                      <a:rPr lang="en-US" b="1" i="1" smtClean="0">
                        <a:latin typeface="Cambria Math" panose="02040503050406030204" pitchFamily="18" charset="0"/>
                      </a:rPr>
                      <m:t> ∗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𝟏𝟎𝟎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𝟕𝟗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𝟔𝟖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% </m:t>
                    </m:r>
                  </m:oMath>
                </a14:m>
                <a:endParaRPr lang="pt-BR" b="1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C5EA37F-A109-2044-ACF0-587B7C1877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25918" y="5280204"/>
                <a:ext cx="3566082" cy="496546"/>
              </a:xfrm>
              <a:prstGeom prst="rect">
                <a:avLst/>
              </a:prstGeom>
              <a:blipFill>
                <a:blip r:embed="rId5"/>
                <a:stretch>
                  <a:fillRect l="-1064" b="-500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39797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26B65D1-31F2-B044-93EE-EFBD69CBCC7F}"/>
              </a:ext>
            </a:extLst>
          </p:cNvPr>
          <p:cNvGraphicFramePr>
            <a:graphicFrameLocks noGrp="1"/>
          </p:cNvGraphicFramePr>
          <p:nvPr/>
        </p:nvGraphicFramePr>
        <p:xfrm>
          <a:off x="499312" y="350874"/>
          <a:ext cx="8389507" cy="5975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655">
                  <a:extLst>
                    <a:ext uri="{9D8B030D-6E8A-4147-A177-3AD203B41FA5}">
                      <a16:colId xmlns:a16="http://schemas.microsoft.com/office/drawing/2014/main" val="2789933851"/>
                    </a:ext>
                  </a:extLst>
                </a:gridCol>
                <a:gridCol w="499731">
                  <a:extLst>
                    <a:ext uri="{9D8B030D-6E8A-4147-A177-3AD203B41FA5}">
                      <a16:colId xmlns:a16="http://schemas.microsoft.com/office/drawing/2014/main" val="4948432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95332286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451216633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62667179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122189768"/>
                    </a:ext>
                  </a:extLst>
                </a:gridCol>
                <a:gridCol w="797442">
                  <a:extLst>
                    <a:ext uri="{9D8B030D-6E8A-4147-A177-3AD203B41FA5}">
                      <a16:colId xmlns:a16="http://schemas.microsoft.com/office/drawing/2014/main" val="1306349489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870661060"/>
                    </a:ext>
                  </a:extLst>
                </a:gridCol>
                <a:gridCol w="765544">
                  <a:extLst>
                    <a:ext uri="{9D8B030D-6E8A-4147-A177-3AD203B41FA5}">
                      <a16:colId xmlns:a16="http://schemas.microsoft.com/office/drawing/2014/main" val="1765730258"/>
                    </a:ext>
                  </a:extLst>
                </a:gridCol>
                <a:gridCol w="744280">
                  <a:extLst>
                    <a:ext uri="{9D8B030D-6E8A-4147-A177-3AD203B41FA5}">
                      <a16:colId xmlns:a16="http://schemas.microsoft.com/office/drawing/2014/main" val="728611287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96688897"/>
                    </a:ext>
                  </a:extLst>
                </a:gridCol>
              </a:tblGrid>
              <a:tr h="1801227">
                <a:tc rowSpan="2"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Risco </a:t>
                      </a:r>
                    </a:p>
                    <a:p>
                      <a:pPr algn="ctr"/>
                      <a:r>
                        <a:rPr lang="pt-BR" sz="1200" b="1" dirty="0"/>
                        <a:t>de </a:t>
                      </a:r>
                    </a:p>
                    <a:p>
                      <a:pPr algn="ctr"/>
                      <a:r>
                        <a:rPr lang="pt-BR" sz="1200" b="1" dirty="0"/>
                        <a:t>Cr</a:t>
                      </a:r>
                      <a:r>
                        <a:rPr lang="en-US" sz="1200" b="1" dirty="0" err="1"/>
                        <a:t>édito</a:t>
                      </a:r>
                      <a:endParaRPr lang="pt-BR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Hist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ória</a:t>
                      </a:r>
                      <a:r>
                        <a:rPr lang="en-US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 de 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crédito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ívida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Garantias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Renda anual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843753"/>
                  </a:ext>
                </a:extLst>
              </a:tr>
              <a:tr h="1043568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Boa</a:t>
                      </a:r>
                    </a:p>
                    <a:p>
                      <a:pPr algn="ctr"/>
                      <a:r>
                        <a:rPr lang="pt-BR" sz="12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b="1" dirty="0"/>
                        <a:t>Desconhecida</a:t>
                      </a:r>
                    </a:p>
                    <a:p>
                      <a:pPr algn="ctr"/>
                      <a:r>
                        <a:rPr lang="pt-BR" sz="10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Ruim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Nenhuma</a:t>
                      </a:r>
                    </a:p>
                    <a:p>
                      <a:pPr algn="ctr"/>
                      <a:r>
                        <a:rPr lang="pt-BR" sz="1100" b="1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Adequada</a:t>
                      </a:r>
                    </a:p>
                    <a:p>
                      <a:pPr algn="ctr"/>
                      <a:r>
                        <a:rPr lang="pt-BR" sz="11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&lt;15</a:t>
                      </a:r>
                    </a:p>
                    <a:p>
                      <a:pPr algn="ctr"/>
                      <a:r>
                        <a:rPr lang="pt-BR" sz="12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&gt;=15</a:t>
                      </a:r>
                    </a:p>
                    <a:p>
                      <a:pPr algn="ctr"/>
                      <a:r>
                        <a:rPr lang="pt-BR" sz="1200" b="1" dirty="0"/>
                        <a:t>&lt;=35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&gt;35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535738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Alto</a:t>
                      </a:r>
                    </a:p>
                    <a:p>
                      <a:pPr algn="ctr"/>
                      <a:r>
                        <a:rPr lang="pt-BR" sz="1200" b="1" dirty="0"/>
                        <a:t>6/14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4/6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6/6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9983004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Moderado</a:t>
                      </a:r>
                    </a:p>
                    <a:p>
                      <a:pPr algn="ctr"/>
                      <a:r>
                        <a:rPr lang="pt-BR" sz="1200" b="1" dirty="0"/>
                        <a:t>3/14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532287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Baixo</a:t>
                      </a:r>
                    </a:p>
                    <a:p>
                      <a:pPr algn="ctr"/>
                      <a:r>
                        <a:rPr lang="pt-BR" sz="1200" b="1" dirty="0"/>
                        <a:t>5/14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5/5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718362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106BB62-CEE3-BB43-BE98-7874EC6BBD89}"/>
              </a:ext>
            </a:extLst>
          </p:cNvPr>
          <p:cNvSpPr txBox="1"/>
          <p:nvPr/>
        </p:nvSpPr>
        <p:spPr>
          <a:xfrm>
            <a:off x="9238129" y="2043953"/>
            <a:ext cx="2218765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pt-BR" b="1" dirty="0"/>
              <a:t>Risco de </a:t>
            </a:r>
            <a:r>
              <a:rPr lang="pt-BR" b="1" dirty="0" err="1"/>
              <a:t>cr</a:t>
            </a:r>
            <a:r>
              <a:rPr lang="en-US" b="1" dirty="0" err="1"/>
              <a:t>édito</a:t>
            </a:r>
            <a:r>
              <a:rPr lang="en-US" b="1" dirty="0"/>
              <a:t>?</a:t>
            </a:r>
            <a:endParaRPr lang="pt-BR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2CFC1A-CA65-5A4A-BBE5-4769497C3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8129" y="502138"/>
            <a:ext cx="2521697" cy="128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8434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26B65D1-31F2-B044-93EE-EFBD69CBCC7F}"/>
              </a:ext>
            </a:extLst>
          </p:cNvPr>
          <p:cNvGraphicFramePr>
            <a:graphicFrameLocks noGrp="1"/>
          </p:cNvGraphicFramePr>
          <p:nvPr/>
        </p:nvGraphicFramePr>
        <p:xfrm>
          <a:off x="499312" y="350874"/>
          <a:ext cx="8389507" cy="5975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655">
                  <a:extLst>
                    <a:ext uri="{9D8B030D-6E8A-4147-A177-3AD203B41FA5}">
                      <a16:colId xmlns:a16="http://schemas.microsoft.com/office/drawing/2014/main" val="2789933851"/>
                    </a:ext>
                  </a:extLst>
                </a:gridCol>
                <a:gridCol w="499731">
                  <a:extLst>
                    <a:ext uri="{9D8B030D-6E8A-4147-A177-3AD203B41FA5}">
                      <a16:colId xmlns:a16="http://schemas.microsoft.com/office/drawing/2014/main" val="4948432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95332286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451216633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62667179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122189768"/>
                    </a:ext>
                  </a:extLst>
                </a:gridCol>
                <a:gridCol w="797442">
                  <a:extLst>
                    <a:ext uri="{9D8B030D-6E8A-4147-A177-3AD203B41FA5}">
                      <a16:colId xmlns:a16="http://schemas.microsoft.com/office/drawing/2014/main" val="1306349489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870661060"/>
                    </a:ext>
                  </a:extLst>
                </a:gridCol>
                <a:gridCol w="765544">
                  <a:extLst>
                    <a:ext uri="{9D8B030D-6E8A-4147-A177-3AD203B41FA5}">
                      <a16:colId xmlns:a16="http://schemas.microsoft.com/office/drawing/2014/main" val="1765730258"/>
                    </a:ext>
                  </a:extLst>
                </a:gridCol>
                <a:gridCol w="744280">
                  <a:extLst>
                    <a:ext uri="{9D8B030D-6E8A-4147-A177-3AD203B41FA5}">
                      <a16:colId xmlns:a16="http://schemas.microsoft.com/office/drawing/2014/main" val="728611287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96688897"/>
                    </a:ext>
                  </a:extLst>
                </a:gridCol>
              </a:tblGrid>
              <a:tr h="1801227">
                <a:tc rowSpan="2"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Risco </a:t>
                      </a:r>
                    </a:p>
                    <a:p>
                      <a:pPr algn="ctr"/>
                      <a:r>
                        <a:rPr lang="pt-BR" sz="1200" b="1" dirty="0"/>
                        <a:t>de </a:t>
                      </a:r>
                    </a:p>
                    <a:p>
                      <a:pPr algn="ctr"/>
                      <a:r>
                        <a:rPr lang="pt-BR" sz="1200" b="1" dirty="0"/>
                        <a:t>Cr</a:t>
                      </a:r>
                      <a:r>
                        <a:rPr lang="en-US" sz="1200" b="1" dirty="0" err="1"/>
                        <a:t>édito</a:t>
                      </a:r>
                      <a:endParaRPr lang="pt-BR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Hist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ória</a:t>
                      </a:r>
                      <a:r>
                        <a:rPr lang="en-US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 de 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crédito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ívida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Garantias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Renda anual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843753"/>
                  </a:ext>
                </a:extLst>
              </a:tr>
              <a:tr h="1043568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Boa</a:t>
                      </a:r>
                    </a:p>
                    <a:p>
                      <a:pPr algn="ctr"/>
                      <a:r>
                        <a:rPr lang="pt-BR" sz="12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b="1" dirty="0"/>
                        <a:t>Desconhecida</a:t>
                      </a:r>
                    </a:p>
                    <a:p>
                      <a:pPr algn="ctr"/>
                      <a:r>
                        <a:rPr lang="pt-BR" sz="10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Ruim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Nenhuma</a:t>
                      </a:r>
                    </a:p>
                    <a:p>
                      <a:pPr algn="ctr"/>
                      <a:r>
                        <a:rPr lang="pt-BR" sz="1100" b="1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Adequada</a:t>
                      </a:r>
                    </a:p>
                    <a:p>
                      <a:pPr algn="ctr"/>
                      <a:r>
                        <a:rPr lang="pt-BR" sz="1100" b="1" dirty="0"/>
                        <a:t>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&lt;15</a:t>
                      </a:r>
                    </a:p>
                    <a:p>
                      <a:pPr algn="ctr"/>
                      <a:r>
                        <a:rPr lang="pt-BR" sz="1200" b="1" dirty="0"/>
                        <a:t>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&gt;=15</a:t>
                      </a:r>
                    </a:p>
                    <a:p>
                      <a:pPr algn="ctr"/>
                      <a:r>
                        <a:rPr lang="pt-BR" sz="1200" b="1" dirty="0"/>
                        <a:t>&lt;=35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&gt;35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535738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Alto</a:t>
                      </a:r>
                    </a:p>
                    <a:p>
                      <a:pPr algn="ctr"/>
                      <a:r>
                        <a:rPr lang="pt-BR" sz="1200" b="1" dirty="0"/>
                        <a:t>6/14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4/6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6/6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9983004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Moderado</a:t>
                      </a:r>
                    </a:p>
                    <a:p>
                      <a:pPr algn="ctr"/>
                      <a:r>
                        <a:rPr lang="pt-BR" sz="1200" b="1" dirty="0"/>
                        <a:t>3/14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532287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Baixo</a:t>
                      </a:r>
                    </a:p>
                    <a:p>
                      <a:pPr algn="ctr"/>
                      <a:r>
                        <a:rPr lang="pt-BR" sz="1200" b="1" dirty="0"/>
                        <a:t>5/14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5/5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718362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106BB62-CEE3-BB43-BE98-7874EC6BBD89}"/>
              </a:ext>
            </a:extLst>
          </p:cNvPr>
          <p:cNvSpPr txBox="1"/>
          <p:nvPr/>
        </p:nvSpPr>
        <p:spPr>
          <a:xfrm>
            <a:off x="9049871" y="2057400"/>
            <a:ext cx="2218765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pt-BR" b="1" dirty="0"/>
              <a:t>Risco de </a:t>
            </a:r>
            <a:r>
              <a:rPr lang="pt-BR" b="1" dirty="0" err="1"/>
              <a:t>cr</a:t>
            </a:r>
            <a:r>
              <a:rPr lang="en-US" b="1" dirty="0" err="1"/>
              <a:t>édito</a:t>
            </a:r>
            <a:r>
              <a:rPr lang="en-US" b="1" dirty="0"/>
              <a:t>?</a:t>
            </a:r>
            <a:endParaRPr lang="pt-BR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2CFC1A-CA65-5A4A-BBE5-4769497C3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9871" y="502138"/>
            <a:ext cx="2521697" cy="12892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E493994-2312-B248-AC57-9C55C4B76E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9871" y="3338623"/>
            <a:ext cx="2982935" cy="30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8623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26B65D1-31F2-B044-93EE-EFBD69CBCC7F}"/>
              </a:ext>
            </a:extLst>
          </p:cNvPr>
          <p:cNvGraphicFramePr>
            <a:graphicFrameLocks noGrp="1"/>
          </p:cNvGraphicFramePr>
          <p:nvPr/>
        </p:nvGraphicFramePr>
        <p:xfrm>
          <a:off x="499312" y="350874"/>
          <a:ext cx="8389507" cy="5975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655">
                  <a:extLst>
                    <a:ext uri="{9D8B030D-6E8A-4147-A177-3AD203B41FA5}">
                      <a16:colId xmlns:a16="http://schemas.microsoft.com/office/drawing/2014/main" val="2789933851"/>
                    </a:ext>
                  </a:extLst>
                </a:gridCol>
                <a:gridCol w="499731">
                  <a:extLst>
                    <a:ext uri="{9D8B030D-6E8A-4147-A177-3AD203B41FA5}">
                      <a16:colId xmlns:a16="http://schemas.microsoft.com/office/drawing/2014/main" val="4948432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95332286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451216633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62667179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122189768"/>
                    </a:ext>
                  </a:extLst>
                </a:gridCol>
                <a:gridCol w="797442">
                  <a:extLst>
                    <a:ext uri="{9D8B030D-6E8A-4147-A177-3AD203B41FA5}">
                      <a16:colId xmlns:a16="http://schemas.microsoft.com/office/drawing/2014/main" val="1306349489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870661060"/>
                    </a:ext>
                  </a:extLst>
                </a:gridCol>
                <a:gridCol w="765544">
                  <a:extLst>
                    <a:ext uri="{9D8B030D-6E8A-4147-A177-3AD203B41FA5}">
                      <a16:colId xmlns:a16="http://schemas.microsoft.com/office/drawing/2014/main" val="1765730258"/>
                    </a:ext>
                  </a:extLst>
                </a:gridCol>
                <a:gridCol w="744280">
                  <a:extLst>
                    <a:ext uri="{9D8B030D-6E8A-4147-A177-3AD203B41FA5}">
                      <a16:colId xmlns:a16="http://schemas.microsoft.com/office/drawing/2014/main" val="728611287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96688897"/>
                    </a:ext>
                  </a:extLst>
                </a:gridCol>
              </a:tblGrid>
              <a:tr h="1801227">
                <a:tc rowSpan="2"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Risco </a:t>
                      </a:r>
                    </a:p>
                    <a:p>
                      <a:pPr algn="ctr"/>
                      <a:r>
                        <a:rPr lang="pt-BR" sz="1200" b="1" dirty="0"/>
                        <a:t>de </a:t>
                      </a:r>
                    </a:p>
                    <a:p>
                      <a:pPr algn="ctr"/>
                      <a:r>
                        <a:rPr lang="pt-BR" sz="1200" b="1" dirty="0"/>
                        <a:t>Cr</a:t>
                      </a:r>
                      <a:r>
                        <a:rPr lang="en-US" sz="1200" b="1" dirty="0" err="1"/>
                        <a:t>édito</a:t>
                      </a:r>
                      <a:endParaRPr lang="pt-BR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Hist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ória</a:t>
                      </a:r>
                      <a:r>
                        <a:rPr lang="en-US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 de 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crédito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ívida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Garantias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Renda anual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843753"/>
                  </a:ext>
                </a:extLst>
              </a:tr>
              <a:tr h="1043568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Boa</a:t>
                      </a:r>
                    </a:p>
                    <a:p>
                      <a:pPr algn="ctr"/>
                      <a:r>
                        <a:rPr lang="pt-BR" sz="12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b="1" dirty="0"/>
                        <a:t>Desconhecida</a:t>
                      </a:r>
                    </a:p>
                    <a:p>
                      <a:pPr algn="ctr"/>
                      <a:r>
                        <a:rPr lang="pt-BR" sz="10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Ruim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Nenhuma</a:t>
                      </a:r>
                    </a:p>
                    <a:p>
                      <a:pPr algn="ctr"/>
                      <a:r>
                        <a:rPr lang="pt-BR" sz="1100" b="1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Adequada</a:t>
                      </a:r>
                    </a:p>
                    <a:p>
                      <a:pPr algn="ctr"/>
                      <a:r>
                        <a:rPr lang="pt-BR" sz="1100" b="1" dirty="0"/>
                        <a:t>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&lt;15</a:t>
                      </a:r>
                    </a:p>
                    <a:p>
                      <a:pPr algn="ctr"/>
                      <a:r>
                        <a:rPr lang="pt-BR" sz="1200" b="1" dirty="0"/>
                        <a:t>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&gt;=15</a:t>
                      </a:r>
                    </a:p>
                    <a:p>
                      <a:pPr algn="ctr"/>
                      <a:r>
                        <a:rPr lang="pt-BR" sz="1200" b="1" dirty="0"/>
                        <a:t>&lt;=35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&gt;35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535738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Alto</a:t>
                      </a:r>
                    </a:p>
                    <a:p>
                      <a:pPr algn="ctr"/>
                      <a:r>
                        <a:rPr lang="pt-BR" sz="1200" b="1" dirty="0"/>
                        <a:t>6/14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4/6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6/6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9983004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Moderado</a:t>
                      </a:r>
                    </a:p>
                    <a:p>
                      <a:pPr algn="ctr"/>
                      <a:r>
                        <a:rPr lang="pt-BR" sz="1200" b="1" dirty="0"/>
                        <a:t>3/14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532287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Baixo</a:t>
                      </a:r>
                    </a:p>
                    <a:p>
                      <a:pPr algn="ctr"/>
                      <a:r>
                        <a:rPr lang="pt-BR" sz="1200" b="1" dirty="0"/>
                        <a:t>5/14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5/5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718362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106BB62-CEE3-BB43-BE98-7874EC6BBD89}"/>
              </a:ext>
            </a:extLst>
          </p:cNvPr>
          <p:cNvSpPr txBox="1"/>
          <p:nvPr/>
        </p:nvSpPr>
        <p:spPr>
          <a:xfrm>
            <a:off x="9049871" y="2057400"/>
            <a:ext cx="2218765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pt-BR" b="1" dirty="0"/>
              <a:t>Risco de </a:t>
            </a:r>
            <a:r>
              <a:rPr lang="pt-BR" b="1" dirty="0" err="1"/>
              <a:t>cr</a:t>
            </a:r>
            <a:r>
              <a:rPr lang="en-US" b="1" dirty="0" err="1"/>
              <a:t>édito</a:t>
            </a:r>
            <a:r>
              <a:rPr lang="en-US" b="1" dirty="0"/>
              <a:t>?</a:t>
            </a:r>
            <a:endParaRPr lang="pt-BR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2CFC1A-CA65-5A4A-BBE5-4769497C3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9871" y="502138"/>
            <a:ext cx="2521697" cy="12892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E493994-2312-B248-AC57-9C55C4B76E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9871" y="3338623"/>
            <a:ext cx="2982935" cy="3055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A6B1D4-22E3-8347-B6B6-AA349FE169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9871" y="3864278"/>
            <a:ext cx="2982935" cy="19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6777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26B65D1-31F2-B044-93EE-EFBD69CBCC7F}"/>
              </a:ext>
            </a:extLst>
          </p:cNvPr>
          <p:cNvGraphicFramePr>
            <a:graphicFrameLocks noGrp="1"/>
          </p:cNvGraphicFramePr>
          <p:nvPr/>
        </p:nvGraphicFramePr>
        <p:xfrm>
          <a:off x="499312" y="350874"/>
          <a:ext cx="8389507" cy="5975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655">
                  <a:extLst>
                    <a:ext uri="{9D8B030D-6E8A-4147-A177-3AD203B41FA5}">
                      <a16:colId xmlns:a16="http://schemas.microsoft.com/office/drawing/2014/main" val="2789933851"/>
                    </a:ext>
                  </a:extLst>
                </a:gridCol>
                <a:gridCol w="499731">
                  <a:extLst>
                    <a:ext uri="{9D8B030D-6E8A-4147-A177-3AD203B41FA5}">
                      <a16:colId xmlns:a16="http://schemas.microsoft.com/office/drawing/2014/main" val="4948432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95332286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451216633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62667179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122189768"/>
                    </a:ext>
                  </a:extLst>
                </a:gridCol>
                <a:gridCol w="797442">
                  <a:extLst>
                    <a:ext uri="{9D8B030D-6E8A-4147-A177-3AD203B41FA5}">
                      <a16:colId xmlns:a16="http://schemas.microsoft.com/office/drawing/2014/main" val="1306349489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870661060"/>
                    </a:ext>
                  </a:extLst>
                </a:gridCol>
                <a:gridCol w="765544">
                  <a:extLst>
                    <a:ext uri="{9D8B030D-6E8A-4147-A177-3AD203B41FA5}">
                      <a16:colId xmlns:a16="http://schemas.microsoft.com/office/drawing/2014/main" val="1765730258"/>
                    </a:ext>
                  </a:extLst>
                </a:gridCol>
                <a:gridCol w="744280">
                  <a:extLst>
                    <a:ext uri="{9D8B030D-6E8A-4147-A177-3AD203B41FA5}">
                      <a16:colId xmlns:a16="http://schemas.microsoft.com/office/drawing/2014/main" val="728611287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96688897"/>
                    </a:ext>
                  </a:extLst>
                </a:gridCol>
              </a:tblGrid>
              <a:tr h="1801227">
                <a:tc rowSpan="2"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Risco </a:t>
                      </a:r>
                    </a:p>
                    <a:p>
                      <a:pPr algn="ctr"/>
                      <a:r>
                        <a:rPr lang="pt-BR" sz="1200" b="1" dirty="0"/>
                        <a:t>de </a:t>
                      </a:r>
                    </a:p>
                    <a:p>
                      <a:pPr algn="ctr"/>
                      <a:r>
                        <a:rPr lang="pt-BR" sz="1200" b="1" dirty="0"/>
                        <a:t>Cr</a:t>
                      </a:r>
                      <a:r>
                        <a:rPr lang="en-US" sz="1200" b="1" dirty="0" err="1"/>
                        <a:t>édito</a:t>
                      </a:r>
                      <a:endParaRPr lang="pt-BR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Hist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ória</a:t>
                      </a:r>
                      <a:r>
                        <a:rPr lang="en-US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 de 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crédito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ívida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Garantias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Renda anual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843753"/>
                  </a:ext>
                </a:extLst>
              </a:tr>
              <a:tr h="1043568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Boa</a:t>
                      </a:r>
                    </a:p>
                    <a:p>
                      <a:pPr algn="ctr"/>
                      <a:r>
                        <a:rPr lang="pt-BR" sz="12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b="1" dirty="0"/>
                        <a:t>Desconhecida</a:t>
                      </a:r>
                    </a:p>
                    <a:p>
                      <a:pPr algn="ctr"/>
                      <a:r>
                        <a:rPr lang="pt-BR" sz="10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Ruim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Nenhuma</a:t>
                      </a:r>
                    </a:p>
                    <a:p>
                      <a:pPr algn="ctr"/>
                      <a:r>
                        <a:rPr lang="pt-BR" sz="1100" b="1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Adequada</a:t>
                      </a:r>
                    </a:p>
                    <a:p>
                      <a:pPr algn="ctr"/>
                      <a:r>
                        <a:rPr lang="pt-BR" sz="1100" b="1" dirty="0"/>
                        <a:t>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&lt;15</a:t>
                      </a:r>
                    </a:p>
                    <a:p>
                      <a:pPr algn="ctr"/>
                      <a:r>
                        <a:rPr lang="pt-BR" sz="1200" b="1" dirty="0"/>
                        <a:t>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&gt;=15</a:t>
                      </a:r>
                    </a:p>
                    <a:p>
                      <a:pPr algn="ctr"/>
                      <a:r>
                        <a:rPr lang="pt-BR" sz="1200" b="1" dirty="0"/>
                        <a:t>&lt;=35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&gt;35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535738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Alto</a:t>
                      </a:r>
                    </a:p>
                    <a:p>
                      <a:pPr algn="ctr"/>
                      <a:r>
                        <a:rPr lang="pt-BR" sz="1200" b="1" dirty="0"/>
                        <a:t>6/14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4/6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6/6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9983004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Moderado</a:t>
                      </a:r>
                    </a:p>
                    <a:p>
                      <a:pPr algn="ctr"/>
                      <a:r>
                        <a:rPr lang="pt-BR" sz="1200" b="1" dirty="0"/>
                        <a:t>3/14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532287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Baixo</a:t>
                      </a:r>
                    </a:p>
                    <a:p>
                      <a:pPr algn="ctr"/>
                      <a:r>
                        <a:rPr lang="pt-BR" sz="1200" b="1" dirty="0"/>
                        <a:t>5/14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5/5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718362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106BB62-CEE3-BB43-BE98-7874EC6BBD89}"/>
              </a:ext>
            </a:extLst>
          </p:cNvPr>
          <p:cNvSpPr txBox="1"/>
          <p:nvPr/>
        </p:nvSpPr>
        <p:spPr>
          <a:xfrm>
            <a:off x="9049871" y="2057400"/>
            <a:ext cx="2218765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pt-BR" b="1" dirty="0"/>
              <a:t>Risco de </a:t>
            </a:r>
            <a:r>
              <a:rPr lang="pt-BR" b="1" dirty="0" err="1"/>
              <a:t>cr</a:t>
            </a:r>
            <a:r>
              <a:rPr lang="en-US" b="1" dirty="0" err="1"/>
              <a:t>édito</a:t>
            </a:r>
            <a:r>
              <a:rPr lang="en-US" b="1" dirty="0"/>
              <a:t>?</a:t>
            </a:r>
            <a:endParaRPr lang="pt-BR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2CFC1A-CA65-5A4A-BBE5-4769497C3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9871" y="502138"/>
            <a:ext cx="2521697" cy="12892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0F51A9-D45D-3C48-B354-ED4319CD6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9871" y="4310550"/>
            <a:ext cx="2712944" cy="22421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A5E726AD-10F2-4991-B69A-272C2D3734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9871" y="3338623"/>
            <a:ext cx="2982935" cy="305530"/>
          </a:xfrm>
          <a:prstGeom prst="rect">
            <a:avLst/>
          </a:prstGeom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F18811C2-7C42-45F9-A2EB-21C8C1B768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9871" y="3864278"/>
            <a:ext cx="2982935" cy="19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2170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26B65D1-31F2-B044-93EE-EFBD69CBCC7F}"/>
              </a:ext>
            </a:extLst>
          </p:cNvPr>
          <p:cNvGraphicFramePr>
            <a:graphicFrameLocks noGrp="1"/>
          </p:cNvGraphicFramePr>
          <p:nvPr/>
        </p:nvGraphicFramePr>
        <p:xfrm>
          <a:off x="499312" y="350874"/>
          <a:ext cx="8389507" cy="5975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655">
                  <a:extLst>
                    <a:ext uri="{9D8B030D-6E8A-4147-A177-3AD203B41FA5}">
                      <a16:colId xmlns:a16="http://schemas.microsoft.com/office/drawing/2014/main" val="2789933851"/>
                    </a:ext>
                  </a:extLst>
                </a:gridCol>
                <a:gridCol w="499731">
                  <a:extLst>
                    <a:ext uri="{9D8B030D-6E8A-4147-A177-3AD203B41FA5}">
                      <a16:colId xmlns:a16="http://schemas.microsoft.com/office/drawing/2014/main" val="4948432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95332286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451216633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62667179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122189768"/>
                    </a:ext>
                  </a:extLst>
                </a:gridCol>
                <a:gridCol w="797442">
                  <a:extLst>
                    <a:ext uri="{9D8B030D-6E8A-4147-A177-3AD203B41FA5}">
                      <a16:colId xmlns:a16="http://schemas.microsoft.com/office/drawing/2014/main" val="1306349489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870661060"/>
                    </a:ext>
                  </a:extLst>
                </a:gridCol>
                <a:gridCol w="765544">
                  <a:extLst>
                    <a:ext uri="{9D8B030D-6E8A-4147-A177-3AD203B41FA5}">
                      <a16:colId xmlns:a16="http://schemas.microsoft.com/office/drawing/2014/main" val="1765730258"/>
                    </a:ext>
                  </a:extLst>
                </a:gridCol>
                <a:gridCol w="744280">
                  <a:extLst>
                    <a:ext uri="{9D8B030D-6E8A-4147-A177-3AD203B41FA5}">
                      <a16:colId xmlns:a16="http://schemas.microsoft.com/office/drawing/2014/main" val="728611287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96688897"/>
                    </a:ext>
                  </a:extLst>
                </a:gridCol>
              </a:tblGrid>
              <a:tr h="1801227">
                <a:tc rowSpan="2"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Risco </a:t>
                      </a:r>
                    </a:p>
                    <a:p>
                      <a:pPr algn="ctr"/>
                      <a:r>
                        <a:rPr lang="pt-BR" sz="1200" b="1" dirty="0"/>
                        <a:t>de </a:t>
                      </a:r>
                    </a:p>
                    <a:p>
                      <a:pPr algn="ctr"/>
                      <a:r>
                        <a:rPr lang="pt-BR" sz="1200" b="1" dirty="0"/>
                        <a:t>Cr</a:t>
                      </a:r>
                      <a:r>
                        <a:rPr lang="en-US" sz="1200" b="1" dirty="0" err="1"/>
                        <a:t>édito</a:t>
                      </a:r>
                      <a:endParaRPr lang="pt-BR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Hist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ória</a:t>
                      </a:r>
                      <a:r>
                        <a:rPr lang="en-US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 de 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crédito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ívida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Garantias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Renda anual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843753"/>
                  </a:ext>
                </a:extLst>
              </a:tr>
              <a:tr h="1043568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Boa</a:t>
                      </a:r>
                    </a:p>
                    <a:p>
                      <a:pPr algn="ctr"/>
                      <a:r>
                        <a:rPr lang="pt-BR" sz="12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b="1" dirty="0"/>
                        <a:t>Desconhecida</a:t>
                      </a:r>
                    </a:p>
                    <a:p>
                      <a:pPr algn="ctr"/>
                      <a:r>
                        <a:rPr lang="pt-BR" sz="10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Ruim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Nenhuma</a:t>
                      </a:r>
                    </a:p>
                    <a:p>
                      <a:pPr algn="ctr"/>
                      <a:r>
                        <a:rPr lang="pt-BR" sz="1100" b="1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Adequada</a:t>
                      </a:r>
                    </a:p>
                    <a:p>
                      <a:pPr algn="ctr"/>
                      <a:r>
                        <a:rPr lang="pt-BR" sz="1100" b="1" dirty="0"/>
                        <a:t>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&lt;15</a:t>
                      </a:r>
                    </a:p>
                    <a:p>
                      <a:pPr algn="ctr"/>
                      <a:r>
                        <a:rPr lang="pt-BR" sz="1200" b="1" dirty="0"/>
                        <a:t>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&gt;=15</a:t>
                      </a:r>
                    </a:p>
                    <a:p>
                      <a:pPr algn="ctr"/>
                      <a:r>
                        <a:rPr lang="pt-BR" sz="1200" b="1" dirty="0"/>
                        <a:t>&lt;=35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&gt;35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535738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Alto</a:t>
                      </a:r>
                    </a:p>
                    <a:p>
                      <a:pPr algn="ctr"/>
                      <a:r>
                        <a:rPr lang="pt-BR" sz="1200" b="1" dirty="0"/>
                        <a:t>6/14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4/6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6/6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9983004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Moderado</a:t>
                      </a:r>
                    </a:p>
                    <a:p>
                      <a:pPr algn="ctr"/>
                      <a:r>
                        <a:rPr lang="pt-BR" sz="1200" b="1" dirty="0"/>
                        <a:t>3/14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532287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Baixo</a:t>
                      </a:r>
                    </a:p>
                    <a:p>
                      <a:pPr algn="ctr"/>
                      <a:r>
                        <a:rPr lang="pt-BR" sz="1200" b="1" dirty="0"/>
                        <a:t>5/14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5/5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718362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106BB62-CEE3-BB43-BE98-7874EC6BBD89}"/>
              </a:ext>
            </a:extLst>
          </p:cNvPr>
          <p:cNvSpPr txBox="1"/>
          <p:nvPr/>
        </p:nvSpPr>
        <p:spPr>
          <a:xfrm>
            <a:off x="9049871" y="2057400"/>
            <a:ext cx="2218765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pt-BR" b="1" dirty="0"/>
              <a:t>Risco de </a:t>
            </a:r>
            <a:r>
              <a:rPr lang="pt-BR" b="1" dirty="0" err="1"/>
              <a:t>cr</a:t>
            </a:r>
            <a:r>
              <a:rPr lang="en-US" b="1" dirty="0" err="1"/>
              <a:t>édito</a:t>
            </a:r>
            <a:r>
              <a:rPr lang="en-US" b="1" dirty="0"/>
              <a:t>?</a:t>
            </a:r>
            <a:endParaRPr lang="pt-BR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2CFC1A-CA65-5A4A-BBE5-4769497C3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9871" y="502138"/>
            <a:ext cx="2521697" cy="12892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5ABA48-D4B2-F846-A3CD-20388E09BAE1}"/>
              </a:ext>
            </a:extLst>
          </p:cNvPr>
          <p:cNvSpPr txBox="1"/>
          <p:nvPr/>
        </p:nvSpPr>
        <p:spPr>
          <a:xfrm>
            <a:off x="9049870" y="2496057"/>
            <a:ext cx="2218766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pt-BR" dirty="0"/>
              <a:t>Corre</a:t>
            </a:r>
            <a:r>
              <a:rPr lang="en-US" dirty="0" err="1"/>
              <a:t>ção</a:t>
            </a:r>
            <a:r>
              <a:rPr lang="en-US" dirty="0"/>
              <a:t> </a:t>
            </a:r>
            <a:r>
              <a:rPr lang="en-US" dirty="0" err="1"/>
              <a:t>Laplaciana</a:t>
            </a:r>
            <a:endParaRPr lang="pt-BR" dirty="0"/>
          </a:p>
        </p:txBody>
      </p:sp>
      <p:pic>
        <p:nvPicPr>
          <p:cNvPr id="9" name="Picture 6">
            <a:extLst>
              <a:ext uri="{FF2B5EF4-FFF2-40B4-BE49-F238E27FC236}">
                <a16:creationId xmlns:a16="http://schemas.microsoft.com/office/drawing/2014/main" id="{61142B0D-C965-44FD-AF32-76684DC40A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9871" y="4310550"/>
            <a:ext cx="2712944" cy="224210"/>
          </a:xfrm>
          <a:prstGeom prst="rect">
            <a:avLst/>
          </a:prstGeom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FDB9CB6B-5487-4679-9567-8EEF0EF338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9871" y="3338623"/>
            <a:ext cx="2982935" cy="305530"/>
          </a:xfrm>
          <a:prstGeom prst="rect">
            <a:avLst/>
          </a:prstGeom>
        </p:spPr>
      </p:pic>
      <p:pic>
        <p:nvPicPr>
          <p:cNvPr id="11" name="Picture 4">
            <a:extLst>
              <a:ext uri="{FF2B5EF4-FFF2-40B4-BE49-F238E27FC236}">
                <a16:creationId xmlns:a16="http://schemas.microsoft.com/office/drawing/2014/main" id="{E5E05146-F78B-4778-A90C-82DA65778F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9871" y="3864278"/>
            <a:ext cx="2982935" cy="19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8586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5E62613-08DD-F84C-A821-414D49BFF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646" y="2127199"/>
            <a:ext cx="1576393" cy="7742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3B5BB05-DC61-E74C-B2CB-36C8F4F99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1711" y="2183563"/>
            <a:ext cx="1611393" cy="6493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8377BF5-2CDD-364B-B1B4-D45308883F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7627" y="5808017"/>
            <a:ext cx="5493177" cy="85638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E301D930-5419-7F42-8A8C-6C6E2494E2B4}"/>
              </a:ext>
            </a:extLst>
          </p:cNvPr>
          <p:cNvGrpSpPr/>
          <p:nvPr/>
        </p:nvGrpSpPr>
        <p:grpSpPr>
          <a:xfrm>
            <a:off x="2466753" y="224980"/>
            <a:ext cx="6879266" cy="1784573"/>
            <a:chOff x="2466753" y="224980"/>
            <a:chExt cx="6879266" cy="178457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1834D27-9733-544F-8BC5-BFC15C15E569}"/>
                </a:ext>
              </a:extLst>
            </p:cNvPr>
            <p:cNvSpPr/>
            <p:nvPr/>
          </p:nvSpPr>
          <p:spPr>
            <a:xfrm>
              <a:off x="4563169" y="224980"/>
              <a:ext cx="235301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>
                  <a:latin typeface="Calibri" panose="020F0502020204030204" pitchFamily="34" charset="0"/>
                </a:rPr>
                <a:t>Probabilidades</a:t>
              </a:r>
              <a:r>
                <a:rPr lang="en-US" dirty="0">
                  <a:latin typeface="Calibri" panose="020F0502020204030204" pitchFamily="34" charset="0"/>
                </a:rPr>
                <a:t> a priori </a:t>
              </a:r>
              <a:endParaRPr lang="en-US" dirty="0">
                <a:effectLst/>
              </a:endParaRP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21E58CE-5E1F-0E42-8ED5-89CC9396E91B}"/>
                </a:ext>
              </a:extLst>
            </p:cNvPr>
            <p:cNvCxnSpPr>
              <a:stCxn id="10" idx="1"/>
            </p:cNvCxnSpPr>
            <p:nvPr/>
          </p:nvCxnSpPr>
          <p:spPr>
            <a:xfrm flipH="1">
              <a:off x="2466753" y="409646"/>
              <a:ext cx="2096416" cy="15999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8CCF0FBC-41EB-284E-B5B6-0C25858003F8}"/>
                </a:ext>
              </a:extLst>
            </p:cNvPr>
            <p:cNvCxnSpPr>
              <a:stCxn id="10" idx="3"/>
            </p:cNvCxnSpPr>
            <p:nvPr/>
          </p:nvCxnSpPr>
          <p:spPr>
            <a:xfrm>
              <a:off x="6916185" y="409646"/>
              <a:ext cx="2429834" cy="15042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69EB892-3BB2-EC4D-8585-319B5D76F42C}"/>
              </a:ext>
            </a:extLst>
          </p:cNvPr>
          <p:cNvGrpSpPr/>
          <p:nvPr/>
        </p:nvGrpSpPr>
        <p:grpSpPr>
          <a:xfrm>
            <a:off x="1621455" y="4071949"/>
            <a:ext cx="2618858" cy="1333194"/>
            <a:chOff x="733646" y="4903013"/>
            <a:chExt cx="2618858" cy="133319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82381DD-2847-4D4E-8BE3-0A336C1E2637}"/>
                </a:ext>
              </a:extLst>
            </p:cNvPr>
            <p:cNvSpPr/>
            <p:nvPr/>
          </p:nvSpPr>
          <p:spPr>
            <a:xfrm>
              <a:off x="733646" y="4903013"/>
              <a:ext cx="26188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>
                  <a:latin typeface="Calibri" panose="020F0502020204030204" pitchFamily="34" charset="0"/>
                </a:rPr>
                <a:t>Probabilidades</a:t>
              </a:r>
              <a:r>
                <a:rPr lang="en-US" dirty="0">
                  <a:latin typeface="Calibri" panose="020F0502020204030204" pitchFamily="34" charset="0"/>
                </a:rPr>
                <a:t> a </a:t>
              </a:r>
              <a:r>
                <a:rPr lang="en-US" dirty="0" err="1">
                  <a:latin typeface="Calibri" panose="020F0502020204030204" pitchFamily="34" charset="0"/>
                </a:rPr>
                <a:t>posteori</a:t>
              </a:r>
              <a:r>
                <a:rPr lang="en-US" dirty="0">
                  <a:latin typeface="Calibri" panose="020F0502020204030204" pitchFamily="34" charset="0"/>
                </a:rPr>
                <a:t> </a:t>
              </a:r>
              <a:endParaRPr lang="en-US" dirty="0">
                <a:effectLst/>
              </a:endParaRPr>
            </a:p>
          </p:txBody>
        </p:sp>
        <p:cxnSp>
          <p:nvCxnSpPr>
            <p:cNvPr id="18" name="Elbow Connector 17">
              <a:extLst>
                <a:ext uri="{FF2B5EF4-FFF2-40B4-BE49-F238E27FC236}">
                  <a16:creationId xmlns:a16="http://schemas.microsoft.com/office/drawing/2014/main" id="{15E80D34-5D18-C147-B556-42BD408DC39F}"/>
                </a:ext>
              </a:extLst>
            </p:cNvPr>
            <p:cNvCxnSpPr>
              <a:cxnSpLocks/>
              <a:stCxn id="11" idx="2"/>
            </p:cNvCxnSpPr>
            <p:nvPr/>
          </p:nvCxnSpPr>
          <p:spPr>
            <a:xfrm rot="16200000" flipH="1">
              <a:off x="1772982" y="5542437"/>
              <a:ext cx="963862" cy="423677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2F283D2-1F48-8045-936D-14FDAB8EE152}"/>
              </a:ext>
            </a:extLst>
          </p:cNvPr>
          <p:cNvGrpSpPr/>
          <p:nvPr/>
        </p:nvGrpSpPr>
        <p:grpSpPr>
          <a:xfrm>
            <a:off x="5223560" y="1407117"/>
            <a:ext cx="2881092" cy="4115092"/>
            <a:chOff x="5223560" y="1407117"/>
            <a:chExt cx="2881092" cy="4115092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3612C8B-714E-CB45-8337-11E78E1891FA}"/>
                </a:ext>
              </a:extLst>
            </p:cNvPr>
            <p:cNvSpPr/>
            <p:nvPr/>
          </p:nvSpPr>
          <p:spPr>
            <a:xfrm>
              <a:off x="5924202" y="1407117"/>
              <a:ext cx="499730" cy="499731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B755CB4-2183-F14E-B746-3F42C99CFA1E}"/>
                </a:ext>
              </a:extLst>
            </p:cNvPr>
            <p:cNvSpPr/>
            <p:nvPr/>
          </p:nvSpPr>
          <p:spPr>
            <a:xfrm>
              <a:off x="6376086" y="2076321"/>
              <a:ext cx="499730" cy="499731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BD56A55D-2909-DF46-93C7-AA89D7AA744C}"/>
                </a:ext>
              </a:extLst>
            </p:cNvPr>
            <p:cNvSpPr/>
            <p:nvPr/>
          </p:nvSpPr>
          <p:spPr>
            <a:xfrm>
              <a:off x="7059506" y="1906848"/>
              <a:ext cx="499730" cy="499731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7714AE9-E5CA-D146-BD57-D1F2A365A8BB}"/>
                </a:ext>
              </a:extLst>
            </p:cNvPr>
            <p:cNvSpPr/>
            <p:nvPr/>
          </p:nvSpPr>
          <p:spPr>
            <a:xfrm>
              <a:off x="6078719" y="2985405"/>
              <a:ext cx="499730" cy="499731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35B2B41-BADD-F942-8744-91CFC11D9514}"/>
                </a:ext>
              </a:extLst>
            </p:cNvPr>
            <p:cNvSpPr/>
            <p:nvPr/>
          </p:nvSpPr>
          <p:spPr>
            <a:xfrm>
              <a:off x="7220369" y="2884107"/>
              <a:ext cx="499730" cy="499731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B9CE6C0B-D2C9-BC4D-8D50-5ACAA44150E0}"/>
                </a:ext>
              </a:extLst>
            </p:cNvPr>
            <p:cNvSpPr/>
            <p:nvPr/>
          </p:nvSpPr>
          <p:spPr>
            <a:xfrm>
              <a:off x="7521992" y="3947418"/>
              <a:ext cx="499730" cy="499731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603A26E-2661-A043-BF46-413B9A202851}"/>
                </a:ext>
              </a:extLst>
            </p:cNvPr>
            <p:cNvSpPr/>
            <p:nvPr/>
          </p:nvSpPr>
          <p:spPr>
            <a:xfrm>
              <a:off x="6292500" y="4058061"/>
              <a:ext cx="499730" cy="499731"/>
            </a:xfrm>
            <a:prstGeom prst="ellipse">
              <a:avLst/>
            </a:prstGeom>
            <a:solidFill>
              <a:srgbClr val="0070C0"/>
            </a:solidFill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C66ECE1-740D-494B-9911-669A1E6283DE}"/>
                </a:ext>
              </a:extLst>
            </p:cNvPr>
            <p:cNvSpPr/>
            <p:nvPr/>
          </p:nvSpPr>
          <p:spPr>
            <a:xfrm>
              <a:off x="5223560" y="2485674"/>
              <a:ext cx="499730" cy="499731"/>
            </a:xfrm>
            <a:prstGeom prst="ellipse">
              <a:avLst/>
            </a:prstGeom>
            <a:solidFill>
              <a:srgbClr val="0070C0"/>
            </a:solidFill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969159F-ECD4-504D-BD4E-261593BB28D9}"/>
                </a:ext>
              </a:extLst>
            </p:cNvPr>
            <p:cNvSpPr/>
            <p:nvPr/>
          </p:nvSpPr>
          <p:spPr>
            <a:xfrm>
              <a:off x="5326282" y="3388018"/>
              <a:ext cx="499730" cy="499731"/>
            </a:xfrm>
            <a:prstGeom prst="ellipse">
              <a:avLst/>
            </a:prstGeom>
            <a:solidFill>
              <a:srgbClr val="0070C0"/>
            </a:solidFill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E0162526-5A6C-F244-B23B-5F60AE0076A2}"/>
                </a:ext>
              </a:extLst>
            </p:cNvPr>
            <p:cNvSpPr/>
            <p:nvPr/>
          </p:nvSpPr>
          <p:spPr>
            <a:xfrm>
              <a:off x="5521441" y="4348151"/>
              <a:ext cx="499730" cy="499731"/>
            </a:xfrm>
            <a:prstGeom prst="ellipse">
              <a:avLst/>
            </a:prstGeom>
            <a:solidFill>
              <a:srgbClr val="0070C0"/>
            </a:solidFill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DEEC0325-D096-0B4E-8B72-91A8F99A70B8}"/>
                </a:ext>
              </a:extLst>
            </p:cNvPr>
            <p:cNvSpPr/>
            <p:nvPr/>
          </p:nvSpPr>
          <p:spPr>
            <a:xfrm>
              <a:off x="6316908" y="4933039"/>
              <a:ext cx="499730" cy="499731"/>
            </a:xfrm>
            <a:prstGeom prst="ellipse">
              <a:avLst/>
            </a:prstGeom>
            <a:solidFill>
              <a:srgbClr val="0070C0"/>
            </a:solidFill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1DF07DCA-0C3E-BE4F-98B5-5862DDED0865}"/>
                </a:ext>
              </a:extLst>
            </p:cNvPr>
            <p:cNvSpPr/>
            <p:nvPr/>
          </p:nvSpPr>
          <p:spPr>
            <a:xfrm>
              <a:off x="7604922" y="5022478"/>
              <a:ext cx="499730" cy="499731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4652856F-31DF-CE4D-A825-139A39D387DC}"/>
              </a:ext>
            </a:extLst>
          </p:cNvPr>
          <p:cNvSpPr/>
          <p:nvPr/>
        </p:nvSpPr>
        <p:spPr>
          <a:xfrm>
            <a:off x="6750933" y="3504680"/>
            <a:ext cx="499730" cy="499731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BDDF722-7195-824E-AB97-9871A0B64514}"/>
              </a:ext>
            </a:extLst>
          </p:cNvPr>
          <p:cNvSpPr/>
          <p:nvPr/>
        </p:nvSpPr>
        <p:spPr>
          <a:xfrm>
            <a:off x="5871037" y="2547774"/>
            <a:ext cx="2352317" cy="2388236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7981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9A2FDE-682D-45F5-9271-93BC5E3CA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-1511595" y="2743514"/>
            <a:ext cx="5541335" cy="1325563"/>
          </a:xfrm>
        </p:spPr>
        <p:txBody>
          <a:bodyPr/>
          <a:lstStyle/>
          <a:p>
            <a:r>
              <a:rPr lang="pt-BR" dirty="0" err="1"/>
              <a:t>Naive</a:t>
            </a:r>
            <a:r>
              <a:rPr lang="pt-BR" dirty="0"/>
              <a:t> </a:t>
            </a:r>
            <a:r>
              <a:rPr lang="pt-BR" dirty="0" err="1"/>
              <a:t>Bayes</a:t>
            </a:r>
            <a:r>
              <a:rPr lang="pt-BR" dirty="0"/>
              <a:t> </a:t>
            </a:r>
            <a:r>
              <a:rPr lang="pt-BR" dirty="0" err="1"/>
              <a:t>prediction</a:t>
            </a:r>
            <a:endParaRPr lang="pt-BR" dirty="0"/>
          </a:p>
        </p:txBody>
      </p:sp>
      <p:pic>
        <p:nvPicPr>
          <p:cNvPr id="3074" name="Picture 2" descr="Resultado de imagem para iris setosa versicolor virginica">
            <a:extLst>
              <a:ext uri="{FF2B5EF4-FFF2-40B4-BE49-F238E27FC236}">
                <a16:creationId xmlns:a16="http://schemas.microsoft.com/office/drawing/2014/main" id="{2BB99AB7-FAD0-418E-BBC5-9DE14F734B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7306" y="1492761"/>
            <a:ext cx="10350963" cy="3872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26893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9A2FDE-682D-45F5-9271-93BC5E3CA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-1511595" y="2743514"/>
            <a:ext cx="5541335" cy="1325563"/>
          </a:xfrm>
        </p:spPr>
        <p:txBody>
          <a:bodyPr/>
          <a:lstStyle/>
          <a:p>
            <a:r>
              <a:rPr lang="pt-BR" dirty="0" err="1"/>
              <a:t>Naive</a:t>
            </a:r>
            <a:r>
              <a:rPr lang="pt-BR" dirty="0"/>
              <a:t> </a:t>
            </a:r>
            <a:r>
              <a:rPr lang="pt-BR" dirty="0" err="1"/>
              <a:t>Bayes</a:t>
            </a:r>
            <a:r>
              <a:rPr lang="pt-BR" dirty="0"/>
              <a:t> </a:t>
            </a:r>
            <a:r>
              <a:rPr lang="pt-BR" dirty="0" err="1"/>
              <a:t>prediction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8C06CAF-5367-45F0-8AAB-945F97EB9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228" y="762949"/>
            <a:ext cx="9544628" cy="589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5498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9A2FDE-682D-45F5-9271-93BC5E3CA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-1511595" y="2743514"/>
            <a:ext cx="5541335" cy="1325563"/>
          </a:xfrm>
        </p:spPr>
        <p:txBody>
          <a:bodyPr/>
          <a:lstStyle/>
          <a:p>
            <a:r>
              <a:rPr lang="pt-BR" dirty="0" err="1"/>
              <a:t>Naive</a:t>
            </a:r>
            <a:r>
              <a:rPr lang="pt-BR" dirty="0"/>
              <a:t> </a:t>
            </a:r>
            <a:r>
              <a:rPr lang="pt-BR" dirty="0" err="1"/>
              <a:t>Bayes</a:t>
            </a:r>
            <a:r>
              <a:rPr lang="pt-BR" dirty="0"/>
              <a:t> </a:t>
            </a:r>
            <a:r>
              <a:rPr lang="pt-BR" dirty="0" err="1"/>
              <a:t>prediction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858C42A-ECAF-4038-9D7C-E6AEFD43E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7429" y="837588"/>
            <a:ext cx="9373082" cy="513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005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028" y="2483862"/>
            <a:ext cx="7013944" cy="945138"/>
          </a:xfrm>
        </p:spPr>
        <p:txBody>
          <a:bodyPr>
            <a:normAutofit/>
          </a:bodyPr>
          <a:lstStyle/>
          <a:p>
            <a:r>
              <a:rPr lang="en-US" sz="5400" dirty="0">
                <a:uFillTx/>
              </a:rPr>
              <a:t>Naive Bayes</a:t>
            </a:r>
            <a:endParaRPr lang="pt-BR" sz="5400" dirty="0">
              <a:uFillTx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9A2FDE-682D-45F5-9271-93BC5E3CA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-1511595" y="2743514"/>
            <a:ext cx="5541335" cy="1325563"/>
          </a:xfrm>
        </p:spPr>
        <p:txBody>
          <a:bodyPr/>
          <a:lstStyle/>
          <a:p>
            <a:r>
              <a:rPr lang="pt-BR" dirty="0" err="1"/>
              <a:t>Naive</a:t>
            </a:r>
            <a:r>
              <a:rPr lang="pt-BR" dirty="0"/>
              <a:t> </a:t>
            </a:r>
            <a:r>
              <a:rPr lang="pt-BR" dirty="0" err="1"/>
              <a:t>Bayes</a:t>
            </a:r>
            <a:r>
              <a:rPr lang="pt-BR" dirty="0"/>
              <a:t> </a:t>
            </a:r>
            <a:r>
              <a:rPr lang="pt-BR" dirty="0" err="1"/>
              <a:t>prediction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E025DEC-FEEA-4778-A8B3-EED0077B12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1279" y="853464"/>
            <a:ext cx="10185923" cy="510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3829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9A2FDE-682D-45F5-9271-93BC5E3CA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-1511595" y="2743514"/>
            <a:ext cx="5541335" cy="1325563"/>
          </a:xfrm>
        </p:spPr>
        <p:txBody>
          <a:bodyPr/>
          <a:lstStyle/>
          <a:p>
            <a:r>
              <a:rPr lang="pt-BR" dirty="0" err="1"/>
              <a:t>Naive</a:t>
            </a:r>
            <a:r>
              <a:rPr lang="pt-BR" dirty="0"/>
              <a:t> </a:t>
            </a:r>
            <a:r>
              <a:rPr lang="pt-BR" dirty="0" err="1"/>
              <a:t>Bayes</a:t>
            </a:r>
            <a:r>
              <a:rPr lang="pt-BR" dirty="0"/>
              <a:t> </a:t>
            </a:r>
            <a:r>
              <a:rPr lang="pt-BR" dirty="0" err="1"/>
              <a:t>prediction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81698E2-0172-42E0-A92C-A992721A16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591" y="809490"/>
            <a:ext cx="9569942" cy="5239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6141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43796" y="2471240"/>
            <a:ext cx="5504408" cy="957760"/>
          </a:xfrm>
        </p:spPr>
        <p:txBody>
          <a:bodyPr>
            <a:normAutofit/>
          </a:bodyPr>
          <a:lstStyle/>
          <a:p>
            <a:pPr algn="l"/>
            <a:r>
              <a:rPr lang="pt-BR" sz="5400" dirty="0"/>
              <a:t>Árvores de decisão</a:t>
            </a:r>
            <a:endParaRPr lang="pt-BR" sz="5400" dirty="0">
              <a:uFillTx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416EE8F-5813-44E0-B029-A57482CC5F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Vantagens</a:t>
            </a:r>
          </a:p>
          <a:p>
            <a:pPr lvl="1"/>
            <a:r>
              <a:rPr lang="pt-BR" dirty="0"/>
              <a:t>Fácil interpretação</a:t>
            </a:r>
          </a:p>
          <a:p>
            <a:pPr lvl="1"/>
            <a:r>
              <a:rPr lang="pt-BR" dirty="0"/>
              <a:t>Não precisa normalização ou padronização (visto mais à frente)</a:t>
            </a:r>
          </a:p>
          <a:p>
            <a:pPr lvl="1"/>
            <a:r>
              <a:rPr lang="pt-BR" dirty="0"/>
              <a:t>Rápido para classificar novos registros</a:t>
            </a:r>
          </a:p>
          <a:p>
            <a:r>
              <a:rPr lang="pt-BR" dirty="0"/>
              <a:t>Desvantagens</a:t>
            </a:r>
          </a:p>
          <a:p>
            <a:pPr lvl="1"/>
            <a:r>
              <a:rPr lang="pt-BR" dirty="0"/>
              <a:t>Geração de árvores muito complexas</a:t>
            </a:r>
          </a:p>
          <a:p>
            <a:pPr lvl="1"/>
            <a:r>
              <a:rPr lang="pt-BR" dirty="0"/>
              <a:t>Pequenas mudanças nos dados pode mudar a árvore (poda pode ajudar)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0CE400B-C1EC-4E48-AA09-3A1F82B05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dirty="0"/>
              <a:t>Vantagens e desvantagens</a:t>
            </a:r>
          </a:p>
        </p:txBody>
      </p:sp>
    </p:spTree>
    <p:extLst>
      <p:ext uri="{BB962C8B-B14F-4D97-AF65-F5344CB8AC3E}">
        <p14:creationId xmlns:p14="http://schemas.microsoft.com/office/powerpoint/2010/main" val="38370100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3"/>
          <p:cNvGraphicFramePr>
            <a:graphicFrameLocks noGrp="1"/>
          </p:cNvGraphicFramePr>
          <p:nvPr/>
        </p:nvGraphicFramePr>
        <p:xfrm>
          <a:off x="0" y="908720"/>
          <a:ext cx="12192000" cy="594927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204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69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6164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3362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293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dirty="0">
                          <a:effectLst/>
                        </a:rPr>
                        <a:t>História do crédito</a:t>
                      </a:r>
                      <a:endParaRPr lang="pt-BR" sz="24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Dívida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Garantias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Renda anual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Risco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Ruim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&lt; 15.000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Alto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&gt;= 15.000 a &lt;= 35.000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Alto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&gt;= 15.000 a &lt;= 35.000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Moderado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Alto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Baixo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Adequada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Baixo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Ruim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&lt; 15.000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Alto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Ruim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Adequada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Moderado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Baixo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Adequada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Baixo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&lt; 15.000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Alto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0532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&gt;= 15.000 a &lt;= 35.000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Moderado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&gt; 35.0000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Baixo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Ruim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&gt;= 15.000 a &lt;= 35.000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dirty="0">
                          <a:effectLst/>
                        </a:rPr>
                        <a:t>Alto</a:t>
                      </a:r>
                      <a:endParaRPr lang="pt-BR" sz="24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-24680" y="-27384"/>
            <a:ext cx="8229600" cy="1143000"/>
          </a:xfrm>
        </p:spPr>
        <p:txBody>
          <a:bodyPr/>
          <a:lstStyle/>
          <a:p>
            <a:r>
              <a:rPr lang="pt-BR" dirty="0"/>
              <a:t>Base original</a:t>
            </a:r>
          </a:p>
        </p:txBody>
      </p:sp>
    </p:spTree>
    <p:extLst>
      <p:ext uri="{BB962C8B-B14F-4D97-AF65-F5344CB8AC3E}">
        <p14:creationId xmlns:p14="http://schemas.microsoft.com/office/powerpoint/2010/main" val="16531713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7B838315-407E-4DC7-BC8F-3E09A0C54684}"/>
              </a:ext>
            </a:extLst>
          </p:cNvPr>
          <p:cNvGrpSpPr/>
          <p:nvPr/>
        </p:nvGrpSpPr>
        <p:grpSpPr>
          <a:xfrm>
            <a:off x="479376" y="116632"/>
            <a:ext cx="11149014" cy="6622743"/>
            <a:chOff x="479376" y="116632"/>
            <a:chExt cx="11149014" cy="6622743"/>
          </a:xfrm>
        </p:grpSpPr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BCF9FDFB-1F20-4D14-BA8F-1FC6D7261096}"/>
                </a:ext>
              </a:extLst>
            </p:cNvPr>
            <p:cNvSpPr/>
            <p:nvPr/>
          </p:nvSpPr>
          <p:spPr>
            <a:xfrm>
              <a:off x="6096000" y="116632"/>
              <a:ext cx="1296144" cy="12961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000" dirty="0"/>
                <a:t>Renda</a:t>
              </a:r>
            </a:p>
          </p:txBody>
        </p:sp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B7BAE1EA-544B-4716-A4F0-7020C099E9F2}"/>
                </a:ext>
              </a:extLst>
            </p:cNvPr>
            <p:cNvSpPr/>
            <p:nvPr/>
          </p:nvSpPr>
          <p:spPr>
            <a:xfrm>
              <a:off x="3395700" y="2348880"/>
              <a:ext cx="1296144" cy="12961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História crédito</a:t>
              </a: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9D144BD4-94F6-4E8C-BE30-EBBE00A633FB}"/>
                </a:ext>
              </a:extLst>
            </p:cNvPr>
            <p:cNvSpPr/>
            <p:nvPr/>
          </p:nvSpPr>
          <p:spPr>
            <a:xfrm>
              <a:off x="3395700" y="4219936"/>
              <a:ext cx="1296144" cy="12961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000" dirty="0"/>
                <a:t>Dívida</a:t>
              </a: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13AB7DF2-C1D7-4EDB-8F77-67A59872E700}"/>
                </a:ext>
              </a:extLst>
            </p:cNvPr>
            <p:cNvSpPr/>
            <p:nvPr/>
          </p:nvSpPr>
          <p:spPr>
            <a:xfrm>
              <a:off x="8550645" y="2334867"/>
              <a:ext cx="1296144" cy="12961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História crédito</a:t>
              </a:r>
            </a:p>
          </p:txBody>
        </p:sp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EB6F8EC3-2447-4E3D-9EFA-3A4ADDD271AE}"/>
                </a:ext>
              </a:extLst>
            </p:cNvPr>
            <p:cNvSpPr/>
            <p:nvPr/>
          </p:nvSpPr>
          <p:spPr>
            <a:xfrm>
              <a:off x="8579456" y="4486903"/>
              <a:ext cx="1296144" cy="6480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Baixo</a:t>
              </a: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46629036-36FA-4A36-962A-64F9581A6233}"/>
                </a:ext>
              </a:extLst>
            </p:cNvPr>
            <p:cNvSpPr/>
            <p:nvPr/>
          </p:nvSpPr>
          <p:spPr>
            <a:xfrm>
              <a:off x="5347868" y="4500916"/>
              <a:ext cx="1296144" cy="6480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Alto</a:t>
              </a:r>
            </a:p>
          </p:txBody>
        </p: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0F171283-CB1C-44B8-BB94-319214852DE1}"/>
                </a:ext>
              </a:extLst>
            </p:cNvPr>
            <p:cNvSpPr/>
            <p:nvPr/>
          </p:nvSpPr>
          <p:spPr>
            <a:xfrm>
              <a:off x="10336198" y="4486903"/>
              <a:ext cx="1292192" cy="6480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Moderado</a:t>
              </a:r>
            </a:p>
          </p:txBody>
        </p:sp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082BDCEE-F410-4D08-A194-4805CB5F236A}"/>
                </a:ext>
              </a:extLst>
            </p:cNvPr>
            <p:cNvSpPr/>
            <p:nvPr/>
          </p:nvSpPr>
          <p:spPr>
            <a:xfrm>
              <a:off x="4753294" y="6091303"/>
              <a:ext cx="1189148" cy="6480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Moderado</a:t>
              </a:r>
            </a:p>
          </p:txBody>
        </p:sp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00C028A5-A076-476B-835C-D7525BD5C062}"/>
                </a:ext>
              </a:extLst>
            </p:cNvPr>
            <p:cNvSpPr/>
            <p:nvPr/>
          </p:nvSpPr>
          <p:spPr>
            <a:xfrm>
              <a:off x="2143084" y="6091303"/>
              <a:ext cx="1189148" cy="6480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Alto</a:t>
              </a:r>
            </a:p>
          </p:txBody>
        </p: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9D1CD023-319B-46A1-BEF4-2FA7B860F6BA}"/>
                </a:ext>
              </a:extLst>
            </p:cNvPr>
            <p:cNvSpPr/>
            <p:nvPr/>
          </p:nvSpPr>
          <p:spPr>
            <a:xfrm>
              <a:off x="6957847" y="4500916"/>
              <a:ext cx="1189148" cy="6480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Baixo</a:t>
              </a:r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5654CB61-D15C-45A5-B83D-26E3CB82AC74}"/>
                </a:ext>
              </a:extLst>
            </p:cNvPr>
            <p:cNvSpPr/>
            <p:nvPr/>
          </p:nvSpPr>
          <p:spPr>
            <a:xfrm>
              <a:off x="1548510" y="4486155"/>
              <a:ext cx="1189148" cy="6480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Moderado</a:t>
              </a:r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68D7485C-E4FF-4D7F-AFDF-5D7B81E6507D}"/>
                </a:ext>
              </a:extLst>
            </p:cNvPr>
            <p:cNvSpPr/>
            <p:nvPr/>
          </p:nvSpPr>
          <p:spPr>
            <a:xfrm>
              <a:off x="479376" y="2672916"/>
              <a:ext cx="1189148" cy="6480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Alto</a:t>
              </a:r>
            </a:p>
          </p:txBody>
        </p:sp>
        <p:cxnSp>
          <p:nvCxnSpPr>
            <p:cNvPr id="18" name="Conector reto 17">
              <a:extLst>
                <a:ext uri="{FF2B5EF4-FFF2-40B4-BE49-F238E27FC236}">
                  <a16:creationId xmlns:a16="http://schemas.microsoft.com/office/drawing/2014/main" id="{B7300010-DFB2-4B33-A59D-C8A96AFC21C4}"/>
                </a:ext>
              </a:extLst>
            </p:cNvPr>
            <p:cNvCxnSpPr>
              <a:stCxn id="4" idx="4"/>
              <a:endCxn id="7" idx="0"/>
            </p:cNvCxnSpPr>
            <p:nvPr/>
          </p:nvCxnSpPr>
          <p:spPr>
            <a:xfrm>
              <a:off x="6744072" y="1412776"/>
              <a:ext cx="2454645" cy="9220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to 19">
              <a:extLst>
                <a:ext uri="{FF2B5EF4-FFF2-40B4-BE49-F238E27FC236}">
                  <a16:creationId xmlns:a16="http://schemas.microsoft.com/office/drawing/2014/main" id="{1391AD91-D20F-4D04-A63D-186E531271F0}"/>
                </a:ext>
              </a:extLst>
            </p:cNvPr>
            <p:cNvCxnSpPr>
              <a:stCxn id="4" idx="4"/>
              <a:endCxn id="5" idx="0"/>
            </p:cNvCxnSpPr>
            <p:nvPr/>
          </p:nvCxnSpPr>
          <p:spPr>
            <a:xfrm flipH="1">
              <a:off x="4043772" y="1412776"/>
              <a:ext cx="2700300" cy="936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to 21">
              <a:extLst>
                <a:ext uri="{FF2B5EF4-FFF2-40B4-BE49-F238E27FC236}">
                  <a16:creationId xmlns:a16="http://schemas.microsoft.com/office/drawing/2014/main" id="{951976B8-435D-4B3C-9DD3-538CFD6E7EFC}"/>
                </a:ext>
              </a:extLst>
            </p:cNvPr>
            <p:cNvCxnSpPr>
              <a:stCxn id="4" idx="4"/>
              <a:endCxn id="16" idx="0"/>
            </p:cNvCxnSpPr>
            <p:nvPr/>
          </p:nvCxnSpPr>
          <p:spPr>
            <a:xfrm flipH="1">
              <a:off x="1073950" y="1412776"/>
              <a:ext cx="5670122" cy="12601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to 23">
              <a:extLst>
                <a:ext uri="{FF2B5EF4-FFF2-40B4-BE49-F238E27FC236}">
                  <a16:creationId xmlns:a16="http://schemas.microsoft.com/office/drawing/2014/main" id="{CE712400-9D1A-463F-A8B8-A34EDE4A07D7}"/>
                </a:ext>
              </a:extLst>
            </p:cNvPr>
            <p:cNvCxnSpPr>
              <a:cxnSpLocks/>
              <a:stCxn id="7" idx="4"/>
              <a:endCxn id="14" idx="0"/>
            </p:cNvCxnSpPr>
            <p:nvPr/>
          </p:nvCxnSpPr>
          <p:spPr>
            <a:xfrm flipH="1">
              <a:off x="7552421" y="3631011"/>
              <a:ext cx="1646296" cy="86990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ector reto 25">
              <a:extLst>
                <a:ext uri="{FF2B5EF4-FFF2-40B4-BE49-F238E27FC236}">
                  <a16:creationId xmlns:a16="http://schemas.microsoft.com/office/drawing/2014/main" id="{005F0912-25BB-4C73-8276-C2DECA1D1BC1}"/>
                </a:ext>
              </a:extLst>
            </p:cNvPr>
            <p:cNvCxnSpPr>
              <a:cxnSpLocks/>
              <a:stCxn id="7" idx="4"/>
              <a:endCxn id="11" idx="0"/>
            </p:cNvCxnSpPr>
            <p:nvPr/>
          </p:nvCxnSpPr>
          <p:spPr>
            <a:xfrm>
              <a:off x="9198717" y="3631011"/>
              <a:ext cx="1783577" cy="8558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59F92C83-3B6C-4B48-BD49-72D99560CA37}"/>
                </a:ext>
              </a:extLst>
            </p:cNvPr>
            <p:cNvCxnSpPr>
              <a:cxnSpLocks/>
              <a:stCxn id="7" idx="4"/>
              <a:endCxn id="8" idx="0"/>
            </p:cNvCxnSpPr>
            <p:nvPr/>
          </p:nvCxnSpPr>
          <p:spPr>
            <a:xfrm>
              <a:off x="9198717" y="3631011"/>
              <a:ext cx="28811" cy="8558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ector reto 29">
              <a:extLst>
                <a:ext uri="{FF2B5EF4-FFF2-40B4-BE49-F238E27FC236}">
                  <a16:creationId xmlns:a16="http://schemas.microsoft.com/office/drawing/2014/main" id="{603A30B7-2C95-4A8C-9FFA-03D1CB3A864B}"/>
                </a:ext>
              </a:extLst>
            </p:cNvPr>
            <p:cNvCxnSpPr>
              <a:cxnSpLocks/>
              <a:stCxn id="5" idx="4"/>
              <a:endCxn id="6" idx="0"/>
            </p:cNvCxnSpPr>
            <p:nvPr/>
          </p:nvCxnSpPr>
          <p:spPr>
            <a:xfrm>
              <a:off x="4043772" y="3645024"/>
              <a:ext cx="0" cy="5749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ector reto 31">
              <a:extLst>
                <a:ext uri="{FF2B5EF4-FFF2-40B4-BE49-F238E27FC236}">
                  <a16:creationId xmlns:a16="http://schemas.microsoft.com/office/drawing/2014/main" id="{A9ED4CC4-FB40-47F1-ACA0-78FC1030BB53}"/>
                </a:ext>
              </a:extLst>
            </p:cNvPr>
            <p:cNvCxnSpPr>
              <a:cxnSpLocks/>
              <a:stCxn id="5" idx="4"/>
              <a:endCxn id="15" idx="0"/>
            </p:cNvCxnSpPr>
            <p:nvPr/>
          </p:nvCxnSpPr>
          <p:spPr>
            <a:xfrm flipH="1">
              <a:off x="2143084" y="3645024"/>
              <a:ext cx="1900688" cy="84113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reto 33">
              <a:extLst>
                <a:ext uri="{FF2B5EF4-FFF2-40B4-BE49-F238E27FC236}">
                  <a16:creationId xmlns:a16="http://schemas.microsoft.com/office/drawing/2014/main" id="{E8B57D10-18D0-4235-9460-4B8D24CB18CD}"/>
                </a:ext>
              </a:extLst>
            </p:cNvPr>
            <p:cNvCxnSpPr>
              <a:cxnSpLocks/>
              <a:stCxn id="5" idx="4"/>
              <a:endCxn id="10" idx="0"/>
            </p:cNvCxnSpPr>
            <p:nvPr/>
          </p:nvCxnSpPr>
          <p:spPr>
            <a:xfrm>
              <a:off x="4043772" y="3645024"/>
              <a:ext cx="1952168" cy="8558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to 35">
              <a:extLst>
                <a:ext uri="{FF2B5EF4-FFF2-40B4-BE49-F238E27FC236}">
                  <a16:creationId xmlns:a16="http://schemas.microsoft.com/office/drawing/2014/main" id="{4BBE06F9-CD8A-4295-B19F-B8CA727918A6}"/>
                </a:ext>
              </a:extLst>
            </p:cNvPr>
            <p:cNvCxnSpPr>
              <a:stCxn id="6" idx="4"/>
              <a:endCxn id="13" idx="0"/>
            </p:cNvCxnSpPr>
            <p:nvPr/>
          </p:nvCxnSpPr>
          <p:spPr>
            <a:xfrm flipH="1">
              <a:off x="2737658" y="5516080"/>
              <a:ext cx="1306114" cy="5752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to 37">
              <a:extLst>
                <a:ext uri="{FF2B5EF4-FFF2-40B4-BE49-F238E27FC236}">
                  <a16:creationId xmlns:a16="http://schemas.microsoft.com/office/drawing/2014/main" id="{580914FE-6458-487E-9BC0-3AB1EDA57210}"/>
                </a:ext>
              </a:extLst>
            </p:cNvPr>
            <p:cNvCxnSpPr>
              <a:stCxn id="6" idx="4"/>
              <a:endCxn id="12" idx="0"/>
            </p:cNvCxnSpPr>
            <p:nvPr/>
          </p:nvCxnSpPr>
          <p:spPr>
            <a:xfrm>
              <a:off x="4043772" y="5516080"/>
              <a:ext cx="1304096" cy="5752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07FCF29D-7C63-4BA9-89AB-2C7A9F6AAECB}"/>
                </a:ext>
              </a:extLst>
            </p:cNvPr>
            <p:cNvSpPr txBox="1"/>
            <p:nvPr/>
          </p:nvSpPr>
          <p:spPr>
            <a:xfrm>
              <a:off x="3647728" y="1691516"/>
              <a:ext cx="5870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&lt; 15</a:t>
              </a:r>
            </a:p>
          </p:txBody>
        </p:sp>
        <p:sp>
          <p:nvSpPr>
            <p:cNvPr id="40" name="CaixaDeTexto 39">
              <a:extLst>
                <a:ext uri="{FF2B5EF4-FFF2-40B4-BE49-F238E27FC236}">
                  <a16:creationId xmlns:a16="http://schemas.microsoft.com/office/drawing/2014/main" id="{756FC9A6-B6EF-4EA6-9B4E-C4580145F8D4}"/>
                </a:ext>
              </a:extLst>
            </p:cNvPr>
            <p:cNvSpPr txBox="1"/>
            <p:nvPr/>
          </p:nvSpPr>
          <p:spPr>
            <a:xfrm>
              <a:off x="5418124" y="1772816"/>
              <a:ext cx="70243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/>
                <a:t>&gt;= 15</a:t>
              </a:r>
            </a:p>
            <a:p>
              <a:pPr algn="ctr"/>
              <a:r>
                <a:rPr lang="pt-BR" dirty="0"/>
                <a:t>&lt; 35</a:t>
              </a:r>
            </a:p>
          </p:txBody>
        </p:sp>
        <p:sp>
          <p:nvSpPr>
            <p:cNvPr id="41" name="CaixaDeTexto 40">
              <a:extLst>
                <a:ext uri="{FF2B5EF4-FFF2-40B4-BE49-F238E27FC236}">
                  <a16:creationId xmlns:a16="http://schemas.microsoft.com/office/drawing/2014/main" id="{957B6FEC-8169-453C-BF04-507FB0A233FA}"/>
                </a:ext>
              </a:extLst>
            </p:cNvPr>
            <p:cNvSpPr txBox="1"/>
            <p:nvPr/>
          </p:nvSpPr>
          <p:spPr>
            <a:xfrm>
              <a:off x="8090661" y="1619508"/>
              <a:ext cx="7024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&gt; =35</a:t>
              </a:r>
            </a:p>
          </p:txBody>
        </p:sp>
        <p:sp>
          <p:nvSpPr>
            <p:cNvPr id="42" name="CaixaDeTexto 41">
              <a:extLst>
                <a:ext uri="{FF2B5EF4-FFF2-40B4-BE49-F238E27FC236}">
                  <a16:creationId xmlns:a16="http://schemas.microsoft.com/office/drawing/2014/main" id="{A7663DE3-BBA8-485D-9CEB-388370820F6E}"/>
                </a:ext>
              </a:extLst>
            </p:cNvPr>
            <p:cNvSpPr txBox="1"/>
            <p:nvPr/>
          </p:nvSpPr>
          <p:spPr>
            <a:xfrm>
              <a:off x="2748758" y="3734208"/>
              <a:ext cx="5389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boa</a:t>
              </a:r>
            </a:p>
          </p:txBody>
        </p:sp>
        <p:sp>
          <p:nvSpPr>
            <p:cNvPr id="43" name="CaixaDeTexto 42">
              <a:extLst>
                <a:ext uri="{FF2B5EF4-FFF2-40B4-BE49-F238E27FC236}">
                  <a16:creationId xmlns:a16="http://schemas.microsoft.com/office/drawing/2014/main" id="{42D9428F-E51E-4D42-BD0E-CF164382C248}"/>
                </a:ext>
              </a:extLst>
            </p:cNvPr>
            <p:cNvSpPr txBox="1"/>
            <p:nvPr/>
          </p:nvSpPr>
          <p:spPr>
            <a:xfrm>
              <a:off x="3272027" y="3895683"/>
              <a:ext cx="14715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desconhecida</a:t>
              </a:r>
            </a:p>
          </p:txBody>
        </p:sp>
        <p:sp>
          <p:nvSpPr>
            <p:cNvPr id="44" name="CaixaDeTexto 43">
              <a:extLst>
                <a:ext uri="{FF2B5EF4-FFF2-40B4-BE49-F238E27FC236}">
                  <a16:creationId xmlns:a16="http://schemas.microsoft.com/office/drawing/2014/main" id="{A6749268-FFFE-4ECD-A564-19DC480B9C2F}"/>
                </a:ext>
              </a:extLst>
            </p:cNvPr>
            <p:cNvSpPr txBox="1"/>
            <p:nvPr/>
          </p:nvSpPr>
          <p:spPr>
            <a:xfrm>
              <a:off x="4901628" y="3786556"/>
              <a:ext cx="6238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ruim</a:t>
              </a:r>
            </a:p>
          </p:txBody>
        </p:sp>
        <p:sp>
          <p:nvSpPr>
            <p:cNvPr id="45" name="CaixaDeTexto 44">
              <a:extLst>
                <a:ext uri="{FF2B5EF4-FFF2-40B4-BE49-F238E27FC236}">
                  <a16:creationId xmlns:a16="http://schemas.microsoft.com/office/drawing/2014/main" id="{C09D4832-9339-4C12-8038-3864F817400A}"/>
                </a:ext>
              </a:extLst>
            </p:cNvPr>
            <p:cNvSpPr txBox="1"/>
            <p:nvPr/>
          </p:nvSpPr>
          <p:spPr>
            <a:xfrm>
              <a:off x="2956741" y="5406128"/>
              <a:ext cx="5329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alta</a:t>
              </a:r>
            </a:p>
          </p:txBody>
        </p:sp>
        <p:sp>
          <p:nvSpPr>
            <p:cNvPr id="46" name="CaixaDeTexto 45">
              <a:extLst>
                <a:ext uri="{FF2B5EF4-FFF2-40B4-BE49-F238E27FC236}">
                  <a16:creationId xmlns:a16="http://schemas.microsoft.com/office/drawing/2014/main" id="{066C9A23-5ED9-4897-9607-45B62732D40E}"/>
                </a:ext>
              </a:extLst>
            </p:cNvPr>
            <p:cNvSpPr txBox="1"/>
            <p:nvPr/>
          </p:nvSpPr>
          <p:spPr>
            <a:xfrm>
              <a:off x="4644655" y="5473360"/>
              <a:ext cx="6758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baixa</a:t>
              </a: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B373B0DB-ED83-4003-9C73-9561B93855C4}"/>
                </a:ext>
              </a:extLst>
            </p:cNvPr>
            <p:cNvSpPr txBox="1"/>
            <p:nvPr/>
          </p:nvSpPr>
          <p:spPr>
            <a:xfrm>
              <a:off x="7861326" y="3815508"/>
              <a:ext cx="5389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boa</a:t>
              </a:r>
            </a:p>
          </p:txBody>
        </p: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FE70CDAC-06C7-4B9F-A354-B344C8A1E86B}"/>
                </a:ext>
              </a:extLst>
            </p:cNvPr>
            <p:cNvSpPr txBox="1"/>
            <p:nvPr/>
          </p:nvSpPr>
          <p:spPr>
            <a:xfrm>
              <a:off x="8470671" y="4031532"/>
              <a:ext cx="14715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desconhecida</a:t>
              </a:r>
            </a:p>
          </p:txBody>
        </p:sp>
        <p:sp>
          <p:nvSpPr>
            <p:cNvPr id="49" name="CaixaDeTexto 48">
              <a:extLst>
                <a:ext uri="{FF2B5EF4-FFF2-40B4-BE49-F238E27FC236}">
                  <a16:creationId xmlns:a16="http://schemas.microsoft.com/office/drawing/2014/main" id="{7EDA0200-9432-453E-942B-BC95DBCD17FE}"/>
                </a:ext>
              </a:extLst>
            </p:cNvPr>
            <p:cNvSpPr txBox="1"/>
            <p:nvPr/>
          </p:nvSpPr>
          <p:spPr>
            <a:xfrm>
              <a:off x="10296647" y="3938956"/>
              <a:ext cx="6238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ruim</a:t>
              </a:r>
            </a:p>
          </p:txBody>
        </p:sp>
      </p:grp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CCC146F3-FEB4-48D4-BBC0-CB2016D2A9C7}"/>
              </a:ext>
            </a:extLst>
          </p:cNvPr>
          <p:cNvSpPr txBox="1"/>
          <p:nvPr/>
        </p:nvSpPr>
        <p:spPr>
          <a:xfrm>
            <a:off x="2529892" y="0"/>
            <a:ext cx="22552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História = Ruim</a:t>
            </a:r>
          </a:p>
          <a:p>
            <a:r>
              <a:rPr lang="pt-BR" dirty="0"/>
              <a:t>Dívida = Alta</a:t>
            </a:r>
          </a:p>
          <a:p>
            <a:r>
              <a:rPr lang="pt-BR" dirty="0"/>
              <a:t>Garantias = Adequada</a:t>
            </a:r>
          </a:p>
          <a:p>
            <a:r>
              <a:rPr lang="pt-BR" dirty="0"/>
              <a:t>Renda = &lt; 15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FEB5F6FF-8D31-41CC-877F-F7D8D825AAE9}"/>
              </a:ext>
            </a:extLst>
          </p:cNvPr>
          <p:cNvSpPr txBox="1"/>
          <p:nvPr/>
        </p:nvSpPr>
        <p:spPr>
          <a:xfrm>
            <a:off x="59345" y="-8240"/>
            <a:ext cx="222323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História = Boa</a:t>
            </a:r>
          </a:p>
          <a:p>
            <a:r>
              <a:rPr lang="pt-BR" dirty="0"/>
              <a:t>Dívida = Alta</a:t>
            </a:r>
          </a:p>
          <a:p>
            <a:r>
              <a:rPr lang="pt-BR" dirty="0"/>
              <a:t>Garantias = Nenhuma</a:t>
            </a:r>
          </a:p>
          <a:p>
            <a:r>
              <a:rPr lang="pt-BR" dirty="0"/>
              <a:t>Renda = &gt; 35</a:t>
            </a:r>
          </a:p>
        </p:txBody>
      </p:sp>
    </p:spTree>
    <p:extLst>
      <p:ext uri="{BB962C8B-B14F-4D97-AF65-F5344CB8AC3E}">
        <p14:creationId xmlns:p14="http://schemas.microsoft.com/office/powerpoint/2010/main" val="769152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ultado de imagem para entropy decision tre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83" y="1556792"/>
            <a:ext cx="11913595" cy="2288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B18A447-E3D7-5147-83DC-36FA51360C8F}"/>
              </a:ext>
            </a:extLst>
          </p:cNvPr>
          <p:cNvSpPr txBox="1"/>
          <p:nvPr/>
        </p:nvSpPr>
        <p:spPr>
          <a:xfrm>
            <a:off x="432486" y="5066270"/>
            <a:ext cx="8167504" cy="92333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*</a:t>
            </a:r>
            <a:r>
              <a:rPr lang="pt-BR" b="1" dirty="0"/>
              <a:t>entropia</a:t>
            </a:r>
            <a:r>
              <a:rPr lang="pt-BR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medida da quantidade de incerteza que h</a:t>
            </a:r>
            <a:r>
              <a:rPr lang="en-US" dirty="0"/>
              <a:t>á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certa</a:t>
            </a:r>
            <a:r>
              <a:rPr lang="en-US" dirty="0"/>
              <a:t> </a:t>
            </a:r>
            <a:r>
              <a:rPr lang="en-US" dirty="0" err="1"/>
              <a:t>quantidade</a:t>
            </a:r>
            <a:r>
              <a:rPr lang="en-US" dirty="0"/>
              <a:t> de dados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medida</a:t>
            </a:r>
            <a:r>
              <a:rPr lang="en-US" dirty="0"/>
              <a:t> da </a:t>
            </a:r>
            <a:r>
              <a:rPr lang="en-US" dirty="0" err="1"/>
              <a:t>quantidade</a:t>
            </a:r>
            <a:r>
              <a:rPr lang="en-US" dirty="0"/>
              <a:t> de </a:t>
            </a:r>
            <a:r>
              <a:rPr lang="en-US" dirty="0" err="1"/>
              <a:t>informação</a:t>
            </a:r>
            <a:r>
              <a:rPr lang="en-US" dirty="0"/>
              <a:t> </a:t>
            </a:r>
            <a:r>
              <a:rPr lang="en-US" dirty="0" err="1"/>
              <a:t>não-óbvia</a:t>
            </a:r>
            <a:r>
              <a:rPr lang="en-US" dirty="0"/>
              <a:t> </a:t>
            </a:r>
            <a:r>
              <a:rPr lang="en-US" dirty="0" err="1"/>
              <a:t>presente</a:t>
            </a:r>
            <a:r>
              <a:rPr lang="en-US" dirty="0"/>
              <a:t> nesses dados.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565736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7B6E1DE5-8108-43FC-BE9E-A740B8612E25}"/>
              </a:ext>
            </a:extLst>
          </p:cNvPr>
          <p:cNvGraphicFramePr>
            <a:graphicFrameLocks noGrp="1"/>
          </p:cNvGraphicFramePr>
          <p:nvPr/>
        </p:nvGraphicFramePr>
        <p:xfrm>
          <a:off x="0" y="432049"/>
          <a:ext cx="1729320" cy="594927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293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dirty="0">
                          <a:solidFill>
                            <a:schemeClr val="bg1"/>
                          </a:solidFill>
                          <a:effectLst/>
                        </a:rPr>
                        <a:t>Risco</a:t>
                      </a:r>
                      <a:endParaRPr lang="pt-BR" sz="2400" dirty="0">
                        <a:solidFill>
                          <a:schemeClr val="bg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Alto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Alto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Moderado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Alto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Baixo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Baixo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Alto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Moderado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Baixo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Baixo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Alto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0532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Moderado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Baixo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Alto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4" name="CaixaDeTexto 3">
            <a:extLst>
              <a:ext uri="{FF2B5EF4-FFF2-40B4-BE49-F238E27FC236}">
                <a16:creationId xmlns:a16="http://schemas.microsoft.com/office/drawing/2014/main" id="{C3ABC5AD-5952-4971-A7C7-3E93B041A362}"/>
              </a:ext>
            </a:extLst>
          </p:cNvPr>
          <p:cNvSpPr txBox="1"/>
          <p:nvPr/>
        </p:nvSpPr>
        <p:spPr>
          <a:xfrm>
            <a:off x="1991545" y="2348880"/>
            <a:ext cx="1811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Alto = 6/14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1B34606-675C-4CAE-8D06-C7E94126756B}"/>
              </a:ext>
            </a:extLst>
          </p:cNvPr>
          <p:cNvSpPr txBox="1"/>
          <p:nvPr/>
        </p:nvSpPr>
        <p:spPr>
          <a:xfrm>
            <a:off x="1991545" y="2905780"/>
            <a:ext cx="27469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Moderado = 3/14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F3A96B9-D9F9-4A2C-91DE-DFF8477FA852}"/>
              </a:ext>
            </a:extLst>
          </p:cNvPr>
          <p:cNvSpPr txBox="1"/>
          <p:nvPr/>
        </p:nvSpPr>
        <p:spPr>
          <a:xfrm>
            <a:off x="1991544" y="3462680"/>
            <a:ext cx="19992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Baixo = 5/14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7AA921C-2E6C-474F-87F2-7A51504AF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3781" y="2610490"/>
            <a:ext cx="4592510" cy="1008112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923A2E52-F435-4B6E-A189-E1D8F5F9A092}"/>
              </a:ext>
            </a:extLst>
          </p:cNvPr>
          <p:cNvSpPr txBox="1"/>
          <p:nvPr/>
        </p:nvSpPr>
        <p:spPr>
          <a:xfrm>
            <a:off x="2401754" y="4576480"/>
            <a:ext cx="92339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E(s) = -6/14 * log</a:t>
            </a:r>
            <a:r>
              <a:rPr lang="pt-BR" sz="3200" baseline="-25000" dirty="0"/>
              <a:t>2</a:t>
            </a:r>
            <a:r>
              <a:rPr lang="pt-BR" sz="3200" dirty="0"/>
              <a:t>(6/14) – 3/14 * log</a:t>
            </a:r>
            <a:r>
              <a:rPr lang="pt-BR" sz="3200" baseline="-25000" dirty="0"/>
              <a:t>2 </a:t>
            </a:r>
            <a:r>
              <a:rPr lang="pt-BR" sz="3200" dirty="0"/>
              <a:t>(3/14) – 5/14 * log</a:t>
            </a:r>
            <a:r>
              <a:rPr lang="pt-BR" sz="3200" baseline="-25000" dirty="0"/>
              <a:t>2 </a:t>
            </a:r>
            <a:r>
              <a:rPr lang="pt-BR" sz="3200" dirty="0"/>
              <a:t>(5/14) = </a:t>
            </a:r>
            <a:r>
              <a:rPr lang="pt-BR" sz="3200" b="1" dirty="0"/>
              <a:t>1,53</a:t>
            </a:r>
          </a:p>
        </p:txBody>
      </p:sp>
    </p:spTree>
    <p:extLst>
      <p:ext uri="{BB962C8B-B14F-4D97-AF65-F5344CB8AC3E}">
        <p14:creationId xmlns:p14="http://schemas.microsoft.com/office/powerpoint/2010/main" val="775690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9755FFDB-8991-43DB-B1F2-D9DAE29C8574}"/>
              </a:ext>
            </a:extLst>
          </p:cNvPr>
          <p:cNvGraphicFramePr>
            <a:graphicFrameLocks noGrp="1"/>
          </p:cNvGraphicFramePr>
          <p:nvPr/>
        </p:nvGraphicFramePr>
        <p:xfrm>
          <a:off x="0" y="250400"/>
          <a:ext cx="2578880" cy="63571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399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89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314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>
                          <a:effectLst/>
                        </a:rPr>
                        <a:t>História do crédito</a:t>
                      </a:r>
                      <a:endParaRPr lang="pt-BR" sz="14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>
                          <a:effectLst/>
                        </a:rPr>
                        <a:t>Risco</a:t>
                      </a:r>
                      <a:endParaRPr lang="pt-BR" sz="14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14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 dirty="0">
                          <a:solidFill>
                            <a:schemeClr val="tx1"/>
                          </a:solidFill>
                          <a:effectLst/>
                        </a:rPr>
                        <a:t>Ruim</a:t>
                      </a:r>
                      <a:endParaRPr lang="pt-BR" sz="1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>
                          <a:effectLst/>
                        </a:rPr>
                        <a:t>Alto</a:t>
                      </a:r>
                      <a:endParaRPr lang="pt-BR" sz="1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14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1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>
                          <a:effectLst/>
                        </a:rPr>
                        <a:t>Alto</a:t>
                      </a:r>
                      <a:endParaRPr lang="pt-BR" sz="1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14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 dirty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1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>
                          <a:effectLst/>
                        </a:rPr>
                        <a:t>Moderado</a:t>
                      </a:r>
                      <a:endParaRPr lang="pt-BR" sz="1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14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1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>
                          <a:effectLst/>
                        </a:rPr>
                        <a:t>Alto</a:t>
                      </a:r>
                      <a:endParaRPr lang="pt-BR" sz="1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14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1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>
                          <a:effectLst/>
                        </a:rPr>
                        <a:t>Baixo</a:t>
                      </a:r>
                      <a:endParaRPr lang="pt-BR" sz="1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14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1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>
                          <a:effectLst/>
                        </a:rPr>
                        <a:t>Baixo</a:t>
                      </a:r>
                      <a:endParaRPr lang="pt-BR" sz="1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14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>
                          <a:solidFill>
                            <a:schemeClr val="tx1"/>
                          </a:solidFill>
                          <a:effectLst/>
                        </a:rPr>
                        <a:t>Ruim</a:t>
                      </a:r>
                      <a:endParaRPr lang="pt-BR" sz="1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>
                          <a:effectLst/>
                        </a:rPr>
                        <a:t>Alto</a:t>
                      </a:r>
                      <a:endParaRPr lang="pt-BR" sz="1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14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>
                          <a:solidFill>
                            <a:schemeClr val="tx1"/>
                          </a:solidFill>
                          <a:effectLst/>
                        </a:rPr>
                        <a:t>Ruim</a:t>
                      </a:r>
                      <a:endParaRPr lang="pt-BR" sz="1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>
                          <a:effectLst/>
                        </a:rPr>
                        <a:t>Moderado</a:t>
                      </a:r>
                      <a:endParaRPr lang="pt-BR" sz="1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2314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1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>
                          <a:effectLst/>
                        </a:rPr>
                        <a:t>Baixo</a:t>
                      </a:r>
                      <a:endParaRPr lang="pt-BR" sz="1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2314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1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>
                          <a:effectLst/>
                        </a:rPr>
                        <a:t>Baixo</a:t>
                      </a:r>
                      <a:endParaRPr lang="pt-BR" sz="1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2314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1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>
                          <a:effectLst/>
                        </a:rPr>
                        <a:t>Alto</a:t>
                      </a:r>
                      <a:endParaRPr lang="pt-BR" sz="1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3311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1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>
                          <a:effectLst/>
                        </a:rPr>
                        <a:t>Moderado</a:t>
                      </a:r>
                      <a:endParaRPr lang="pt-BR" sz="1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2314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1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>
                          <a:effectLst/>
                        </a:rPr>
                        <a:t>Baixo</a:t>
                      </a:r>
                      <a:endParaRPr lang="pt-BR" sz="1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2314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>
                          <a:solidFill>
                            <a:schemeClr val="tx1"/>
                          </a:solidFill>
                          <a:effectLst/>
                        </a:rPr>
                        <a:t>Ruim</a:t>
                      </a:r>
                      <a:endParaRPr lang="pt-BR" sz="1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>
                          <a:effectLst/>
                        </a:rPr>
                        <a:t>Alto</a:t>
                      </a:r>
                      <a:endParaRPr lang="pt-BR" sz="14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3" name="CaixaDeTexto 2">
            <a:extLst>
              <a:ext uri="{FF2B5EF4-FFF2-40B4-BE49-F238E27FC236}">
                <a16:creationId xmlns:a16="http://schemas.microsoft.com/office/drawing/2014/main" id="{BEB8BAD0-B18E-497E-98D2-7898CE8FC9C4}"/>
              </a:ext>
            </a:extLst>
          </p:cNvPr>
          <p:cNvSpPr txBox="1"/>
          <p:nvPr/>
        </p:nvSpPr>
        <p:spPr>
          <a:xfrm>
            <a:off x="2567608" y="2998693"/>
            <a:ext cx="11364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História</a:t>
            </a:r>
            <a:br>
              <a:rPr lang="pt-BR" dirty="0"/>
            </a:br>
            <a:r>
              <a:rPr lang="pt-BR" dirty="0"/>
              <a:t>de crédito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1D7B39A-A50E-4F52-A930-3456300EF58B}"/>
              </a:ext>
            </a:extLst>
          </p:cNvPr>
          <p:cNvSpPr txBox="1"/>
          <p:nvPr/>
        </p:nvSpPr>
        <p:spPr>
          <a:xfrm>
            <a:off x="4099548" y="908720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Boa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824E146-A23E-4A5C-84DA-95AEC23019F2}"/>
              </a:ext>
            </a:extLst>
          </p:cNvPr>
          <p:cNvSpPr txBox="1"/>
          <p:nvPr/>
        </p:nvSpPr>
        <p:spPr>
          <a:xfrm>
            <a:off x="4099548" y="3133417"/>
            <a:ext cx="1492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Desconhecida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026B463-EC92-45BE-A0F0-9235D5EC0CAA}"/>
              </a:ext>
            </a:extLst>
          </p:cNvPr>
          <p:cNvSpPr txBox="1"/>
          <p:nvPr/>
        </p:nvSpPr>
        <p:spPr>
          <a:xfrm>
            <a:off x="4099548" y="5507940"/>
            <a:ext cx="6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Ruim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60214D5-564A-49B9-9FBD-D9412879FC48}"/>
              </a:ext>
            </a:extLst>
          </p:cNvPr>
          <p:cNvSpPr txBox="1"/>
          <p:nvPr/>
        </p:nvSpPr>
        <p:spPr>
          <a:xfrm>
            <a:off x="6392953" y="44624"/>
            <a:ext cx="567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Alto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9F31CA2-58E8-436C-9C34-D8482822123F}"/>
              </a:ext>
            </a:extLst>
          </p:cNvPr>
          <p:cNvSpPr txBox="1"/>
          <p:nvPr/>
        </p:nvSpPr>
        <p:spPr>
          <a:xfrm>
            <a:off x="6355896" y="880584"/>
            <a:ext cx="1170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Moderado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74AC620-57E0-42CA-BEA7-E26D110B9AE2}"/>
              </a:ext>
            </a:extLst>
          </p:cNvPr>
          <p:cNvSpPr txBox="1"/>
          <p:nvPr/>
        </p:nvSpPr>
        <p:spPr>
          <a:xfrm>
            <a:off x="6384032" y="1691516"/>
            <a:ext cx="688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Baixo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28515D0-D7EE-44EF-9FBB-D7B7DC781940}"/>
              </a:ext>
            </a:extLst>
          </p:cNvPr>
          <p:cNvSpPr txBox="1"/>
          <p:nvPr/>
        </p:nvSpPr>
        <p:spPr>
          <a:xfrm>
            <a:off x="6388572" y="2248736"/>
            <a:ext cx="567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Alto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CAC734F-E68B-441F-A937-DDB088145B12}"/>
              </a:ext>
            </a:extLst>
          </p:cNvPr>
          <p:cNvSpPr txBox="1"/>
          <p:nvPr/>
        </p:nvSpPr>
        <p:spPr>
          <a:xfrm>
            <a:off x="6351515" y="3112832"/>
            <a:ext cx="1170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Moderado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615BD79D-7022-469A-89BA-6E7D3571BBBB}"/>
              </a:ext>
            </a:extLst>
          </p:cNvPr>
          <p:cNvSpPr txBox="1"/>
          <p:nvPr/>
        </p:nvSpPr>
        <p:spPr>
          <a:xfrm>
            <a:off x="6379651" y="3923764"/>
            <a:ext cx="688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Baixo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40D01730-9D33-4A10-9DB4-A7941DE29D95}"/>
              </a:ext>
            </a:extLst>
          </p:cNvPr>
          <p:cNvSpPr txBox="1"/>
          <p:nvPr/>
        </p:nvSpPr>
        <p:spPr>
          <a:xfrm>
            <a:off x="6391285" y="4653136"/>
            <a:ext cx="567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Alto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3E0115FF-2436-4211-A4BE-E7835A9D6D17}"/>
              </a:ext>
            </a:extLst>
          </p:cNvPr>
          <p:cNvSpPr txBox="1"/>
          <p:nvPr/>
        </p:nvSpPr>
        <p:spPr>
          <a:xfrm>
            <a:off x="6354228" y="5489096"/>
            <a:ext cx="1170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Moderado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7462FC01-D65F-4135-ADF6-3E5C8FDF3FC0}"/>
              </a:ext>
            </a:extLst>
          </p:cNvPr>
          <p:cNvSpPr txBox="1"/>
          <p:nvPr/>
        </p:nvSpPr>
        <p:spPr>
          <a:xfrm>
            <a:off x="6382364" y="6300028"/>
            <a:ext cx="688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Baixo</a:t>
            </a:r>
          </a:p>
        </p:txBody>
      </p:sp>
      <p:cxnSp>
        <p:nvCxnSpPr>
          <p:cNvPr id="23" name="Conector de Seta Reta 22">
            <a:extLst>
              <a:ext uri="{FF2B5EF4-FFF2-40B4-BE49-F238E27FC236}">
                <a16:creationId xmlns:a16="http://schemas.microsoft.com/office/drawing/2014/main" id="{7EAA9F83-5347-4F8E-AD01-8854F2104B32}"/>
              </a:ext>
            </a:extLst>
          </p:cNvPr>
          <p:cNvCxnSpPr>
            <a:stCxn id="3" idx="3"/>
            <a:endCxn id="4" idx="1"/>
          </p:cNvCxnSpPr>
          <p:nvPr/>
        </p:nvCxnSpPr>
        <p:spPr>
          <a:xfrm flipV="1">
            <a:off x="3704009" y="1093386"/>
            <a:ext cx="395539" cy="22284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de Seta Reta 24">
            <a:extLst>
              <a:ext uri="{FF2B5EF4-FFF2-40B4-BE49-F238E27FC236}">
                <a16:creationId xmlns:a16="http://schemas.microsoft.com/office/drawing/2014/main" id="{E17B8DD9-BB9C-44D3-8136-F19BBBADF61A}"/>
              </a:ext>
            </a:extLst>
          </p:cNvPr>
          <p:cNvCxnSpPr>
            <a:stCxn id="3" idx="3"/>
            <a:endCxn id="5" idx="1"/>
          </p:cNvCxnSpPr>
          <p:nvPr/>
        </p:nvCxnSpPr>
        <p:spPr>
          <a:xfrm flipV="1">
            <a:off x="3704009" y="3318083"/>
            <a:ext cx="395539" cy="37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15B00415-04B0-4242-A964-FBA5299E5A61}"/>
              </a:ext>
            </a:extLst>
          </p:cNvPr>
          <p:cNvCxnSpPr>
            <a:stCxn id="3" idx="3"/>
            <a:endCxn id="6" idx="1"/>
          </p:cNvCxnSpPr>
          <p:nvPr/>
        </p:nvCxnSpPr>
        <p:spPr>
          <a:xfrm>
            <a:off x="3704009" y="3321859"/>
            <a:ext cx="395539" cy="23707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de Seta Reta 28">
            <a:extLst>
              <a:ext uri="{FF2B5EF4-FFF2-40B4-BE49-F238E27FC236}">
                <a16:creationId xmlns:a16="http://schemas.microsoft.com/office/drawing/2014/main" id="{70F24A1C-0173-4D6D-A151-DC4FEB910174}"/>
              </a:ext>
            </a:extLst>
          </p:cNvPr>
          <p:cNvCxnSpPr>
            <a:stCxn id="4" idx="3"/>
            <a:endCxn id="7" idx="1"/>
          </p:cNvCxnSpPr>
          <p:nvPr/>
        </p:nvCxnSpPr>
        <p:spPr>
          <a:xfrm flipV="1">
            <a:off x="4641684" y="229290"/>
            <a:ext cx="1751269" cy="8640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de Seta Reta 30">
            <a:extLst>
              <a:ext uri="{FF2B5EF4-FFF2-40B4-BE49-F238E27FC236}">
                <a16:creationId xmlns:a16="http://schemas.microsoft.com/office/drawing/2014/main" id="{5B592351-03F8-46F7-B5AE-F9ADFB954EAE}"/>
              </a:ext>
            </a:extLst>
          </p:cNvPr>
          <p:cNvCxnSpPr>
            <a:stCxn id="4" idx="3"/>
            <a:endCxn id="8" idx="1"/>
          </p:cNvCxnSpPr>
          <p:nvPr/>
        </p:nvCxnSpPr>
        <p:spPr>
          <a:xfrm flipV="1">
            <a:off x="4641684" y="1065250"/>
            <a:ext cx="1714212" cy="28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DE360D91-73F5-4467-A9FF-BF96225C7BAD}"/>
              </a:ext>
            </a:extLst>
          </p:cNvPr>
          <p:cNvCxnSpPr>
            <a:stCxn id="4" idx="3"/>
            <a:endCxn id="9" idx="1"/>
          </p:cNvCxnSpPr>
          <p:nvPr/>
        </p:nvCxnSpPr>
        <p:spPr>
          <a:xfrm>
            <a:off x="4641684" y="1093386"/>
            <a:ext cx="1742348" cy="7827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de Seta Reta 34">
            <a:extLst>
              <a:ext uri="{FF2B5EF4-FFF2-40B4-BE49-F238E27FC236}">
                <a16:creationId xmlns:a16="http://schemas.microsoft.com/office/drawing/2014/main" id="{C76E16B7-15F2-451E-AE3B-B759E547D823}"/>
              </a:ext>
            </a:extLst>
          </p:cNvPr>
          <p:cNvCxnSpPr>
            <a:stCxn id="5" idx="3"/>
            <a:endCxn id="16" idx="1"/>
          </p:cNvCxnSpPr>
          <p:nvPr/>
        </p:nvCxnSpPr>
        <p:spPr>
          <a:xfrm flipV="1">
            <a:off x="5591944" y="2433402"/>
            <a:ext cx="796628" cy="884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9A1543C0-EBEB-44EB-94D6-18B2E405F3C1}"/>
              </a:ext>
            </a:extLst>
          </p:cNvPr>
          <p:cNvCxnSpPr>
            <a:stCxn id="5" idx="3"/>
            <a:endCxn id="17" idx="1"/>
          </p:cNvCxnSpPr>
          <p:nvPr/>
        </p:nvCxnSpPr>
        <p:spPr>
          <a:xfrm flipV="1">
            <a:off x="5591944" y="3297498"/>
            <a:ext cx="759571" cy="205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de Seta Reta 38">
            <a:extLst>
              <a:ext uri="{FF2B5EF4-FFF2-40B4-BE49-F238E27FC236}">
                <a16:creationId xmlns:a16="http://schemas.microsoft.com/office/drawing/2014/main" id="{234E2745-53A8-437B-BBDC-86ECCE76DAE8}"/>
              </a:ext>
            </a:extLst>
          </p:cNvPr>
          <p:cNvCxnSpPr>
            <a:stCxn id="5" idx="3"/>
            <a:endCxn id="18" idx="1"/>
          </p:cNvCxnSpPr>
          <p:nvPr/>
        </p:nvCxnSpPr>
        <p:spPr>
          <a:xfrm>
            <a:off x="5591944" y="3318083"/>
            <a:ext cx="787707" cy="7903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de Seta Reta 40">
            <a:extLst>
              <a:ext uri="{FF2B5EF4-FFF2-40B4-BE49-F238E27FC236}">
                <a16:creationId xmlns:a16="http://schemas.microsoft.com/office/drawing/2014/main" id="{9F0035A1-0223-4B72-ADB3-16001E2683CC}"/>
              </a:ext>
            </a:extLst>
          </p:cNvPr>
          <p:cNvCxnSpPr>
            <a:stCxn id="6" idx="3"/>
            <a:endCxn id="19" idx="1"/>
          </p:cNvCxnSpPr>
          <p:nvPr/>
        </p:nvCxnSpPr>
        <p:spPr>
          <a:xfrm flipV="1">
            <a:off x="4768321" y="4837802"/>
            <a:ext cx="1622964" cy="854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de Seta Reta 42">
            <a:extLst>
              <a:ext uri="{FF2B5EF4-FFF2-40B4-BE49-F238E27FC236}">
                <a16:creationId xmlns:a16="http://schemas.microsoft.com/office/drawing/2014/main" id="{415199C7-C4E2-4895-BC2D-88B700C28014}"/>
              </a:ext>
            </a:extLst>
          </p:cNvPr>
          <p:cNvCxnSpPr>
            <a:stCxn id="6" idx="3"/>
            <a:endCxn id="20" idx="1"/>
          </p:cNvCxnSpPr>
          <p:nvPr/>
        </p:nvCxnSpPr>
        <p:spPr>
          <a:xfrm flipV="1">
            <a:off x="4768321" y="5673762"/>
            <a:ext cx="1585907" cy="18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de Seta Reta 44">
            <a:extLst>
              <a:ext uri="{FF2B5EF4-FFF2-40B4-BE49-F238E27FC236}">
                <a16:creationId xmlns:a16="http://schemas.microsoft.com/office/drawing/2014/main" id="{C474234B-DA0B-410A-9AEE-9B1A6135FDD0}"/>
              </a:ext>
            </a:extLst>
          </p:cNvPr>
          <p:cNvCxnSpPr>
            <a:stCxn id="6" idx="3"/>
            <a:endCxn id="21" idx="1"/>
          </p:cNvCxnSpPr>
          <p:nvPr/>
        </p:nvCxnSpPr>
        <p:spPr>
          <a:xfrm>
            <a:off x="4768321" y="5692606"/>
            <a:ext cx="1614043" cy="792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5AF739AA-FC7E-4E5A-AD75-BD37FE24692F}"/>
              </a:ext>
            </a:extLst>
          </p:cNvPr>
          <p:cNvSpPr txBox="1"/>
          <p:nvPr/>
        </p:nvSpPr>
        <p:spPr>
          <a:xfrm>
            <a:off x="2783632" y="364502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14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169D972C-D769-4BAF-AFAB-5A39892CE5E6}"/>
              </a:ext>
            </a:extLst>
          </p:cNvPr>
          <p:cNvSpPr txBox="1"/>
          <p:nvPr/>
        </p:nvSpPr>
        <p:spPr>
          <a:xfrm>
            <a:off x="4107912" y="1210820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5/14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9B3BA301-EA50-4FDC-8485-E55A1ADBC626}"/>
              </a:ext>
            </a:extLst>
          </p:cNvPr>
          <p:cNvSpPr txBox="1"/>
          <p:nvPr/>
        </p:nvSpPr>
        <p:spPr>
          <a:xfrm>
            <a:off x="4511824" y="3402093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5/14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4C978019-DA1A-4474-8375-086FDFFA7E51}"/>
              </a:ext>
            </a:extLst>
          </p:cNvPr>
          <p:cNvSpPr txBox="1"/>
          <p:nvPr/>
        </p:nvSpPr>
        <p:spPr>
          <a:xfrm>
            <a:off x="4107912" y="5811651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4/14</a:t>
            </a: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ECF8FDEC-E33C-46B6-B1BF-35EFA4F0E164}"/>
              </a:ext>
            </a:extLst>
          </p:cNvPr>
          <p:cNvSpPr txBox="1"/>
          <p:nvPr/>
        </p:nvSpPr>
        <p:spPr>
          <a:xfrm>
            <a:off x="6464961" y="323364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1/5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C284CEEC-071E-4E96-9A53-9DA6F0730EB9}"/>
              </a:ext>
            </a:extLst>
          </p:cNvPr>
          <p:cNvSpPr txBox="1"/>
          <p:nvPr/>
        </p:nvSpPr>
        <p:spPr>
          <a:xfrm>
            <a:off x="6645497" y="1138812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1/5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5FE748E5-595E-4514-A45C-9591873F9B1B}"/>
              </a:ext>
            </a:extLst>
          </p:cNvPr>
          <p:cNvSpPr txBox="1"/>
          <p:nvPr/>
        </p:nvSpPr>
        <p:spPr>
          <a:xfrm>
            <a:off x="6484176" y="1893472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3/5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F5C926A3-4293-4C1C-BC2E-7C5473532EF2}"/>
              </a:ext>
            </a:extLst>
          </p:cNvPr>
          <p:cNvSpPr txBox="1"/>
          <p:nvPr/>
        </p:nvSpPr>
        <p:spPr>
          <a:xfrm>
            <a:off x="6412168" y="2485272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2/5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32D6044A-2CBF-45AA-A24D-F75F029A0982}"/>
              </a:ext>
            </a:extLst>
          </p:cNvPr>
          <p:cNvSpPr txBox="1"/>
          <p:nvPr/>
        </p:nvSpPr>
        <p:spPr>
          <a:xfrm>
            <a:off x="6617361" y="3356992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1/5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D888CCDF-8F11-4E6B-9F16-937437192C51}"/>
              </a:ext>
            </a:extLst>
          </p:cNvPr>
          <p:cNvSpPr txBox="1"/>
          <p:nvPr/>
        </p:nvSpPr>
        <p:spPr>
          <a:xfrm>
            <a:off x="6480697" y="4153856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2/5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8ED07A6E-C0C4-4247-8649-DC56E75FDD1A}"/>
              </a:ext>
            </a:extLst>
          </p:cNvPr>
          <p:cNvSpPr txBox="1"/>
          <p:nvPr/>
        </p:nvSpPr>
        <p:spPr>
          <a:xfrm>
            <a:off x="6426236" y="4883228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3/4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11D2A3E5-A532-4817-ACD5-453EF651F4ED}"/>
              </a:ext>
            </a:extLst>
          </p:cNvPr>
          <p:cNvSpPr txBox="1"/>
          <p:nvPr/>
        </p:nvSpPr>
        <p:spPr>
          <a:xfrm>
            <a:off x="6578636" y="5723964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1/4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6B4C41E4-508F-41AE-869C-8B9AE1595222}"/>
              </a:ext>
            </a:extLst>
          </p:cNvPr>
          <p:cNvSpPr txBox="1"/>
          <p:nvPr/>
        </p:nvSpPr>
        <p:spPr>
          <a:xfrm>
            <a:off x="6580841" y="6530120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0</a:t>
            </a:r>
          </a:p>
        </p:txBody>
      </p:sp>
      <p:pic>
        <p:nvPicPr>
          <p:cNvPr id="59" name="Imagem 58">
            <a:extLst>
              <a:ext uri="{FF2B5EF4-FFF2-40B4-BE49-F238E27FC236}">
                <a16:creationId xmlns:a16="http://schemas.microsoft.com/office/drawing/2014/main" id="{04556DDA-CA29-4DBF-9F33-127C29B85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433" y="67079"/>
            <a:ext cx="2361945" cy="518476"/>
          </a:xfrm>
          <a:prstGeom prst="rect">
            <a:avLst/>
          </a:prstGeom>
        </p:spPr>
      </p:pic>
      <p:sp>
        <p:nvSpPr>
          <p:cNvPr id="42" name="CaixaDeTexto 41">
            <a:extLst>
              <a:ext uri="{FF2B5EF4-FFF2-40B4-BE49-F238E27FC236}">
                <a16:creationId xmlns:a16="http://schemas.microsoft.com/office/drawing/2014/main" id="{D03D29A1-E104-4AB5-A40C-ECDF3F4BE57F}"/>
              </a:ext>
            </a:extLst>
          </p:cNvPr>
          <p:cNvSpPr txBox="1"/>
          <p:nvPr/>
        </p:nvSpPr>
        <p:spPr>
          <a:xfrm>
            <a:off x="7771910" y="786930"/>
            <a:ext cx="3902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E(s) = -1/5 * log</a:t>
            </a:r>
            <a:r>
              <a:rPr lang="pt-BR" sz="1600" baseline="-25000" dirty="0"/>
              <a:t>2 </a:t>
            </a:r>
            <a:r>
              <a:rPr lang="pt-BR" sz="1600" dirty="0"/>
              <a:t>(1/5) – 1/5 * log</a:t>
            </a:r>
            <a:r>
              <a:rPr lang="pt-BR" sz="1600" baseline="-25000" dirty="0"/>
              <a:t>2 </a:t>
            </a:r>
            <a:r>
              <a:rPr lang="pt-BR" sz="1600" dirty="0"/>
              <a:t>(1/5) – 3/5 * log</a:t>
            </a:r>
            <a:r>
              <a:rPr lang="pt-BR" sz="1600" baseline="-25000" dirty="0"/>
              <a:t>2 </a:t>
            </a:r>
            <a:r>
              <a:rPr lang="pt-BR" sz="1600" dirty="0"/>
              <a:t>(3/5) = </a:t>
            </a:r>
            <a:r>
              <a:rPr lang="pt-BR" sz="1600" b="1" dirty="0"/>
              <a:t>1,37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DE6DC190-FD6B-452E-AC4F-8C043123FD53}"/>
              </a:ext>
            </a:extLst>
          </p:cNvPr>
          <p:cNvSpPr txBox="1"/>
          <p:nvPr/>
        </p:nvSpPr>
        <p:spPr>
          <a:xfrm>
            <a:off x="7766252" y="3060249"/>
            <a:ext cx="3902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E(s) = -2/5 * log</a:t>
            </a:r>
            <a:r>
              <a:rPr lang="pt-BR" sz="1600" baseline="-25000" dirty="0"/>
              <a:t>2 </a:t>
            </a:r>
            <a:r>
              <a:rPr lang="pt-BR" sz="1600" dirty="0"/>
              <a:t>(2/5) – 1/5 * log</a:t>
            </a:r>
            <a:r>
              <a:rPr lang="pt-BR" sz="1600" baseline="-25000" dirty="0"/>
              <a:t>2 </a:t>
            </a:r>
            <a:r>
              <a:rPr lang="pt-BR" sz="1600" dirty="0"/>
              <a:t>(1/5) – 2/5 * log</a:t>
            </a:r>
            <a:r>
              <a:rPr lang="pt-BR" sz="1600" baseline="-25000" dirty="0"/>
              <a:t>2 </a:t>
            </a:r>
            <a:r>
              <a:rPr lang="pt-BR" sz="1600" dirty="0"/>
              <a:t>(2/5) = </a:t>
            </a:r>
            <a:r>
              <a:rPr lang="pt-BR" sz="1600" b="1" dirty="0"/>
              <a:t>1,52</a:t>
            </a: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0B4C8806-EE09-43B9-9771-EB5994C5316C}"/>
              </a:ext>
            </a:extLst>
          </p:cNvPr>
          <p:cNvSpPr txBox="1"/>
          <p:nvPr/>
        </p:nvSpPr>
        <p:spPr>
          <a:xfrm>
            <a:off x="7721077" y="5431576"/>
            <a:ext cx="3902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E(s) = -3/4 * log</a:t>
            </a:r>
            <a:r>
              <a:rPr lang="pt-BR" sz="1600" baseline="-25000" dirty="0"/>
              <a:t>2 </a:t>
            </a:r>
            <a:r>
              <a:rPr lang="pt-BR" sz="1600" dirty="0"/>
              <a:t>(3/4) – 1/4 * log</a:t>
            </a:r>
            <a:r>
              <a:rPr lang="pt-BR" sz="1600" baseline="-25000" dirty="0"/>
              <a:t>2 </a:t>
            </a:r>
            <a:r>
              <a:rPr lang="pt-BR" sz="1600" dirty="0"/>
              <a:t>(1/4) – 0 * log</a:t>
            </a:r>
            <a:r>
              <a:rPr lang="pt-BR" sz="1600" baseline="-25000" dirty="0"/>
              <a:t>2 </a:t>
            </a:r>
            <a:r>
              <a:rPr lang="pt-BR" sz="1600" dirty="0"/>
              <a:t>(0) = </a:t>
            </a:r>
            <a:r>
              <a:rPr lang="pt-BR" sz="1600" b="1" dirty="0"/>
              <a:t>0,81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6B6E7FD1-0FB9-435A-AED1-E026C10D4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6927" y="108160"/>
            <a:ext cx="4181699" cy="477395"/>
          </a:xfrm>
          <a:prstGeom prst="rect">
            <a:avLst/>
          </a:prstGeom>
        </p:spPr>
      </p:pic>
      <p:sp>
        <p:nvSpPr>
          <p:cNvPr id="61" name="CaixaDeTexto 60">
            <a:extLst>
              <a:ext uri="{FF2B5EF4-FFF2-40B4-BE49-F238E27FC236}">
                <a16:creationId xmlns:a16="http://schemas.microsoft.com/office/drawing/2014/main" id="{2967653C-3786-484F-896D-65F7571573EC}"/>
              </a:ext>
            </a:extLst>
          </p:cNvPr>
          <p:cNvSpPr txBox="1"/>
          <p:nvPr/>
        </p:nvSpPr>
        <p:spPr>
          <a:xfrm>
            <a:off x="7766251" y="4000708"/>
            <a:ext cx="44257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002060"/>
                </a:solidFill>
              </a:rPr>
              <a:t>Ganho(História) = 1,53 – (5/14 * 1,37) – (5/14 * 1,52) – (4/14 * 0,81) = 0,26</a:t>
            </a:r>
          </a:p>
        </p:txBody>
      </p:sp>
    </p:spTree>
    <p:extLst>
      <p:ext uri="{BB962C8B-B14F-4D97-AF65-F5344CB8AC3E}">
        <p14:creationId xmlns:p14="http://schemas.microsoft.com/office/powerpoint/2010/main" val="3461390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  <p:bldP spid="16" grpId="0"/>
      <p:bldP spid="17" grpId="0"/>
      <p:bldP spid="18" grpId="0"/>
      <p:bldP spid="19" grpId="0"/>
      <p:bldP spid="20" grpId="0"/>
      <p:bldP spid="21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42" grpId="0"/>
      <p:bldP spid="44" grpId="0"/>
      <p:bldP spid="60" grpId="0"/>
      <p:bldP spid="6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BEB8BAD0-B18E-497E-98D2-7898CE8FC9C4}"/>
              </a:ext>
            </a:extLst>
          </p:cNvPr>
          <p:cNvSpPr txBox="1"/>
          <p:nvPr/>
        </p:nvSpPr>
        <p:spPr>
          <a:xfrm>
            <a:off x="2567608" y="2998693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Dívida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1D7B39A-A50E-4F52-A930-3456300EF58B}"/>
              </a:ext>
            </a:extLst>
          </p:cNvPr>
          <p:cNvSpPr txBox="1"/>
          <p:nvPr/>
        </p:nvSpPr>
        <p:spPr>
          <a:xfrm>
            <a:off x="4099548" y="908720"/>
            <a:ext cx="555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Alta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026B463-EC92-45BE-A0F0-9235D5EC0CAA}"/>
              </a:ext>
            </a:extLst>
          </p:cNvPr>
          <p:cNvSpPr txBox="1"/>
          <p:nvPr/>
        </p:nvSpPr>
        <p:spPr>
          <a:xfrm>
            <a:off x="4099548" y="5507940"/>
            <a:ext cx="679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Baixa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60214D5-564A-49B9-9FBD-D9412879FC48}"/>
              </a:ext>
            </a:extLst>
          </p:cNvPr>
          <p:cNvSpPr txBox="1"/>
          <p:nvPr/>
        </p:nvSpPr>
        <p:spPr>
          <a:xfrm>
            <a:off x="6392953" y="44624"/>
            <a:ext cx="567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Alto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9F31CA2-58E8-436C-9C34-D8482822123F}"/>
              </a:ext>
            </a:extLst>
          </p:cNvPr>
          <p:cNvSpPr txBox="1"/>
          <p:nvPr/>
        </p:nvSpPr>
        <p:spPr>
          <a:xfrm>
            <a:off x="6355896" y="880584"/>
            <a:ext cx="1170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Moderado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74AC620-57E0-42CA-BEA7-E26D110B9AE2}"/>
              </a:ext>
            </a:extLst>
          </p:cNvPr>
          <p:cNvSpPr txBox="1"/>
          <p:nvPr/>
        </p:nvSpPr>
        <p:spPr>
          <a:xfrm>
            <a:off x="6384032" y="1691516"/>
            <a:ext cx="688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Baixo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40D01730-9D33-4A10-9DB4-A7941DE29D95}"/>
              </a:ext>
            </a:extLst>
          </p:cNvPr>
          <p:cNvSpPr txBox="1"/>
          <p:nvPr/>
        </p:nvSpPr>
        <p:spPr>
          <a:xfrm>
            <a:off x="6391285" y="4653136"/>
            <a:ext cx="567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Alto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3E0115FF-2436-4211-A4BE-E7835A9D6D17}"/>
              </a:ext>
            </a:extLst>
          </p:cNvPr>
          <p:cNvSpPr txBox="1"/>
          <p:nvPr/>
        </p:nvSpPr>
        <p:spPr>
          <a:xfrm>
            <a:off x="6354228" y="5489096"/>
            <a:ext cx="1170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Moderado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7462FC01-D65F-4135-ADF6-3E5C8FDF3FC0}"/>
              </a:ext>
            </a:extLst>
          </p:cNvPr>
          <p:cNvSpPr txBox="1"/>
          <p:nvPr/>
        </p:nvSpPr>
        <p:spPr>
          <a:xfrm>
            <a:off x="6382364" y="6300028"/>
            <a:ext cx="688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Baixo</a:t>
            </a:r>
          </a:p>
        </p:txBody>
      </p:sp>
      <p:cxnSp>
        <p:nvCxnSpPr>
          <p:cNvPr id="23" name="Conector de Seta Reta 22">
            <a:extLst>
              <a:ext uri="{FF2B5EF4-FFF2-40B4-BE49-F238E27FC236}">
                <a16:creationId xmlns:a16="http://schemas.microsoft.com/office/drawing/2014/main" id="{7EAA9F83-5347-4F8E-AD01-8854F2104B32}"/>
              </a:ext>
            </a:extLst>
          </p:cNvPr>
          <p:cNvCxnSpPr>
            <a:stCxn id="3" idx="3"/>
            <a:endCxn id="4" idx="1"/>
          </p:cNvCxnSpPr>
          <p:nvPr/>
        </p:nvCxnSpPr>
        <p:spPr>
          <a:xfrm flipV="1">
            <a:off x="3337371" y="1093386"/>
            <a:ext cx="762177" cy="2089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15B00415-04B0-4242-A964-FBA5299E5A61}"/>
              </a:ext>
            </a:extLst>
          </p:cNvPr>
          <p:cNvCxnSpPr>
            <a:stCxn id="3" idx="3"/>
            <a:endCxn id="6" idx="1"/>
          </p:cNvCxnSpPr>
          <p:nvPr/>
        </p:nvCxnSpPr>
        <p:spPr>
          <a:xfrm>
            <a:off x="3337371" y="3183359"/>
            <a:ext cx="762177" cy="2509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de Seta Reta 28">
            <a:extLst>
              <a:ext uri="{FF2B5EF4-FFF2-40B4-BE49-F238E27FC236}">
                <a16:creationId xmlns:a16="http://schemas.microsoft.com/office/drawing/2014/main" id="{70F24A1C-0173-4D6D-A151-DC4FEB910174}"/>
              </a:ext>
            </a:extLst>
          </p:cNvPr>
          <p:cNvCxnSpPr>
            <a:stCxn id="4" idx="3"/>
            <a:endCxn id="7" idx="1"/>
          </p:cNvCxnSpPr>
          <p:nvPr/>
        </p:nvCxnSpPr>
        <p:spPr>
          <a:xfrm flipV="1">
            <a:off x="4654893" y="229290"/>
            <a:ext cx="1738060" cy="8640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de Seta Reta 30">
            <a:extLst>
              <a:ext uri="{FF2B5EF4-FFF2-40B4-BE49-F238E27FC236}">
                <a16:creationId xmlns:a16="http://schemas.microsoft.com/office/drawing/2014/main" id="{5B592351-03F8-46F7-B5AE-F9ADFB954EAE}"/>
              </a:ext>
            </a:extLst>
          </p:cNvPr>
          <p:cNvCxnSpPr>
            <a:stCxn id="4" idx="3"/>
            <a:endCxn id="8" idx="1"/>
          </p:cNvCxnSpPr>
          <p:nvPr/>
        </p:nvCxnSpPr>
        <p:spPr>
          <a:xfrm flipV="1">
            <a:off x="4654893" y="1065250"/>
            <a:ext cx="1701003" cy="28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DE360D91-73F5-4467-A9FF-BF96225C7BAD}"/>
              </a:ext>
            </a:extLst>
          </p:cNvPr>
          <p:cNvCxnSpPr>
            <a:stCxn id="4" idx="3"/>
            <a:endCxn id="9" idx="1"/>
          </p:cNvCxnSpPr>
          <p:nvPr/>
        </p:nvCxnSpPr>
        <p:spPr>
          <a:xfrm>
            <a:off x="4654893" y="1093386"/>
            <a:ext cx="1729139" cy="7827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de Seta Reta 40">
            <a:extLst>
              <a:ext uri="{FF2B5EF4-FFF2-40B4-BE49-F238E27FC236}">
                <a16:creationId xmlns:a16="http://schemas.microsoft.com/office/drawing/2014/main" id="{9F0035A1-0223-4B72-ADB3-16001E2683CC}"/>
              </a:ext>
            </a:extLst>
          </p:cNvPr>
          <p:cNvCxnSpPr>
            <a:stCxn id="6" idx="3"/>
            <a:endCxn id="19" idx="1"/>
          </p:cNvCxnSpPr>
          <p:nvPr/>
        </p:nvCxnSpPr>
        <p:spPr>
          <a:xfrm flipV="1">
            <a:off x="4778580" y="4837802"/>
            <a:ext cx="1612705" cy="854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de Seta Reta 42">
            <a:extLst>
              <a:ext uri="{FF2B5EF4-FFF2-40B4-BE49-F238E27FC236}">
                <a16:creationId xmlns:a16="http://schemas.microsoft.com/office/drawing/2014/main" id="{415199C7-C4E2-4895-BC2D-88B700C28014}"/>
              </a:ext>
            </a:extLst>
          </p:cNvPr>
          <p:cNvCxnSpPr>
            <a:stCxn id="6" idx="3"/>
            <a:endCxn id="20" idx="1"/>
          </p:cNvCxnSpPr>
          <p:nvPr/>
        </p:nvCxnSpPr>
        <p:spPr>
          <a:xfrm flipV="1">
            <a:off x="4778580" y="5673762"/>
            <a:ext cx="1575648" cy="18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de Seta Reta 44">
            <a:extLst>
              <a:ext uri="{FF2B5EF4-FFF2-40B4-BE49-F238E27FC236}">
                <a16:creationId xmlns:a16="http://schemas.microsoft.com/office/drawing/2014/main" id="{C474234B-DA0B-410A-9AEE-9B1A6135FDD0}"/>
              </a:ext>
            </a:extLst>
          </p:cNvPr>
          <p:cNvCxnSpPr>
            <a:stCxn id="6" idx="3"/>
            <a:endCxn id="21" idx="1"/>
          </p:cNvCxnSpPr>
          <p:nvPr/>
        </p:nvCxnSpPr>
        <p:spPr>
          <a:xfrm>
            <a:off x="4778580" y="5692606"/>
            <a:ext cx="1603784" cy="792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5AF739AA-FC7E-4E5A-AD75-BD37FE24692F}"/>
              </a:ext>
            </a:extLst>
          </p:cNvPr>
          <p:cNvSpPr txBox="1"/>
          <p:nvPr/>
        </p:nvSpPr>
        <p:spPr>
          <a:xfrm>
            <a:off x="2711624" y="328498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14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169D972C-D769-4BAF-AFAB-5A39892CE5E6}"/>
              </a:ext>
            </a:extLst>
          </p:cNvPr>
          <p:cNvSpPr txBox="1"/>
          <p:nvPr/>
        </p:nvSpPr>
        <p:spPr>
          <a:xfrm>
            <a:off x="4107912" y="1210820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7/14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4C978019-DA1A-4474-8375-086FDFFA7E51}"/>
              </a:ext>
            </a:extLst>
          </p:cNvPr>
          <p:cNvSpPr txBox="1"/>
          <p:nvPr/>
        </p:nvSpPr>
        <p:spPr>
          <a:xfrm>
            <a:off x="4107912" y="5811651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7/14</a:t>
            </a: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ECF8FDEC-E33C-46B6-B1BF-35EFA4F0E164}"/>
              </a:ext>
            </a:extLst>
          </p:cNvPr>
          <p:cNvSpPr txBox="1"/>
          <p:nvPr/>
        </p:nvSpPr>
        <p:spPr>
          <a:xfrm>
            <a:off x="6464961" y="323364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4/7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C284CEEC-071E-4E96-9A53-9DA6F0730EB9}"/>
              </a:ext>
            </a:extLst>
          </p:cNvPr>
          <p:cNvSpPr txBox="1"/>
          <p:nvPr/>
        </p:nvSpPr>
        <p:spPr>
          <a:xfrm>
            <a:off x="6645497" y="1138812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1/7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5FE748E5-595E-4514-A45C-9591873F9B1B}"/>
              </a:ext>
            </a:extLst>
          </p:cNvPr>
          <p:cNvSpPr txBox="1"/>
          <p:nvPr/>
        </p:nvSpPr>
        <p:spPr>
          <a:xfrm>
            <a:off x="6484176" y="1893472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2/7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8ED07A6E-C0C4-4247-8649-DC56E75FDD1A}"/>
              </a:ext>
            </a:extLst>
          </p:cNvPr>
          <p:cNvSpPr txBox="1"/>
          <p:nvPr/>
        </p:nvSpPr>
        <p:spPr>
          <a:xfrm>
            <a:off x="6426236" y="4883228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2/7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11D2A3E5-A532-4817-ACD5-453EF651F4ED}"/>
              </a:ext>
            </a:extLst>
          </p:cNvPr>
          <p:cNvSpPr txBox="1"/>
          <p:nvPr/>
        </p:nvSpPr>
        <p:spPr>
          <a:xfrm>
            <a:off x="6578636" y="5723964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2/7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6B4C41E4-508F-41AE-869C-8B9AE1595222}"/>
              </a:ext>
            </a:extLst>
          </p:cNvPr>
          <p:cNvSpPr txBox="1"/>
          <p:nvPr/>
        </p:nvSpPr>
        <p:spPr>
          <a:xfrm>
            <a:off x="6496433" y="6530120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3/7</a:t>
            </a:r>
          </a:p>
        </p:txBody>
      </p:sp>
      <p:pic>
        <p:nvPicPr>
          <p:cNvPr id="59" name="Imagem 58">
            <a:extLst>
              <a:ext uri="{FF2B5EF4-FFF2-40B4-BE49-F238E27FC236}">
                <a16:creationId xmlns:a16="http://schemas.microsoft.com/office/drawing/2014/main" id="{04556DDA-CA29-4DBF-9F33-127C29B85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433" y="67079"/>
            <a:ext cx="2361945" cy="518476"/>
          </a:xfrm>
          <a:prstGeom prst="rect">
            <a:avLst/>
          </a:prstGeom>
        </p:spPr>
      </p:pic>
      <p:sp>
        <p:nvSpPr>
          <p:cNvPr id="42" name="CaixaDeTexto 41">
            <a:extLst>
              <a:ext uri="{FF2B5EF4-FFF2-40B4-BE49-F238E27FC236}">
                <a16:creationId xmlns:a16="http://schemas.microsoft.com/office/drawing/2014/main" id="{D03D29A1-E104-4AB5-A40C-ECDF3F4BE57F}"/>
              </a:ext>
            </a:extLst>
          </p:cNvPr>
          <p:cNvSpPr txBox="1"/>
          <p:nvPr/>
        </p:nvSpPr>
        <p:spPr>
          <a:xfrm>
            <a:off x="7771910" y="786930"/>
            <a:ext cx="3902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E(s) = -4/7 * log</a:t>
            </a:r>
            <a:r>
              <a:rPr lang="pt-BR" sz="1600" baseline="-25000" dirty="0"/>
              <a:t>2 </a:t>
            </a:r>
            <a:r>
              <a:rPr lang="pt-BR" sz="1600" dirty="0"/>
              <a:t>(4/7) – 1/7 * log</a:t>
            </a:r>
            <a:r>
              <a:rPr lang="pt-BR" sz="1600" baseline="-25000" dirty="0"/>
              <a:t>2 </a:t>
            </a:r>
            <a:r>
              <a:rPr lang="pt-BR" sz="1600" dirty="0"/>
              <a:t>(1/7) – 2/7 * log</a:t>
            </a:r>
            <a:r>
              <a:rPr lang="pt-BR" sz="1600" baseline="-25000" dirty="0"/>
              <a:t>2 </a:t>
            </a:r>
            <a:r>
              <a:rPr lang="pt-BR" sz="1600" dirty="0"/>
              <a:t>(2/7) = </a:t>
            </a:r>
            <a:r>
              <a:rPr lang="pt-BR" sz="1600" b="1" dirty="0"/>
              <a:t>1,38</a:t>
            </a: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0B4C8806-EE09-43B9-9771-EB5994C5316C}"/>
              </a:ext>
            </a:extLst>
          </p:cNvPr>
          <p:cNvSpPr txBox="1"/>
          <p:nvPr/>
        </p:nvSpPr>
        <p:spPr>
          <a:xfrm>
            <a:off x="7721077" y="5431576"/>
            <a:ext cx="3902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E(s) = -2/7 * log</a:t>
            </a:r>
            <a:r>
              <a:rPr lang="pt-BR" sz="1600" baseline="-25000" dirty="0"/>
              <a:t>2 </a:t>
            </a:r>
            <a:r>
              <a:rPr lang="pt-BR" sz="1600" dirty="0"/>
              <a:t>(2/7) – 2/7 * log</a:t>
            </a:r>
            <a:r>
              <a:rPr lang="pt-BR" sz="1600" baseline="-25000" dirty="0"/>
              <a:t>2 </a:t>
            </a:r>
            <a:r>
              <a:rPr lang="pt-BR" sz="1600" dirty="0"/>
              <a:t>(2/7) – 3/7 * log</a:t>
            </a:r>
            <a:r>
              <a:rPr lang="pt-BR" sz="1600" baseline="-25000" dirty="0"/>
              <a:t>2 </a:t>
            </a:r>
            <a:r>
              <a:rPr lang="pt-BR" sz="1600" dirty="0"/>
              <a:t>(3/7) = </a:t>
            </a:r>
            <a:r>
              <a:rPr lang="pt-BR" sz="1600" b="1" dirty="0"/>
              <a:t>1,56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6B6E7FD1-0FB9-435A-AED1-E026C10D4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6927" y="108160"/>
            <a:ext cx="4181699" cy="477395"/>
          </a:xfrm>
          <a:prstGeom prst="rect">
            <a:avLst/>
          </a:prstGeom>
        </p:spPr>
      </p:pic>
      <p:sp>
        <p:nvSpPr>
          <p:cNvPr id="61" name="CaixaDeTexto 60">
            <a:extLst>
              <a:ext uri="{FF2B5EF4-FFF2-40B4-BE49-F238E27FC236}">
                <a16:creationId xmlns:a16="http://schemas.microsoft.com/office/drawing/2014/main" id="{2967653C-3786-484F-896D-65F7571573EC}"/>
              </a:ext>
            </a:extLst>
          </p:cNvPr>
          <p:cNvSpPr txBox="1"/>
          <p:nvPr/>
        </p:nvSpPr>
        <p:spPr>
          <a:xfrm>
            <a:off x="4317195" y="3111351"/>
            <a:ext cx="76714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rgbClr val="002060"/>
                </a:solidFill>
              </a:rPr>
              <a:t>Ganho(Dívida) = 1,53 – (7/14 * 1,38) – (7/14 * 1,56) = 0,06</a:t>
            </a:r>
          </a:p>
        </p:txBody>
      </p:sp>
      <p:graphicFrame>
        <p:nvGraphicFramePr>
          <p:cNvPr id="62" name="Tabela 61">
            <a:extLst>
              <a:ext uri="{FF2B5EF4-FFF2-40B4-BE49-F238E27FC236}">
                <a16:creationId xmlns:a16="http://schemas.microsoft.com/office/drawing/2014/main" id="{028187C0-823C-40E4-869B-5A20EAC28011}"/>
              </a:ext>
            </a:extLst>
          </p:cNvPr>
          <p:cNvGraphicFramePr>
            <a:graphicFrameLocks noGrp="1"/>
          </p:cNvGraphicFramePr>
          <p:nvPr/>
        </p:nvGraphicFramePr>
        <p:xfrm>
          <a:off x="-24680" y="-11542"/>
          <a:ext cx="2382227" cy="685547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852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69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dirty="0">
                          <a:effectLst/>
                        </a:rPr>
                        <a:t>Dívida</a:t>
                      </a:r>
                      <a:endParaRPr lang="pt-BR" sz="18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dirty="0">
                          <a:effectLst/>
                        </a:rPr>
                        <a:t>Risco</a:t>
                      </a:r>
                      <a:endParaRPr lang="pt-BR" sz="18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Alto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Alto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Moderado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Alto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Baixo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Baixo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 dirty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18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Alto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Moderado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Baixo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Baixo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Alto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6706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Moderado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Baixo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dirty="0">
                          <a:effectLst/>
                        </a:rPr>
                        <a:t>Alto</a:t>
                      </a:r>
                      <a:endParaRPr lang="pt-BR" sz="18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2580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  <p:bldP spid="7" grpId="0"/>
      <p:bldP spid="8" grpId="0"/>
      <p:bldP spid="9" grpId="0"/>
      <p:bldP spid="19" grpId="0"/>
      <p:bldP spid="20" grpId="0"/>
      <p:bldP spid="21" grpId="0"/>
      <p:bldP spid="46" grpId="0"/>
      <p:bldP spid="47" grpId="0"/>
      <p:bldP spid="49" grpId="0"/>
      <p:bldP spid="50" grpId="0"/>
      <p:bldP spid="51" grpId="0"/>
      <p:bldP spid="52" grpId="0"/>
      <p:bldP spid="56" grpId="0"/>
      <p:bldP spid="57" grpId="0"/>
      <p:bldP spid="58" grpId="0"/>
      <p:bldP spid="42" grpId="0"/>
      <p:bldP spid="60" grpId="0"/>
      <p:bldP spid="6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27A85-6005-8541-920F-E685945E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Vantagens e desvantagens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414DE-EDC6-484D-B137-2926CCE55D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Vantagens</a:t>
            </a:r>
          </a:p>
          <a:p>
            <a:pPr lvl="1"/>
            <a:r>
              <a:rPr lang="en-US" dirty="0" err="1"/>
              <a:t>Rápido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Simplicidade</a:t>
            </a:r>
            <a:r>
              <a:rPr lang="en-US" dirty="0"/>
              <a:t> de </a:t>
            </a:r>
            <a:r>
              <a:rPr lang="en-US" dirty="0" err="1"/>
              <a:t>interpretação</a:t>
            </a:r>
            <a:endParaRPr lang="en-US" dirty="0"/>
          </a:p>
          <a:p>
            <a:pPr lvl="1"/>
            <a:r>
              <a:rPr lang="en-US" dirty="0" err="1"/>
              <a:t>Trabalha</a:t>
            </a:r>
            <a:r>
              <a:rPr lang="en-US" dirty="0"/>
              <a:t> com </a:t>
            </a:r>
            <a:r>
              <a:rPr lang="en-US" dirty="0" err="1"/>
              <a:t>altas</a:t>
            </a:r>
            <a:r>
              <a:rPr lang="en-US" dirty="0"/>
              <a:t> </a:t>
            </a:r>
            <a:r>
              <a:rPr lang="en-US" dirty="0" err="1"/>
              <a:t>dimensões</a:t>
            </a:r>
            <a:endParaRPr lang="en-US" dirty="0"/>
          </a:p>
          <a:p>
            <a:pPr lvl="1"/>
            <a:r>
              <a:rPr lang="en-US" dirty="0"/>
              <a:t>Boas </a:t>
            </a:r>
            <a:r>
              <a:rPr lang="en-US" dirty="0" err="1"/>
              <a:t>previsões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bases </a:t>
            </a:r>
            <a:r>
              <a:rPr lang="en-US" dirty="0" err="1"/>
              <a:t>pequenas</a:t>
            </a:r>
            <a:r>
              <a:rPr lang="en-US" dirty="0"/>
              <a:t> </a:t>
            </a:r>
          </a:p>
          <a:p>
            <a:r>
              <a:rPr lang="pt-BR" dirty="0"/>
              <a:t>Desvantagens</a:t>
            </a:r>
          </a:p>
          <a:p>
            <a:pPr lvl="1"/>
            <a:r>
              <a:rPr lang="en-US" dirty="0" err="1"/>
              <a:t>Combinação</a:t>
            </a:r>
            <a:r>
              <a:rPr lang="en-US" dirty="0"/>
              <a:t> de </a:t>
            </a:r>
            <a:r>
              <a:rPr lang="en-US" dirty="0" err="1"/>
              <a:t>características</a:t>
            </a:r>
            <a:r>
              <a:rPr lang="en-US" dirty="0"/>
              <a:t> (</a:t>
            </a:r>
            <a:r>
              <a:rPr lang="en-US" dirty="0" err="1"/>
              <a:t>atributos</a:t>
            </a:r>
            <a:r>
              <a:rPr lang="en-US" dirty="0"/>
              <a:t> </a:t>
            </a:r>
            <a:r>
              <a:rPr lang="en-US" dirty="0" err="1"/>
              <a:t>independentes</a:t>
            </a:r>
            <a:r>
              <a:rPr lang="en-US" dirty="0"/>
              <a:t>) – </a:t>
            </a:r>
            <a:r>
              <a:rPr lang="en-US" dirty="0" err="1"/>
              <a:t>cada</a:t>
            </a:r>
            <a:r>
              <a:rPr lang="en-US" dirty="0"/>
              <a:t> par de </a:t>
            </a:r>
            <a:r>
              <a:rPr lang="en-US" dirty="0" err="1"/>
              <a:t>características</a:t>
            </a:r>
            <a:r>
              <a:rPr lang="en-US" dirty="0"/>
              <a:t> </a:t>
            </a:r>
            <a:r>
              <a:rPr lang="en-US" dirty="0" err="1"/>
              <a:t>são</a:t>
            </a:r>
            <a:r>
              <a:rPr lang="en-US" dirty="0"/>
              <a:t> </a:t>
            </a:r>
            <a:r>
              <a:rPr lang="en-US" dirty="0" err="1"/>
              <a:t>independentes</a:t>
            </a:r>
            <a:r>
              <a:rPr lang="en-US" dirty="0"/>
              <a:t> –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sempre</a:t>
            </a:r>
            <a:r>
              <a:rPr lang="en-US" dirty="0"/>
              <a:t> é </a:t>
            </a:r>
            <a:r>
              <a:rPr lang="en-US" dirty="0" err="1"/>
              <a:t>verdade</a:t>
            </a:r>
            <a:r>
              <a:rPr lang="en-US" dirty="0"/>
              <a:t>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5636142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BEB8BAD0-B18E-497E-98D2-7898CE8FC9C4}"/>
              </a:ext>
            </a:extLst>
          </p:cNvPr>
          <p:cNvSpPr txBox="1"/>
          <p:nvPr/>
        </p:nvSpPr>
        <p:spPr>
          <a:xfrm>
            <a:off x="2567608" y="2998693"/>
            <a:ext cx="1077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Garantias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1D7B39A-A50E-4F52-A930-3456300EF58B}"/>
              </a:ext>
            </a:extLst>
          </p:cNvPr>
          <p:cNvSpPr txBox="1"/>
          <p:nvPr/>
        </p:nvSpPr>
        <p:spPr>
          <a:xfrm>
            <a:off x="4099548" y="908720"/>
            <a:ext cx="1109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Nenhuma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026B463-EC92-45BE-A0F0-9235D5EC0CAA}"/>
              </a:ext>
            </a:extLst>
          </p:cNvPr>
          <p:cNvSpPr txBox="1"/>
          <p:nvPr/>
        </p:nvSpPr>
        <p:spPr>
          <a:xfrm>
            <a:off x="4099548" y="5507940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Adequada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60214D5-564A-49B9-9FBD-D9412879FC48}"/>
              </a:ext>
            </a:extLst>
          </p:cNvPr>
          <p:cNvSpPr txBox="1"/>
          <p:nvPr/>
        </p:nvSpPr>
        <p:spPr>
          <a:xfrm>
            <a:off x="6392953" y="44624"/>
            <a:ext cx="567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Alto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9F31CA2-58E8-436C-9C34-D8482822123F}"/>
              </a:ext>
            </a:extLst>
          </p:cNvPr>
          <p:cNvSpPr txBox="1"/>
          <p:nvPr/>
        </p:nvSpPr>
        <p:spPr>
          <a:xfrm>
            <a:off x="6355896" y="880584"/>
            <a:ext cx="1170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Moderado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74AC620-57E0-42CA-BEA7-E26D110B9AE2}"/>
              </a:ext>
            </a:extLst>
          </p:cNvPr>
          <p:cNvSpPr txBox="1"/>
          <p:nvPr/>
        </p:nvSpPr>
        <p:spPr>
          <a:xfrm>
            <a:off x="6384032" y="1691516"/>
            <a:ext cx="688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Baixo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40D01730-9D33-4A10-9DB4-A7941DE29D95}"/>
              </a:ext>
            </a:extLst>
          </p:cNvPr>
          <p:cNvSpPr txBox="1"/>
          <p:nvPr/>
        </p:nvSpPr>
        <p:spPr>
          <a:xfrm>
            <a:off x="6391285" y="4653136"/>
            <a:ext cx="567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Alto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3E0115FF-2436-4211-A4BE-E7835A9D6D17}"/>
              </a:ext>
            </a:extLst>
          </p:cNvPr>
          <p:cNvSpPr txBox="1"/>
          <p:nvPr/>
        </p:nvSpPr>
        <p:spPr>
          <a:xfrm>
            <a:off x="6354228" y="5489096"/>
            <a:ext cx="1170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Moderado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7462FC01-D65F-4135-ADF6-3E5C8FDF3FC0}"/>
              </a:ext>
            </a:extLst>
          </p:cNvPr>
          <p:cNvSpPr txBox="1"/>
          <p:nvPr/>
        </p:nvSpPr>
        <p:spPr>
          <a:xfrm>
            <a:off x="6382364" y="6300028"/>
            <a:ext cx="688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Baixo</a:t>
            </a:r>
          </a:p>
        </p:txBody>
      </p:sp>
      <p:cxnSp>
        <p:nvCxnSpPr>
          <p:cNvPr id="23" name="Conector de Seta Reta 22">
            <a:extLst>
              <a:ext uri="{FF2B5EF4-FFF2-40B4-BE49-F238E27FC236}">
                <a16:creationId xmlns:a16="http://schemas.microsoft.com/office/drawing/2014/main" id="{7EAA9F83-5347-4F8E-AD01-8854F2104B32}"/>
              </a:ext>
            </a:extLst>
          </p:cNvPr>
          <p:cNvCxnSpPr>
            <a:stCxn id="3" idx="3"/>
            <a:endCxn id="4" idx="1"/>
          </p:cNvCxnSpPr>
          <p:nvPr/>
        </p:nvCxnSpPr>
        <p:spPr>
          <a:xfrm flipV="1">
            <a:off x="3644698" y="1093386"/>
            <a:ext cx="454850" cy="2089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15B00415-04B0-4242-A964-FBA5299E5A61}"/>
              </a:ext>
            </a:extLst>
          </p:cNvPr>
          <p:cNvCxnSpPr>
            <a:stCxn id="3" idx="3"/>
            <a:endCxn id="6" idx="1"/>
          </p:cNvCxnSpPr>
          <p:nvPr/>
        </p:nvCxnSpPr>
        <p:spPr>
          <a:xfrm>
            <a:off x="3644698" y="3183359"/>
            <a:ext cx="454850" cy="2509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de Seta Reta 28">
            <a:extLst>
              <a:ext uri="{FF2B5EF4-FFF2-40B4-BE49-F238E27FC236}">
                <a16:creationId xmlns:a16="http://schemas.microsoft.com/office/drawing/2014/main" id="{70F24A1C-0173-4D6D-A151-DC4FEB910174}"/>
              </a:ext>
            </a:extLst>
          </p:cNvPr>
          <p:cNvCxnSpPr>
            <a:stCxn id="4" idx="3"/>
            <a:endCxn id="7" idx="1"/>
          </p:cNvCxnSpPr>
          <p:nvPr/>
        </p:nvCxnSpPr>
        <p:spPr>
          <a:xfrm flipV="1">
            <a:off x="5209147" y="229290"/>
            <a:ext cx="1183806" cy="8640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de Seta Reta 30">
            <a:extLst>
              <a:ext uri="{FF2B5EF4-FFF2-40B4-BE49-F238E27FC236}">
                <a16:creationId xmlns:a16="http://schemas.microsoft.com/office/drawing/2014/main" id="{5B592351-03F8-46F7-B5AE-F9ADFB954EAE}"/>
              </a:ext>
            </a:extLst>
          </p:cNvPr>
          <p:cNvCxnSpPr>
            <a:stCxn id="4" idx="3"/>
            <a:endCxn id="8" idx="1"/>
          </p:cNvCxnSpPr>
          <p:nvPr/>
        </p:nvCxnSpPr>
        <p:spPr>
          <a:xfrm flipV="1">
            <a:off x="5209147" y="1065250"/>
            <a:ext cx="1146749" cy="28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DE360D91-73F5-4467-A9FF-BF96225C7BAD}"/>
              </a:ext>
            </a:extLst>
          </p:cNvPr>
          <p:cNvCxnSpPr>
            <a:stCxn id="4" idx="3"/>
            <a:endCxn id="9" idx="1"/>
          </p:cNvCxnSpPr>
          <p:nvPr/>
        </p:nvCxnSpPr>
        <p:spPr>
          <a:xfrm>
            <a:off x="5209147" y="1093386"/>
            <a:ext cx="1174885" cy="7827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de Seta Reta 40">
            <a:extLst>
              <a:ext uri="{FF2B5EF4-FFF2-40B4-BE49-F238E27FC236}">
                <a16:creationId xmlns:a16="http://schemas.microsoft.com/office/drawing/2014/main" id="{9F0035A1-0223-4B72-ADB3-16001E2683CC}"/>
              </a:ext>
            </a:extLst>
          </p:cNvPr>
          <p:cNvCxnSpPr>
            <a:stCxn id="6" idx="3"/>
            <a:endCxn id="19" idx="1"/>
          </p:cNvCxnSpPr>
          <p:nvPr/>
        </p:nvCxnSpPr>
        <p:spPr>
          <a:xfrm flipV="1">
            <a:off x="5241207" y="4837802"/>
            <a:ext cx="1150078" cy="854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de Seta Reta 42">
            <a:extLst>
              <a:ext uri="{FF2B5EF4-FFF2-40B4-BE49-F238E27FC236}">
                <a16:creationId xmlns:a16="http://schemas.microsoft.com/office/drawing/2014/main" id="{415199C7-C4E2-4895-BC2D-88B700C28014}"/>
              </a:ext>
            </a:extLst>
          </p:cNvPr>
          <p:cNvCxnSpPr>
            <a:stCxn id="6" idx="3"/>
            <a:endCxn id="20" idx="1"/>
          </p:cNvCxnSpPr>
          <p:nvPr/>
        </p:nvCxnSpPr>
        <p:spPr>
          <a:xfrm flipV="1">
            <a:off x="5241207" y="5673762"/>
            <a:ext cx="1113021" cy="18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de Seta Reta 44">
            <a:extLst>
              <a:ext uri="{FF2B5EF4-FFF2-40B4-BE49-F238E27FC236}">
                <a16:creationId xmlns:a16="http://schemas.microsoft.com/office/drawing/2014/main" id="{C474234B-DA0B-410A-9AEE-9B1A6135FDD0}"/>
              </a:ext>
            </a:extLst>
          </p:cNvPr>
          <p:cNvCxnSpPr>
            <a:stCxn id="6" idx="3"/>
            <a:endCxn id="21" idx="1"/>
          </p:cNvCxnSpPr>
          <p:nvPr/>
        </p:nvCxnSpPr>
        <p:spPr>
          <a:xfrm>
            <a:off x="5241207" y="5692606"/>
            <a:ext cx="1141157" cy="792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5AF739AA-FC7E-4E5A-AD75-BD37FE24692F}"/>
              </a:ext>
            </a:extLst>
          </p:cNvPr>
          <p:cNvSpPr txBox="1"/>
          <p:nvPr/>
        </p:nvSpPr>
        <p:spPr>
          <a:xfrm>
            <a:off x="2868984" y="328498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14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169D972C-D769-4BAF-AFAB-5A39892CE5E6}"/>
              </a:ext>
            </a:extLst>
          </p:cNvPr>
          <p:cNvSpPr txBox="1"/>
          <p:nvPr/>
        </p:nvSpPr>
        <p:spPr>
          <a:xfrm>
            <a:off x="4295800" y="1210820"/>
            <a:ext cx="742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11/14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4C978019-DA1A-4474-8375-086FDFFA7E51}"/>
              </a:ext>
            </a:extLst>
          </p:cNvPr>
          <p:cNvSpPr txBox="1"/>
          <p:nvPr/>
        </p:nvSpPr>
        <p:spPr>
          <a:xfrm>
            <a:off x="4318380" y="5811651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3/14</a:t>
            </a: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ECF8FDEC-E33C-46B6-B1BF-35EFA4F0E164}"/>
              </a:ext>
            </a:extLst>
          </p:cNvPr>
          <p:cNvSpPr txBox="1"/>
          <p:nvPr/>
        </p:nvSpPr>
        <p:spPr>
          <a:xfrm>
            <a:off x="6380553" y="309296"/>
            <a:ext cx="774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6/11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C284CEEC-071E-4E96-9A53-9DA6F0730EB9}"/>
              </a:ext>
            </a:extLst>
          </p:cNvPr>
          <p:cNvSpPr txBox="1"/>
          <p:nvPr/>
        </p:nvSpPr>
        <p:spPr>
          <a:xfrm>
            <a:off x="6631429" y="1138812"/>
            <a:ext cx="688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2/11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5FE748E5-595E-4514-A45C-9591873F9B1B}"/>
              </a:ext>
            </a:extLst>
          </p:cNvPr>
          <p:cNvSpPr txBox="1"/>
          <p:nvPr/>
        </p:nvSpPr>
        <p:spPr>
          <a:xfrm>
            <a:off x="6427904" y="1907540"/>
            <a:ext cx="835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3/11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8ED07A6E-C0C4-4247-8649-DC56E75FDD1A}"/>
              </a:ext>
            </a:extLst>
          </p:cNvPr>
          <p:cNvSpPr txBox="1"/>
          <p:nvPr/>
        </p:nvSpPr>
        <p:spPr>
          <a:xfrm>
            <a:off x="6522901" y="4883228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0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11D2A3E5-A532-4817-ACD5-453EF651F4ED}"/>
              </a:ext>
            </a:extLst>
          </p:cNvPr>
          <p:cNvSpPr txBox="1"/>
          <p:nvPr/>
        </p:nvSpPr>
        <p:spPr>
          <a:xfrm>
            <a:off x="6578636" y="5723964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1/3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6B4C41E4-508F-41AE-869C-8B9AE1595222}"/>
              </a:ext>
            </a:extLst>
          </p:cNvPr>
          <p:cNvSpPr txBox="1"/>
          <p:nvPr/>
        </p:nvSpPr>
        <p:spPr>
          <a:xfrm>
            <a:off x="6484176" y="6530120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2/3</a:t>
            </a:r>
          </a:p>
        </p:txBody>
      </p:sp>
      <p:pic>
        <p:nvPicPr>
          <p:cNvPr id="59" name="Imagem 58">
            <a:extLst>
              <a:ext uri="{FF2B5EF4-FFF2-40B4-BE49-F238E27FC236}">
                <a16:creationId xmlns:a16="http://schemas.microsoft.com/office/drawing/2014/main" id="{04556DDA-CA29-4DBF-9F33-127C29B85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433" y="67079"/>
            <a:ext cx="2361945" cy="518476"/>
          </a:xfrm>
          <a:prstGeom prst="rect">
            <a:avLst/>
          </a:prstGeom>
        </p:spPr>
      </p:pic>
      <p:sp>
        <p:nvSpPr>
          <p:cNvPr id="42" name="CaixaDeTexto 41">
            <a:extLst>
              <a:ext uri="{FF2B5EF4-FFF2-40B4-BE49-F238E27FC236}">
                <a16:creationId xmlns:a16="http://schemas.microsoft.com/office/drawing/2014/main" id="{D03D29A1-E104-4AB5-A40C-ECDF3F4BE57F}"/>
              </a:ext>
            </a:extLst>
          </p:cNvPr>
          <p:cNvSpPr txBox="1"/>
          <p:nvPr/>
        </p:nvSpPr>
        <p:spPr>
          <a:xfrm>
            <a:off x="7771909" y="786930"/>
            <a:ext cx="41816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E(s) = -6/11 * log</a:t>
            </a:r>
            <a:r>
              <a:rPr lang="pt-BR" sz="1600" baseline="-25000" dirty="0"/>
              <a:t>2 </a:t>
            </a:r>
            <a:r>
              <a:rPr lang="pt-BR" sz="1600" dirty="0"/>
              <a:t>(6/11) – 2/11 * log</a:t>
            </a:r>
            <a:r>
              <a:rPr lang="pt-BR" sz="1600" baseline="-25000" dirty="0"/>
              <a:t>2 </a:t>
            </a:r>
            <a:r>
              <a:rPr lang="pt-BR" sz="1600" dirty="0"/>
              <a:t>(2/11) – 3/11 * log</a:t>
            </a:r>
            <a:r>
              <a:rPr lang="pt-BR" sz="1600" baseline="-25000" dirty="0"/>
              <a:t>2 </a:t>
            </a:r>
            <a:r>
              <a:rPr lang="pt-BR" sz="1600" dirty="0"/>
              <a:t>(3/11) = </a:t>
            </a:r>
            <a:r>
              <a:rPr lang="pt-BR" sz="1600" b="1" dirty="0"/>
              <a:t>1,44</a:t>
            </a: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0B4C8806-EE09-43B9-9771-EB5994C5316C}"/>
              </a:ext>
            </a:extLst>
          </p:cNvPr>
          <p:cNvSpPr txBox="1"/>
          <p:nvPr/>
        </p:nvSpPr>
        <p:spPr>
          <a:xfrm>
            <a:off x="7721077" y="5431576"/>
            <a:ext cx="3902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E(s) = -0 * log</a:t>
            </a:r>
            <a:r>
              <a:rPr lang="pt-BR" sz="1600" baseline="-25000" dirty="0"/>
              <a:t>2 </a:t>
            </a:r>
            <a:r>
              <a:rPr lang="pt-BR" sz="1600" dirty="0"/>
              <a:t>(0) – 1/3 * log</a:t>
            </a:r>
            <a:r>
              <a:rPr lang="pt-BR" sz="1600" baseline="-25000" dirty="0"/>
              <a:t>2 </a:t>
            </a:r>
            <a:r>
              <a:rPr lang="pt-BR" sz="1600" dirty="0"/>
              <a:t>(1/3) – 2/3 * log</a:t>
            </a:r>
            <a:r>
              <a:rPr lang="pt-BR" sz="1600" baseline="-25000" dirty="0"/>
              <a:t>2 </a:t>
            </a:r>
            <a:r>
              <a:rPr lang="pt-BR" sz="1600" dirty="0"/>
              <a:t>(2/3) = </a:t>
            </a:r>
            <a:r>
              <a:rPr lang="pt-BR" sz="1600" b="1" dirty="0"/>
              <a:t>0,92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6B6E7FD1-0FB9-435A-AED1-E026C10D4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6927" y="108160"/>
            <a:ext cx="4181699" cy="477395"/>
          </a:xfrm>
          <a:prstGeom prst="rect">
            <a:avLst/>
          </a:prstGeom>
        </p:spPr>
      </p:pic>
      <p:sp>
        <p:nvSpPr>
          <p:cNvPr id="61" name="CaixaDeTexto 60">
            <a:extLst>
              <a:ext uri="{FF2B5EF4-FFF2-40B4-BE49-F238E27FC236}">
                <a16:creationId xmlns:a16="http://schemas.microsoft.com/office/drawing/2014/main" id="{2967653C-3786-484F-896D-65F7571573EC}"/>
              </a:ext>
            </a:extLst>
          </p:cNvPr>
          <p:cNvSpPr txBox="1"/>
          <p:nvPr/>
        </p:nvSpPr>
        <p:spPr>
          <a:xfrm>
            <a:off x="4102119" y="3111351"/>
            <a:ext cx="80425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rgbClr val="002060"/>
                </a:solidFill>
              </a:rPr>
              <a:t>Ganho(Garantias) = 1,53 – (11/14 * 1,44) – (3/14 * 0,92) = 0,20</a:t>
            </a:r>
          </a:p>
        </p:txBody>
      </p:sp>
      <p:graphicFrame>
        <p:nvGraphicFramePr>
          <p:cNvPr id="34" name="Tabela 33">
            <a:extLst>
              <a:ext uri="{FF2B5EF4-FFF2-40B4-BE49-F238E27FC236}">
                <a16:creationId xmlns:a16="http://schemas.microsoft.com/office/drawing/2014/main" id="{E0B8F9DA-FAFE-411A-9FEC-7CC31AC025DD}"/>
              </a:ext>
            </a:extLst>
          </p:cNvPr>
          <p:cNvGraphicFramePr>
            <a:graphicFrameLocks noGrp="1"/>
          </p:cNvGraphicFramePr>
          <p:nvPr/>
        </p:nvGraphicFramePr>
        <p:xfrm>
          <a:off x="-24679" y="2526"/>
          <a:ext cx="2547112" cy="685547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150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20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dirty="0">
                          <a:effectLst/>
                        </a:rPr>
                        <a:t>Garantias</a:t>
                      </a:r>
                      <a:endParaRPr lang="pt-BR" sz="18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dirty="0">
                          <a:effectLst/>
                        </a:rPr>
                        <a:t>Risco</a:t>
                      </a:r>
                      <a:endParaRPr lang="pt-BR" sz="18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Alto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Alto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Moderado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Alto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Baixo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Adequada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Baixo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Alto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Adequada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Moderado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Baixo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Adequada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Baixo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Alto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6706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Moderado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>
                          <a:effectLst/>
                        </a:rPr>
                        <a:t>Baixo</a:t>
                      </a:r>
                      <a:endParaRPr lang="pt-BR" sz="1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18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dirty="0">
                          <a:effectLst/>
                        </a:rPr>
                        <a:t>Alto</a:t>
                      </a:r>
                      <a:endParaRPr lang="pt-BR" sz="18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1072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  <p:bldP spid="7" grpId="0"/>
      <p:bldP spid="8" grpId="0"/>
      <p:bldP spid="9" grpId="0"/>
      <p:bldP spid="19" grpId="0"/>
      <p:bldP spid="20" grpId="0"/>
      <p:bldP spid="21" grpId="0"/>
      <p:bldP spid="46" grpId="0"/>
      <p:bldP spid="47" grpId="0"/>
      <p:bldP spid="49" grpId="0"/>
      <p:bldP spid="50" grpId="0"/>
      <p:bldP spid="51" grpId="0"/>
      <p:bldP spid="52" grpId="0"/>
      <p:bldP spid="56" grpId="0"/>
      <p:bldP spid="57" grpId="0"/>
      <p:bldP spid="58" grpId="0"/>
      <p:bldP spid="42" grpId="0"/>
      <p:bldP spid="60" grpId="0"/>
      <p:bldP spid="61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BEB8BAD0-B18E-497E-98D2-7898CE8FC9C4}"/>
              </a:ext>
            </a:extLst>
          </p:cNvPr>
          <p:cNvSpPr txBox="1"/>
          <p:nvPr/>
        </p:nvSpPr>
        <p:spPr>
          <a:xfrm>
            <a:off x="2567608" y="2998693"/>
            <a:ext cx="775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Renda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1D7B39A-A50E-4F52-A930-3456300EF58B}"/>
              </a:ext>
            </a:extLst>
          </p:cNvPr>
          <p:cNvSpPr txBox="1"/>
          <p:nvPr/>
        </p:nvSpPr>
        <p:spPr>
          <a:xfrm>
            <a:off x="4099548" y="908720"/>
            <a:ext cx="587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&lt; 15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824E146-A23E-4A5C-84DA-95AEC23019F2}"/>
              </a:ext>
            </a:extLst>
          </p:cNvPr>
          <p:cNvSpPr txBox="1"/>
          <p:nvPr/>
        </p:nvSpPr>
        <p:spPr>
          <a:xfrm>
            <a:off x="4099548" y="2852936"/>
            <a:ext cx="7553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&gt;= 15 </a:t>
            </a:r>
            <a:br>
              <a:rPr lang="pt-BR" dirty="0"/>
            </a:br>
            <a:r>
              <a:rPr lang="pt-BR" dirty="0"/>
              <a:t>&lt; 35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026B463-EC92-45BE-A0F0-9235D5EC0CAA}"/>
              </a:ext>
            </a:extLst>
          </p:cNvPr>
          <p:cNvSpPr txBox="1"/>
          <p:nvPr/>
        </p:nvSpPr>
        <p:spPr>
          <a:xfrm>
            <a:off x="4099548" y="5507940"/>
            <a:ext cx="587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&gt; 35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60214D5-564A-49B9-9FBD-D9412879FC48}"/>
              </a:ext>
            </a:extLst>
          </p:cNvPr>
          <p:cNvSpPr txBox="1"/>
          <p:nvPr/>
        </p:nvSpPr>
        <p:spPr>
          <a:xfrm>
            <a:off x="6392953" y="44624"/>
            <a:ext cx="567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Alto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9F31CA2-58E8-436C-9C34-D8482822123F}"/>
              </a:ext>
            </a:extLst>
          </p:cNvPr>
          <p:cNvSpPr txBox="1"/>
          <p:nvPr/>
        </p:nvSpPr>
        <p:spPr>
          <a:xfrm>
            <a:off x="6355896" y="880584"/>
            <a:ext cx="1170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Moderado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74AC620-57E0-42CA-BEA7-E26D110B9AE2}"/>
              </a:ext>
            </a:extLst>
          </p:cNvPr>
          <p:cNvSpPr txBox="1"/>
          <p:nvPr/>
        </p:nvSpPr>
        <p:spPr>
          <a:xfrm>
            <a:off x="6384032" y="1691516"/>
            <a:ext cx="688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Baixo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28515D0-D7EE-44EF-9FBB-D7B7DC781940}"/>
              </a:ext>
            </a:extLst>
          </p:cNvPr>
          <p:cNvSpPr txBox="1"/>
          <p:nvPr/>
        </p:nvSpPr>
        <p:spPr>
          <a:xfrm>
            <a:off x="6388572" y="2248736"/>
            <a:ext cx="567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Alto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CAC734F-E68B-441F-A937-DDB088145B12}"/>
              </a:ext>
            </a:extLst>
          </p:cNvPr>
          <p:cNvSpPr txBox="1"/>
          <p:nvPr/>
        </p:nvSpPr>
        <p:spPr>
          <a:xfrm>
            <a:off x="6351515" y="3112832"/>
            <a:ext cx="1170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Moderado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615BD79D-7022-469A-89BA-6E7D3571BBBB}"/>
              </a:ext>
            </a:extLst>
          </p:cNvPr>
          <p:cNvSpPr txBox="1"/>
          <p:nvPr/>
        </p:nvSpPr>
        <p:spPr>
          <a:xfrm>
            <a:off x="6379651" y="3923764"/>
            <a:ext cx="688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Baixo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40D01730-9D33-4A10-9DB4-A7941DE29D95}"/>
              </a:ext>
            </a:extLst>
          </p:cNvPr>
          <p:cNvSpPr txBox="1"/>
          <p:nvPr/>
        </p:nvSpPr>
        <p:spPr>
          <a:xfrm>
            <a:off x="6391285" y="4653136"/>
            <a:ext cx="567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Alto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3E0115FF-2436-4211-A4BE-E7835A9D6D17}"/>
              </a:ext>
            </a:extLst>
          </p:cNvPr>
          <p:cNvSpPr txBox="1"/>
          <p:nvPr/>
        </p:nvSpPr>
        <p:spPr>
          <a:xfrm>
            <a:off x="6354228" y="5489096"/>
            <a:ext cx="1170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Moderado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7462FC01-D65F-4135-ADF6-3E5C8FDF3FC0}"/>
              </a:ext>
            </a:extLst>
          </p:cNvPr>
          <p:cNvSpPr txBox="1"/>
          <p:nvPr/>
        </p:nvSpPr>
        <p:spPr>
          <a:xfrm>
            <a:off x="6382364" y="6300028"/>
            <a:ext cx="688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Baixo</a:t>
            </a:r>
          </a:p>
        </p:txBody>
      </p:sp>
      <p:cxnSp>
        <p:nvCxnSpPr>
          <p:cNvPr id="23" name="Conector de Seta Reta 22">
            <a:extLst>
              <a:ext uri="{FF2B5EF4-FFF2-40B4-BE49-F238E27FC236}">
                <a16:creationId xmlns:a16="http://schemas.microsoft.com/office/drawing/2014/main" id="{7EAA9F83-5347-4F8E-AD01-8854F2104B32}"/>
              </a:ext>
            </a:extLst>
          </p:cNvPr>
          <p:cNvCxnSpPr>
            <a:stCxn id="3" idx="3"/>
            <a:endCxn id="4" idx="1"/>
          </p:cNvCxnSpPr>
          <p:nvPr/>
        </p:nvCxnSpPr>
        <p:spPr>
          <a:xfrm flipV="1">
            <a:off x="3342948" y="1093386"/>
            <a:ext cx="756600" cy="2089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de Seta Reta 24">
            <a:extLst>
              <a:ext uri="{FF2B5EF4-FFF2-40B4-BE49-F238E27FC236}">
                <a16:creationId xmlns:a16="http://schemas.microsoft.com/office/drawing/2014/main" id="{E17B8DD9-BB9C-44D3-8136-F19BBBADF61A}"/>
              </a:ext>
            </a:extLst>
          </p:cNvPr>
          <p:cNvCxnSpPr>
            <a:stCxn id="3" idx="3"/>
            <a:endCxn id="5" idx="1"/>
          </p:cNvCxnSpPr>
          <p:nvPr/>
        </p:nvCxnSpPr>
        <p:spPr>
          <a:xfrm flipV="1">
            <a:off x="3342948" y="3176102"/>
            <a:ext cx="756600" cy="7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15B00415-04B0-4242-A964-FBA5299E5A61}"/>
              </a:ext>
            </a:extLst>
          </p:cNvPr>
          <p:cNvCxnSpPr>
            <a:stCxn id="3" idx="3"/>
            <a:endCxn id="6" idx="1"/>
          </p:cNvCxnSpPr>
          <p:nvPr/>
        </p:nvCxnSpPr>
        <p:spPr>
          <a:xfrm>
            <a:off x="3342948" y="3183359"/>
            <a:ext cx="756600" cy="2509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de Seta Reta 28">
            <a:extLst>
              <a:ext uri="{FF2B5EF4-FFF2-40B4-BE49-F238E27FC236}">
                <a16:creationId xmlns:a16="http://schemas.microsoft.com/office/drawing/2014/main" id="{70F24A1C-0173-4D6D-A151-DC4FEB910174}"/>
              </a:ext>
            </a:extLst>
          </p:cNvPr>
          <p:cNvCxnSpPr>
            <a:stCxn id="4" idx="3"/>
            <a:endCxn id="7" idx="1"/>
          </p:cNvCxnSpPr>
          <p:nvPr/>
        </p:nvCxnSpPr>
        <p:spPr>
          <a:xfrm flipV="1">
            <a:off x="4686568" y="229290"/>
            <a:ext cx="1706385" cy="8640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de Seta Reta 30">
            <a:extLst>
              <a:ext uri="{FF2B5EF4-FFF2-40B4-BE49-F238E27FC236}">
                <a16:creationId xmlns:a16="http://schemas.microsoft.com/office/drawing/2014/main" id="{5B592351-03F8-46F7-B5AE-F9ADFB954EAE}"/>
              </a:ext>
            </a:extLst>
          </p:cNvPr>
          <p:cNvCxnSpPr>
            <a:stCxn id="4" idx="3"/>
            <a:endCxn id="8" idx="1"/>
          </p:cNvCxnSpPr>
          <p:nvPr/>
        </p:nvCxnSpPr>
        <p:spPr>
          <a:xfrm flipV="1">
            <a:off x="4686568" y="1065250"/>
            <a:ext cx="1669328" cy="28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DE360D91-73F5-4467-A9FF-BF96225C7BAD}"/>
              </a:ext>
            </a:extLst>
          </p:cNvPr>
          <p:cNvCxnSpPr>
            <a:stCxn id="4" idx="3"/>
            <a:endCxn id="9" idx="1"/>
          </p:cNvCxnSpPr>
          <p:nvPr/>
        </p:nvCxnSpPr>
        <p:spPr>
          <a:xfrm>
            <a:off x="4686568" y="1093386"/>
            <a:ext cx="1697464" cy="7827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de Seta Reta 34">
            <a:extLst>
              <a:ext uri="{FF2B5EF4-FFF2-40B4-BE49-F238E27FC236}">
                <a16:creationId xmlns:a16="http://schemas.microsoft.com/office/drawing/2014/main" id="{C76E16B7-15F2-451E-AE3B-B759E547D823}"/>
              </a:ext>
            </a:extLst>
          </p:cNvPr>
          <p:cNvCxnSpPr>
            <a:stCxn id="5" idx="3"/>
            <a:endCxn id="16" idx="1"/>
          </p:cNvCxnSpPr>
          <p:nvPr/>
        </p:nvCxnSpPr>
        <p:spPr>
          <a:xfrm flipV="1">
            <a:off x="4854883" y="2433402"/>
            <a:ext cx="1533689" cy="742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9A1543C0-EBEB-44EB-94D6-18B2E405F3C1}"/>
              </a:ext>
            </a:extLst>
          </p:cNvPr>
          <p:cNvCxnSpPr>
            <a:stCxn id="5" idx="3"/>
            <a:endCxn id="17" idx="1"/>
          </p:cNvCxnSpPr>
          <p:nvPr/>
        </p:nvCxnSpPr>
        <p:spPr>
          <a:xfrm>
            <a:off x="4854883" y="3176102"/>
            <a:ext cx="1496632" cy="1213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de Seta Reta 38">
            <a:extLst>
              <a:ext uri="{FF2B5EF4-FFF2-40B4-BE49-F238E27FC236}">
                <a16:creationId xmlns:a16="http://schemas.microsoft.com/office/drawing/2014/main" id="{234E2745-53A8-437B-BBDC-86ECCE76DAE8}"/>
              </a:ext>
            </a:extLst>
          </p:cNvPr>
          <p:cNvCxnSpPr>
            <a:stCxn id="5" idx="3"/>
            <a:endCxn id="18" idx="1"/>
          </p:cNvCxnSpPr>
          <p:nvPr/>
        </p:nvCxnSpPr>
        <p:spPr>
          <a:xfrm>
            <a:off x="4854883" y="3176102"/>
            <a:ext cx="1524768" cy="932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de Seta Reta 40">
            <a:extLst>
              <a:ext uri="{FF2B5EF4-FFF2-40B4-BE49-F238E27FC236}">
                <a16:creationId xmlns:a16="http://schemas.microsoft.com/office/drawing/2014/main" id="{9F0035A1-0223-4B72-ADB3-16001E2683CC}"/>
              </a:ext>
            </a:extLst>
          </p:cNvPr>
          <p:cNvCxnSpPr>
            <a:stCxn id="6" idx="3"/>
            <a:endCxn id="19" idx="1"/>
          </p:cNvCxnSpPr>
          <p:nvPr/>
        </p:nvCxnSpPr>
        <p:spPr>
          <a:xfrm flipV="1">
            <a:off x="4686568" y="4837802"/>
            <a:ext cx="1704717" cy="854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de Seta Reta 42">
            <a:extLst>
              <a:ext uri="{FF2B5EF4-FFF2-40B4-BE49-F238E27FC236}">
                <a16:creationId xmlns:a16="http://schemas.microsoft.com/office/drawing/2014/main" id="{415199C7-C4E2-4895-BC2D-88B700C28014}"/>
              </a:ext>
            </a:extLst>
          </p:cNvPr>
          <p:cNvCxnSpPr>
            <a:stCxn id="6" idx="3"/>
            <a:endCxn id="20" idx="1"/>
          </p:cNvCxnSpPr>
          <p:nvPr/>
        </p:nvCxnSpPr>
        <p:spPr>
          <a:xfrm flipV="1">
            <a:off x="4686568" y="5673762"/>
            <a:ext cx="1667660" cy="18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de Seta Reta 44">
            <a:extLst>
              <a:ext uri="{FF2B5EF4-FFF2-40B4-BE49-F238E27FC236}">
                <a16:creationId xmlns:a16="http://schemas.microsoft.com/office/drawing/2014/main" id="{C474234B-DA0B-410A-9AEE-9B1A6135FDD0}"/>
              </a:ext>
            </a:extLst>
          </p:cNvPr>
          <p:cNvCxnSpPr>
            <a:stCxn id="6" idx="3"/>
            <a:endCxn id="21" idx="1"/>
          </p:cNvCxnSpPr>
          <p:nvPr/>
        </p:nvCxnSpPr>
        <p:spPr>
          <a:xfrm>
            <a:off x="4686568" y="5692606"/>
            <a:ext cx="1695796" cy="792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5AF739AA-FC7E-4E5A-AD75-BD37FE24692F}"/>
              </a:ext>
            </a:extLst>
          </p:cNvPr>
          <p:cNvSpPr txBox="1"/>
          <p:nvPr/>
        </p:nvSpPr>
        <p:spPr>
          <a:xfrm>
            <a:off x="2725692" y="328498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14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169D972C-D769-4BAF-AFAB-5A39892CE5E6}"/>
              </a:ext>
            </a:extLst>
          </p:cNvPr>
          <p:cNvSpPr txBox="1"/>
          <p:nvPr/>
        </p:nvSpPr>
        <p:spPr>
          <a:xfrm>
            <a:off x="4107912" y="1210820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3/14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9B3BA301-EA50-4FDC-8485-E55A1ADBC626}"/>
              </a:ext>
            </a:extLst>
          </p:cNvPr>
          <p:cNvSpPr txBox="1"/>
          <p:nvPr/>
        </p:nvSpPr>
        <p:spPr>
          <a:xfrm>
            <a:off x="4123648" y="3430229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4/14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4C978019-DA1A-4474-8375-086FDFFA7E51}"/>
              </a:ext>
            </a:extLst>
          </p:cNvPr>
          <p:cNvSpPr txBox="1"/>
          <p:nvPr/>
        </p:nvSpPr>
        <p:spPr>
          <a:xfrm>
            <a:off x="4107912" y="5811651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7/14</a:t>
            </a: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ECF8FDEC-E33C-46B6-B1BF-35EFA4F0E164}"/>
              </a:ext>
            </a:extLst>
          </p:cNvPr>
          <p:cNvSpPr txBox="1"/>
          <p:nvPr/>
        </p:nvSpPr>
        <p:spPr>
          <a:xfrm>
            <a:off x="6422757" y="323364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3/3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C284CEEC-071E-4E96-9A53-9DA6F0730EB9}"/>
              </a:ext>
            </a:extLst>
          </p:cNvPr>
          <p:cNvSpPr txBox="1"/>
          <p:nvPr/>
        </p:nvSpPr>
        <p:spPr>
          <a:xfrm>
            <a:off x="6752993" y="1138812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0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5FE748E5-595E-4514-A45C-9591873F9B1B}"/>
              </a:ext>
            </a:extLst>
          </p:cNvPr>
          <p:cNvSpPr txBox="1"/>
          <p:nvPr/>
        </p:nvSpPr>
        <p:spPr>
          <a:xfrm>
            <a:off x="6582652" y="1893472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0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F5C926A3-4293-4C1C-BC2E-7C5473532EF2}"/>
              </a:ext>
            </a:extLst>
          </p:cNvPr>
          <p:cNvSpPr txBox="1"/>
          <p:nvPr/>
        </p:nvSpPr>
        <p:spPr>
          <a:xfrm>
            <a:off x="6412168" y="2485272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2/4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32D6044A-2CBF-45AA-A24D-F75F029A0982}"/>
              </a:ext>
            </a:extLst>
          </p:cNvPr>
          <p:cNvSpPr txBox="1"/>
          <p:nvPr/>
        </p:nvSpPr>
        <p:spPr>
          <a:xfrm>
            <a:off x="6617361" y="3356992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2/4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D888CCDF-8F11-4E6B-9F16-937437192C51}"/>
              </a:ext>
            </a:extLst>
          </p:cNvPr>
          <p:cNvSpPr txBox="1"/>
          <p:nvPr/>
        </p:nvSpPr>
        <p:spPr>
          <a:xfrm>
            <a:off x="6565105" y="4153856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0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8ED07A6E-C0C4-4247-8649-DC56E75FDD1A}"/>
              </a:ext>
            </a:extLst>
          </p:cNvPr>
          <p:cNvSpPr txBox="1"/>
          <p:nvPr/>
        </p:nvSpPr>
        <p:spPr>
          <a:xfrm>
            <a:off x="6426236" y="4883228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1/7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11D2A3E5-A532-4817-ACD5-453EF651F4ED}"/>
              </a:ext>
            </a:extLst>
          </p:cNvPr>
          <p:cNvSpPr txBox="1"/>
          <p:nvPr/>
        </p:nvSpPr>
        <p:spPr>
          <a:xfrm>
            <a:off x="6578636" y="5723964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1/7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6B4C41E4-508F-41AE-869C-8B9AE1595222}"/>
              </a:ext>
            </a:extLst>
          </p:cNvPr>
          <p:cNvSpPr txBox="1"/>
          <p:nvPr/>
        </p:nvSpPr>
        <p:spPr>
          <a:xfrm>
            <a:off x="6513980" y="6530120"/>
            <a:ext cx="56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5/7</a:t>
            </a:r>
          </a:p>
        </p:txBody>
      </p:sp>
      <p:pic>
        <p:nvPicPr>
          <p:cNvPr id="59" name="Imagem 58">
            <a:extLst>
              <a:ext uri="{FF2B5EF4-FFF2-40B4-BE49-F238E27FC236}">
                <a16:creationId xmlns:a16="http://schemas.microsoft.com/office/drawing/2014/main" id="{04556DDA-CA29-4DBF-9F33-127C29B85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433" y="67079"/>
            <a:ext cx="2361945" cy="518476"/>
          </a:xfrm>
          <a:prstGeom prst="rect">
            <a:avLst/>
          </a:prstGeom>
        </p:spPr>
      </p:pic>
      <p:sp>
        <p:nvSpPr>
          <p:cNvPr id="42" name="CaixaDeTexto 41">
            <a:extLst>
              <a:ext uri="{FF2B5EF4-FFF2-40B4-BE49-F238E27FC236}">
                <a16:creationId xmlns:a16="http://schemas.microsoft.com/office/drawing/2014/main" id="{D03D29A1-E104-4AB5-A40C-ECDF3F4BE57F}"/>
              </a:ext>
            </a:extLst>
          </p:cNvPr>
          <p:cNvSpPr txBox="1"/>
          <p:nvPr/>
        </p:nvSpPr>
        <p:spPr>
          <a:xfrm>
            <a:off x="7771910" y="786930"/>
            <a:ext cx="3902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E(s) = -3/3 * log</a:t>
            </a:r>
            <a:r>
              <a:rPr lang="pt-BR" sz="1600" baseline="-25000" dirty="0"/>
              <a:t>2 </a:t>
            </a:r>
            <a:r>
              <a:rPr lang="pt-BR" sz="1600" dirty="0"/>
              <a:t>(3/3) – 0 * log</a:t>
            </a:r>
            <a:r>
              <a:rPr lang="pt-BR" sz="1600" baseline="-25000" dirty="0"/>
              <a:t>2 </a:t>
            </a:r>
            <a:r>
              <a:rPr lang="pt-BR" sz="1600" dirty="0"/>
              <a:t>(0) – 0 * log</a:t>
            </a:r>
            <a:r>
              <a:rPr lang="pt-BR" sz="1600" baseline="-25000" dirty="0"/>
              <a:t>2 </a:t>
            </a:r>
            <a:r>
              <a:rPr lang="pt-BR" sz="1600" dirty="0"/>
              <a:t>(0) = </a:t>
            </a:r>
            <a:r>
              <a:rPr lang="pt-BR" sz="1600" b="1" dirty="0"/>
              <a:t>0,00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DE6DC190-FD6B-452E-AC4F-8C043123FD53}"/>
              </a:ext>
            </a:extLst>
          </p:cNvPr>
          <p:cNvSpPr txBox="1"/>
          <p:nvPr/>
        </p:nvSpPr>
        <p:spPr>
          <a:xfrm>
            <a:off x="7766252" y="3060249"/>
            <a:ext cx="3902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E(s) = -2/4 * log</a:t>
            </a:r>
            <a:r>
              <a:rPr lang="pt-BR" sz="1600" baseline="-25000" dirty="0"/>
              <a:t>2 </a:t>
            </a:r>
            <a:r>
              <a:rPr lang="pt-BR" sz="1600" dirty="0"/>
              <a:t>(2/4) – 2/4 * log</a:t>
            </a:r>
            <a:r>
              <a:rPr lang="pt-BR" sz="1600" baseline="-25000" dirty="0"/>
              <a:t>2 </a:t>
            </a:r>
            <a:r>
              <a:rPr lang="pt-BR" sz="1600" dirty="0"/>
              <a:t>(2/4) – 0 * log</a:t>
            </a:r>
            <a:r>
              <a:rPr lang="pt-BR" sz="1600" baseline="-25000" dirty="0"/>
              <a:t>2 </a:t>
            </a:r>
            <a:r>
              <a:rPr lang="pt-BR" sz="1600" dirty="0"/>
              <a:t>(0) = </a:t>
            </a:r>
            <a:r>
              <a:rPr lang="pt-BR" sz="1600" b="1" dirty="0"/>
              <a:t>1,00</a:t>
            </a: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0B4C8806-EE09-43B9-9771-EB5994C5316C}"/>
              </a:ext>
            </a:extLst>
          </p:cNvPr>
          <p:cNvSpPr txBox="1"/>
          <p:nvPr/>
        </p:nvSpPr>
        <p:spPr>
          <a:xfrm>
            <a:off x="7721077" y="5431576"/>
            <a:ext cx="3902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E(s) = -1/7 * log</a:t>
            </a:r>
            <a:r>
              <a:rPr lang="pt-BR" sz="1600" baseline="-25000" dirty="0"/>
              <a:t>2 </a:t>
            </a:r>
            <a:r>
              <a:rPr lang="pt-BR" sz="1600" dirty="0"/>
              <a:t>(1/7) – 1/7 * log</a:t>
            </a:r>
            <a:r>
              <a:rPr lang="pt-BR" sz="1600" baseline="-25000" dirty="0"/>
              <a:t>2 </a:t>
            </a:r>
            <a:r>
              <a:rPr lang="pt-BR" sz="1600" dirty="0"/>
              <a:t>(1/7) – 5/7 * log</a:t>
            </a:r>
            <a:r>
              <a:rPr lang="pt-BR" sz="1600" baseline="-25000" dirty="0"/>
              <a:t>2 </a:t>
            </a:r>
            <a:r>
              <a:rPr lang="pt-BR" sz="1600" dirty="0"/>
              <a:t>(5/7) = </a:t>
            </a:r>
            <a:r>
              <a:rPr lang="pt-BR" sz="1600" b="1" dirty="0"/>
              <a:t>1,15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6B6E7FD1-0FB9-435A-AED1-E026C10D4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6927" y="108160"/>
            <a:ext cx="4181699" cy="477395"/>
          </a:xfrm>
          <a:prstGeom prst="rect">
            <a:avLst/>
          </a:prstGeom>
        </p:spPr>
      </p:pic>
      <p:sp>
        <p:nvSpPr>
          <p:cNvPr id="61" name="CaixaDeTexto 60">
            <a:extLst>
              <a:ext uri="{FF2B5EF4-FFF2-40B4-BE49-F238E27FC236}">
                <a16:creationId xmlns:a16="http://schemas.microsoft.com/office/drawing/2014/main" id="{2967653C-3786-484F-896D-65F7571573EC}"/>
              </a:ext>
            </a:extLst>
          </p:cNvPr>
          <p:cNvSpPr txBox="1"/>
          <p:nvPr/>
        </p:nvSpPr>
        <p:spPr>
          <a:xfrm>
            <a:off x="7766251" y="4000708"/>
            <a:ext cx="44257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002060"/>
                </a:solidFill>
              </a:rPr>
              <a:t>Ganho(Renda) = 1,53 – (3/14 * 0,00) – (4/14 * 1,00) – (7/14 * 1,15) = 0,66</a:t>
            </a:r>
          </a:p>
        </p:txBody>
      </p:sp>
      <p:graphicFrame>
        <p:nvGraphicFramePr>
          <p:cNvPr id="62" name="Tabela 61">
            <a:extLst>
              <a:ext uri="{FF2B5EF4-FFF2-40B4-BE49-F238E27FC236}">
                <a16:creationId xmlns:a16="http://schemas.microsoft.com/office/drawing/2014/main" id="{8C9D04C1-CF32-4CD7-8245-24945678BCEA}"/>
              </a:ext>
            </a:extLst>
          </p:cNvPr>
          <p:cNvGraphicFramePr>
            <a:graphicFrameLocks noGrp="1"/>
          </p:cNvGraphicFramePr>
          <p:nvPr/>
        </p:nvGraphicFramePr>
        <p:xfrm>
          <a:off x="-24680" y="2530"/>
          <a:ext cx="2569861" cy="685547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709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8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Renda anual</a:t>
                      </a:r>
                      <a:endParaRPr lang="pt-BR" sz="12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Risco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&lt; 15.000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Alto</a:t>
                      </a:r>
                      <a:endParaRPr lang="pt-BR" sz="12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 dirty="0">
                          <a:solidFill>
                            <a:schemeClr val="tx1"/>
                          </a:solidFill>
                          <a:effectLst/>
                        </a:rPr>
                        <a:t>&gt;= 15.000 a &lt;= 35.000</a:t>
                      </a:r>
                      <a:endParaRPr lang="pt-BR" sz="12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Alto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&gt;= 15.000 a &lt;= 35.000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Moderado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 dirty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12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Alto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Baixo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Baixo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 dirty="0">
                          <a:solidFill>
                            <a:schemeClr val="tx1"/>
                          </a:solidFill>
                          <a:effectLst/>
                        </a:rPr>
                        <a:t>&lt; 15.000</a:t>
                      </a:r>
                      <a:endParaRPr lang="pt-BR" sz="12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Alto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Moderado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Baixo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Baixo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&lt; 15.000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Alto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6706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&gt;= 15.000 a &lt;= 35.000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Moderado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&gt; 35.0000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Baixo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563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 dirty="0">
                          <a:solidFill>
                            <a:schemeClr val="tx1"/>
                          </a:solidFill>
                          <a:effectLst/>
                        </a:rPr>
                        <a:t>&gt;= 15.000 a &lt;= 35.000</a:t>
                      </a:r>
                      <a:endParaRPr lang="pt-BR" sz="12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Alto</a:t>
                      </a:r>
                      <a:endParaRPr lang="pt-BR" sz="12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8169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  <p:bldP spid="16" grpId="0"/>
      <p:bldP spid="17" grpId="0"/>
      <p:bldP spid="18" grpId="0"/>
      <p:bldP spid="19" grpId="0"/>
      <p:bldP spid="20" grpId="0"/>
      <p:bldP spid="21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42" grpId="0"/>
      <p:bldP spid="44" grpId="0"/>
      <p:bldP spid="60" grpId="0"/>
      <p:bldP spid="61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7B6E1DE5-8108-43FC-BE9E-A740B8612E25}"/>
              </a:ext>
            </a:extLst>
          </p:cNvPr>
          <p:cNvGraphicFramePr>
            <a:graphicFrameLocks noGrp="1"/>
          </p:cNvGraphicFramePr>
          <p:nvPr/>
        </p:nvGraphicFramePr>
        <p:xfrm>
          <a:off x="0" y="432049"/>
          <a:ext cx="1729320" cy="594927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293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dirty="0">
                          <a:solidFill>
                            <a:schemeClr val="bg1"/>
                          </a:solidFill>
                          <a:effectLst/>
                        </a:rPr>
                        <a:t>Risco</a:t>
                      </a:r>
                      <a:endParaRPr lang="pt-BR" sz="2400" dirty="0">
                        <a:solidFill>
                          <a:schemeClr val="bg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Alto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Alto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Moderado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Alto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Baixo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Baixo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Alto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Moderado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Baixo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Baixo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Alto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0532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Moderado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Baixo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Alto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8" name="CaixaDeTexto 7">
            <a:extLst>
              <a:ext uri="{FF2B5EF4-FFF2-40B4-BE49-F238E27FC236}">
                <a16:creationId xmlns:a16="http://schemas.microsoft.com/office/drawing/2014/main" id="{5D25A7BF-68C8-47F1-874C-A98F14F655BE}"/>
              </a:ext>
            </a:extLst>
          </p:cNvPr>
          <p:cNvSpPr txBox="1"/>
          <p:nvPr/>
        </p:nvSpPr>
        <p:spPr>
          <a:xfrm>
            <a:off x="2690413" y="4290365"/>
            <a:ext cx="81973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002060"/>
                </a:solidFill>
              </a:rPr>
              <a:t>Ganho(Renda) = 1,53 – (3/14 * 0,00) – (4/14 * 1,00) – (7/14 * 1,15) = 0,66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B88FBF0-0FD6-4F92-AAAE-F53E287761B4}"/>
              </a:ext>
            </a:extLst>
          </p:cNvPr>
          <p:cNvSpPr txBox="1"/>
          <p:nvPr/>
        </p:nvSpPr>
        <p:spPr>
          <a:xfrm>
            <a:off x="2690413" y="1320960"/>
            <a:ext cx="8378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002060"/>
                </a:solidFill>
              </a:rPr>
              <a:t>Ganho(História) = 1,53 – (5/14 * 1,37) – (5/14 * 1,52) – (4/14 * 0,81) = 0,26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D47A04FF-EF54-44A5-B34F-210F94E5D4FF}"/>
              </a:ext>
            </a:extLst>
          </p:cNvPr>
          <p:cNvSpPr txBox="1"/>
          <p:nvPr/>
        </p:nvSpPr>
        <p:spPr>
          <a:xfrm>
            <a:off x="2690413" y="2267915"/>
            <a:ext cx="76714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002060"/>
                </a:solidFill>
              </a:rPr>
              <a:t>Ganho(Dívida) = 1,53 – (7/14 * 1,38) – (7/14 * 1,56) = 0,06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4C8E54F1-F1B0-4017-8866-45386671D6A3}"/>
              </a:ext>
            </a:extLst>
          </p:cNvPr>
          <p:cNvSpPr txBox="1"/>
          <p:nvPr/>
        </p:nvSpPr>
        <p:spPr>
          <a:xfrm>
            <a:off x="2690413" y="3281855"/>
            <a:ext cx="80425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002060"/>
                </a:solidFill>
              </a:rPr>
              <a:t>Ganho(Garantias) = 1,53 – (11/14 * 1,44) – (3/14 * 0,92) = 0,20</a:t>
            </a:r>
          </a:p>
        </p:txBody>
      </p:sp>
    </p:spTree>
    <p:extLst>
      <p:ext uri="{BB962C8B-B14F-4D97-AF65-F5344CB8AC3E}">
        <p14:creationId xmlns:p14="http://schemas.microsoft.com/office/powerpoint/2010/main" val="278563046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ipse 3">
            <a:extLst>
              <a:ext uri="{FF2B5EF4-FFF2-40B4-BE49-F238E27FC236}">
                <a16:creationId xmlns:a16="http://schemas.microsoft.com/office/drawing/2014/main" id="{BF074D07-9B0D-4C82-BB94-9D6D4B8EA28D}"/>
              </a:ext>
            </a:extLst>
          </p:cNvPr>
          <p:cNvSpPr/>
          <p:nvPr/>
        </p:nvSpPr>
        <p:spPr>
          <a:xfrm>
            <a:off x="6233643" y="116632"/>
            <a:ext cx="1296144" cy="1296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Renda</a:t>
            </a: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4D79CB99-B7DF-440B-B0A7-86C15507DC9C}"/>
              </a:ext>
            </a:extLst>
          </p:cNvPr>
          <p:cNvCxnSpPr>
            <a:cxnSpLocks/>
            <a:stCxn id="4" idx="4"/>
            <a:endCxn id="42" idx="0"/>
          </p:cNvCxnSpPr>
          <p:nvPr/>
        </p:nvCxnSpPr>
        <p:spPr>
          <a:xfrm>
            <a:off x="6881715" y="1412776"/>
            <a:ext cx="2523824" cy="11749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99D06C5B-79E1-43DB-A90D-21C5FFBD6B62}"/>
              </a:ext>
            </a:extLst>
          </p:cNvPr>
          <p:cNvCxnSpPr>
            <a:cxnSpLocks/>
            <a:stCxn id="4" idx="4"/>
            <a:endCxn id="40" idx="0"/>
          </p:cNvCxnSpPr>
          <p:nvPr/>
        </p:nvCxnSpPr>
        <p:spPr>
          <a:xfrm flipH="1">
            <a:off x="5897832" y="1412776"/>
            <a:ext cx="983883" cy="30501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FB7303B7-7E3B-49F8-84CD-2B141C7C2168}"/>
              </a:ext>
            </a:extLst>
          </p:cNvPr>
          <p:cNvCxnSpPr>
            <a:cxnSpLocks/>
            <a:stCxn id="4" idx="4"/>
            <a:endCxn id="38" idx="0"/>
          </p:cNvCxnSpPr>
          <p:nvPr/>
        </p:nvCxnSpPr>
        <p:spPr>
          <a:xfrm flipH="1">
            <a:off x="2367735" y="1412776"/>
            <a:ext cx="4513980" cy="1296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F9FE2DC6-911A-4C83-9CE3-5B7D3BB18EFA}"/>
              </a:ext>
            </a:extLst>
          </p:cNvPr>
          <p:cNvSpPr txBox="1"/>
          <p:nvPr/>
        </p:nvSpPr>
        <p:spPr>
          <a:xfrm>
            <a:off x="4583832" y="1556792"/>
            <a:ext cx="587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&lt; 15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885378D5-8D87-4587-8967-F8C29A0E54F9}"/>
              </a:ext>
            </a:extLst>
          </p:cNvPr>
          <p:cNvSpPr txBox="1"/>
          <p:nvPr/>
        </p:nvSpPr>
        <p:spPr>
          <a:xfrm>
            <a:off x="5879976" y="1989141"/>
            <a:ext cx="7024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&gt;= 15</a:t>
            </a:r>
          </a:p>
          <a:p>
            <a:pPr algn="ctr"/>
            <a:r>
              <a:rPr lang="pt-BR" dirty="0"/>
              <a:t>&lt; 35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F243E863-7ACA-4435-8B87-09BD4DC4D4D3}"/>
              </a:ext>
            </a:extLst>
          </p:cNvPr>
          <p:cNvSpPr txBox="1"/>
          <p:nvPr/>
        </p:nvSpPr>
        <p:spPr>
          <a:xfrm>
            <a:off x="8184232" y="1763524"/>
            <a:ext cx="587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&gt; 35</a:t>
            </a:r>
          </a:p>
        </p:txBody>
      </p:sp>
      <p:graphicFrame>
        <p:nvGraphicFramePr>
          <p:cNvPr id="38" name="Tabela 37">
            <a:extLst>
              <a:ext uri="{FF2B5EF4-FFF2-40B4-BE49-F238E27FC236}">
                <a16:creationId xmlns:a16="http://schemas.microsoft.com/office/drawing/2014/main" id="{3D846245-DB74-4A26-A726-581B93D29552}"/>
              </a:ext>
            </a:extLst>
          </p:cNvPr>
          <p:cNvGraphicFramePr>
            <a:graphicFrameLocks noGrp="1"/>
          </p:cNvGraphicFramePr>
          <p:nvPr/>
        </p:nvGraphicFramePr>
        <p:xfrm>
          <a:off x="119336" y="2708920"/>
          <a:ext cx="4496798" cy="9423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139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94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03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98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304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558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História do crédito</a:t>
                      </a:r>
                      <a:endParaRPr lang="pt-BR" sz="12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Dívida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Garantias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Renda anual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Risco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58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 dirty="0">
                          <a:solidFill>
                            <a:schemeClr val="tx1"/>
                          </a:solidFill>
                          <a:effectLst/>
                        </a:rPr>
                        <a:t>Ruim</a:t>
                      </a:r>
                      <a:endParaRPr lang="pt-BR" sz="12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&lt; 15.000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Alto</a:t>
                      </a:r>
                      <a:endParaRPr lang="pt-BR" sz="12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558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 dirty="0">
                          <a:solidFill>
                            <a:schemeClr val="tx1"/>
                          </a:solidFill>
                          <a:effectLst/>
                        </a:rPr>
                        <a:t>Ruim</a:t>
                      </a:r>
                      <a:endParaRPr lang="pt-BR" sz="12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&lt; 15.000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Alto</a:t>
                      </a:r>
                      <a:endParaRPr lang="pt-BR" sz="12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3558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 dirty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12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 dirty="0">
                          <a:solidFill>
                            <a:schemeClr val="tx1"/>
                          </a:solidFill>
                          <a:effectLst/>
                        </a:rPr>
                        <a:t>&lt; 15.000</a:t>
                      </a:r>
                      <a:endParaRPr lang="pt-BR" sz="12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Alto</a:t>
                      </a:r>
                      <a:endParaRPr lang="pt-BR" sz="12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aphicFrame>
        <p:nvGraphicFramePr>
          <p:cNvPr id="40" name="Tabela 39">
            <a:extLst>
              <a:ext uri="{FF2B5EF4-FFF2-40B4-BE49-F238E27FC236}">
                <a16:creationId xmlns:a16="http://schemas.microsoft.com/office/drawing/2014/main" id="{29E9A4CD-50BD-441A-A241-B017E220D406}"/>
              </a:ext>
            </a:extLst>
          </p:cNvPr>
          <p:cNvGraphicFramePr>
            <a:graphicFrameLocks noGrp="1"/>
          </p:cNvGraphicFramePr>
          <p:nvPr/>
        </p:nvGraphicFramePr>
        <p:xfrm>
          <a:off x="3431704" y="4462923"/>
          <a:ext cx="4932256" cy="184639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219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53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44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08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959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813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</a:rPr>
                        <a:t>História do crédito</a:t>
                      </a:r>
                      <a:endParaRPr lang="pt-BR" sz="11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Dívida</a:t>
                      </a:r>
                      <a:endParaRPr lang="pt-BR" sz="11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Garantias</a:t>
                      </a:r>
                      <a:endParaRPr lang="pt-BR" sz="11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Renda anual</a:t>
                      </a:r>
                      <a:endParaRPr lang="pt-BR" sz="11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Risco</a:t>
                      </a:r>
                      <a:endParaRPr lang="pt-BR" sz="11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599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b="0" dirty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11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11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11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b="0">
                          <a:solidFill>
                            <a:schemeClr val="tx1"/>
                          </a:solidFill>
                          <a:effectLst/>
                        </a:rPr>
                        <a:t>&gt;= 15.000 a &lt;= 35.000</a:t>
                      </a:r>
                      <a:endParaRPr lang="pt-BR" sz="11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Alto</a:t>
                      </a:r>
                      <a:endParaRPr lang="pt-BR" sz="11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813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b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11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11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11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b="0" dirty="0">
                          <a:solidFill>
                            <a:schemeClr val="tx1"/>
                          </a:solidFill>
                          <a:effectLst/>
                        </a:rPr>
                        <a:t>&gt;= 15.000 a &lt;= 35.000</a:t>
                      </a:r>
                      <a:endParaRPr lang="pt-BR" sz="11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Moderado</a:t>
                      </a:r>
                      <a:endParaRPr lang="pt-BR" sz="11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813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b="0" dirty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11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11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11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b="0">
                          <a:solidFill>
                            <a:schemeClr val="tx1"/>
                          </a:solidFill>
                          <a:effectLst/>
                        </a:rPr>
                        <a:t>&gt;= 15.000 a &lt;= 35.000</a:t>
                      </a:r>
                      <a:endParaRPr lang="pt-BR" sz="11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Moderado</a:t>
                      </a:r>
                      <a:endParaRPr lang="pt-BR" sz="11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599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b="0" dirty="0">
                          <a:solidFill>
                            <a:schemeClr val="tx1"/>
                          </a:solidFill>
                          <a:effectLst/>
                        </a:rPr>
                        <a:t>Ruim</a:t>
                      </a:r>
                      <a:endParaRPr lang="pt-BR" sz="11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11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11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b="0" dirty="0">
                          <a:solidFill>
                            <a:schemeClr val="tx1"/>
                          </a:solidFill>
                          <a:effectLst/>
                        </a:rPr>
                        <a:t>&gt;= 15.000 a &lt;= 35.000</a:t>
                      </a:r>
                      <a:endParaRPr lang="pt-BR" sz="11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</a:rPr>
                        <a:t>Alto</a:t>
                      </a:r>
                      <a:endParaRPr lang="pt-BR" sz="11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graphicFrame>
        <p:nvGraphicFramePr>
          <p:cNvPr id="42" name="Tabela 41">
            <a:extLst>
              <a:ext uri="{FF2B5EF4-FFF2-40B4-BE49-F238E27FC236}">
                <a16:creationId xmlns:a16="http://schemas.microsoft.com/office/drawing/2014/main" id="{7DBA45FA-4958-4693-A74F-5096A91C5C79}"/>
              </a:ext>
            </a:extLst>
          </p:cNvPr>
          <p:cNvGraphicFramePr>
            <a:graphicFrameLocks noGrp="1"/>
          </p:cNvGraphicFramePr>
          <p:nvPr/>
        </p:nvGraphicFramePr>
        <p:xfrm>
          <a:off x="6744072" y="2587752"/>
          <a:ext cx="5322935" cy="158394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75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49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77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81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8311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846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História do crédito</a:t>
                      </a:r>
                      <a:endParaRPr lang="pt-BR" sz="12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Dívida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Garantias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Renda anual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Risco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46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 dirty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12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200" b="0" dirty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12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Alto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46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Baixo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46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Adequada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Baixo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46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 dirty="0">
                          <a:solidFill>
                            <a:schemeClr val="tx1"/>
                          </a:solidFill>
                          <a:effectLst/>
                        </a:rPr>
                        <a:t>Ruim</a:t>
                      </a:r>
                      <a:endParaRPr lang="pt-BR" sz="12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Adequada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Moderado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46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Baixo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46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Adequada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Baixo</a:t>
                      </a:r>
                      <a:endParaRPr lang="pt-BR" sz="12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46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 dirty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12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b="0">
                          <a:solidFill>
                            <a:schemeClr val="tx1"/>
                          </a:solidFill>
                          <a:effectLst/>
                        </a:rPr>
                        <a:t>&gt; 35.0000</a:t>
                      </a:r>
                      <a:endParaRPr lang="pt-BR" sz="12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Baixo</a:t>
                      </a:r>
                      <a:endParaRPr lang="pt-BR" sz="12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5025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ultado de imagem para poda arvo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06633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C5B4F8-189F-454F-A8BC-464C1777B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6989"/>
            <a:ext cx="10515600" cy="1325563"/>
          </a:xfrm>
        </p:spPr>
        <p:txBody>
          <a:bodyPr/>
          <a:lstStyle/>
          <a:p>
            <a:r>
              <a:rPr lang="pt-BR" dirty="0"/>
              <a:t>Poda em árvores de decisão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DCB570A-DE79-44FE-8542-6F6A8E91D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Bias (viés)</a:t>
            </a:r>
          </a:p>
          <a:p>
            <a:pPr lvl="1"/>
            <a:r>
              <a:rPr lang="pt-BR" dirty="0"/>
              <a:t>Erros por classificação errada</a:t>
            </a:r>
          </a:p>
          <a:p>
            <a:r>
              <a:rPr lang="pt-BR" dirty="0"/>
              <a:t>Variância</a:t>
            </a:r>
          </a:p>
          <a:p>
            <a:pPr lvl="1"/>
            <a:r>
              <a:rPr lang="pt-BR" dirty="0"/>
              <a:t>Erros por sensibilidade</a:t>
            </a:r>
            <a:br>
              <a:rPr lang="pt-BR" dirty="0"/>
            </a:br>
            <a:r>
              <a:rPr lang="pt-BR" dirty="0"/>
              <a:t>pequena a mudanças</a:t>
            </a:r>
            <a:br>
              <a:rPr lang="pt-BR" dirty="0"/>
            </a:br>
            <a:r>
              <a:rPr lang="pt-BR" dirty="0"/>
              <a:t>na base de treinamento</a:t>
            </a:r>
          </a:p>
          <a:p>
            <a:pPr lvl="1"/>
            <a:r>
              <a:rPr lang="pt-BR" dirty="0"/>
              <a:t>Pode levar a </a:t>
            </a:r>
            <a:r>
              <a:rPr lang="pt-BR" dirty="0" err="1"/>
              <a:t>overfitting</a:t>
            </a:r>
            <a:endParaRPr lang="pt-BR" dirty="0"/>
          </a:p>
        </p:txBody>
      </p:sp>
      <p:grpSp>
        <p:nvGrpSpPr>
          <p:cNvPr id="91" name="Agrupar 90">
            <a:extLst>
              <a:ext uri="{FF2B5EF4-FFF2-40B4-BE49-F238E27FC236}">
                <a16:creationId xmlns:a16="http://schemas.microsoft.com/office/drawing/2014/main" id="{8686F2B0-FBEB-416F-91E2-735DEA05826A}"/>
              </a:ext>
            </a:extLst>
          </p:cNvPr>
          <p:cNvGrpSpPr/>
          <p:nvPr/>
        </p:nvGrpSpPr>
        <p:grpSpPr>
          <a:xfrm>
            <a:off x="8449304" y="332656"/>
            <a:ext cx="3580969" cy="3566136"/>
            <a:chOff x="8449304" y="1153154"/>
            <a:chExt cx="3580969" cy="3566136"/>
          </a:xfrm>
        </p:grpSpPr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D113085B-8D4C-4950-A978-87891819EE93}"/>
                </a:ext>
              </a:extLst>
            </p:cNvPr>
            <p:cNvSpPr/>
            <p:nvPr/>
          </p:nvSpPr>
          <p:spPr>
            <a:xfrm>
              <a:off x="9835951" y="1153154"/>
              <a:ext cx="1035612" cy="95022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9C711497-ACBF-4563-A280-288B0104D5A0}"/>
                </a:ext>
              </a:extLst>
            </p:cNvPr>
            <p:cNvSpPr/>
            <p:nvPr/>
          </p:nvSpPr>
          <p:spPr>
            <a:xfrm>
              <a:off x="10624591" y="2645614"/>
              <a:ext cx="1035612" cy="95022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6" name="Conector reto 5">
              <a:extLst>
                <a:ext uri="{FF2B5EF4-FFF2-40B4-BE49-F238E27FC236}">
                  <a16:creationId xmlns:a16="http://schemas.microsoft.com/office/drawing/2014/main" id="{2B2CA4AB-AF6B-4842-9900-9F5E64EEBC2E}"/>
                </a:ext>
              </a:extLst>
            </p:cNvPr>
            <p:cNvCxnSpPr>
              <a:cxnSpLocks/>
              <a:stCxn id="4" idx="4"/>
              <a:endCxn id="5" idx="0"/>
            </p:cNvCxnSpPr>
            <p:nvPr/>
          </p:nvCxnSpPr>
          <p:spPr>
            <a:xfrm>
              <a:off x="10353757" y="2103382"/>
              <a:ext cx="788640" cy="5422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FD8AD330-8AE1-4B79-B44E-C6369562A579}"/>
                </a:ext>
              </a:extLst>
            </p:cNvPr>
            <p:cNvSpPr/>
            <p:nvPr/>
          </p:nvSpPr>
          <p:spPr>
            <a:xfrm>
              <a:off x="10324158" y="4349956"/>
              <a:ext cx="677691" cy="36933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DDA49FE0-E903-4B57-8CFE-FF21E7E2B0C5}"/>
                </a:ext>
              </a:extLst>
            </p:cNvPr>
            <p:cNvSpPr/>
            <p:nvPr/>
          </p:nvSpPr>
          <p:spPr>
            <a:xfrm>
              <a:off x="11352584" y="4345420"/>
              <a:ext cx="677689" cy="369333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9" name="Conector reto 8">
              <a:extLst>
                <a:ext uri="{FF2B5EF4-FFF2-40B4-BE49-F238E27FC236}">
                  <a16:creationId xmlns:a16="http://schemas.microsoft.com/office/drawing/2014/main" id="{310E8BD6-F018-4F42-ACBA-8A1E81483CA5}"/>
                </a:ext>
              </a:extLst>
            </p:cNvPr>
            <p:cNvCxnSpPr>
              <a:cxnSpLocks/>
              <a:stCxn id="5" idx="4"/>
              <a:endCxn id="7" idx="0"/>
            </p:cNvCxnSpPr>
            <p:nvPr/>
          </p:nvCxnSpPr>
          <p:spPr>
            <a:xfrm flipH="1">
              <a:off x="10663004" y="3595842"/>
              <a:ext cx="479393" cy="7541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>
              <a:extLst>
                <a:ext uri="{FF2B5EF4-FFF2-40B4-BE49-F238E27FC236}">
                  <a16:creationId xmlns:a16="http://schemas.microsoft.com/office/drawing/2014/main" id="{C3EDEE5D-FD1F-4253-90F9-F6AAA443E602}"/>
                </a:ext>
              </a:extLst>
            </p:cNvPr>
            <p:cNvCxnSpPr>
              <a:cxnSpLocks/>
              <a:stCxn id="5" idx="4"/>
              <a:endCxn id="8" idx="0"/>
            </p:cNvCxnSpPr>
            <p:nvPr/>
          </p:nvCxnSpPr>
          <p:spPr>
            <a:xfrm>
              <a:off x="11142397" y="3595842"/>
              <a:ext cx="549032" cy="74957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Elipse 13">
              <a:extLst>
                <a:ext uri="{FF2B5EF4-FFF2-40B4-BE49-F238E27FC236}">
                  <a16:creationId xmlns:a16="http://schemas.microsoft.com/office/drawing/2014/main" id="{C44A81AF-E8E3-47D8-8DBD-47A5094F894F}"/>
                </a:ext>
              </a:extLst>
            </p:cNvPr>
            <p:cNvSpPr/>
            <p:nvPr/>
          </p:nvSpPr>
          <p:spPr>
            <a:xfrm>
              <a:off x="8755831" y="2636912"/>
              <a:ext cx="1035612" cy="95022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15" name="Conector reto 14">
              <a:extLst>
                <a:ext uri="{FF2B5EF4-FFF2-40B4-BE49-F238E27FC236}">
                  <a16:creationId xmlns:a16="http://schemas.microsoft.com/office/drawing/2014/main" id="{AC666AF8-389C-4749-8ED7-92DBEE0F6F52}"/>
                </a:ext>
              </a:extLst>
            </p:cNvPr>
            <p:cNvCxnSpPr>
              <a:stCxn id="4" idx="4"/>
              <a:endCxn id="14" idx="0"/>
            </p:cNvCxnSpPr>
            <p:nvPr/>
          </p:nvCxnSpPr>
          <p:spPr>
            <a:xfrm flipH="1">
              <a:off x="9273637" y="2103382"/>
              <a:ext cx="1080120" cy="53353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tângulo 16">
              <a:extLst>
                <a:ext uri="{FF2B5EF4-FFF2-40B4-BE49-F238E27FC236}">
                  <a16:creationId xmlns:a16="http://schemas.microsoft.com/office/drawing/2014/main" id="{EE394336-4FEB-4656-9B37-22A68BBE9CBD}"/>
                </a:ext>
              </a:extLst>
            </p:cNvPr>
            <p:cNvSpPr/>
            <p:nvPr/>
          </p:nvSpPr>
          <p:spPr>
            <a:xfrm>
              <a:off x="9401334" y="4343594"/>
              <a:ext cx="677691" cy="36933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68D2B5CC-C460-4E50-86C9-3AF61ECB9CAB}"/>
                </a:ext>
              </a:extLst>
            </p:cNvPr>
            <p:cNvSpPr/>
            <p:nvPr/>
          </p:nvSpPr>
          <p:spPr>
            <a:xfrm>
              <a:off x="8449304" y="4343604"/>
              <a:ext cx="677691" cy="369334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19" name="Conector reto 18">
              <a:extLst>
                <a:ext uri="{FF2B5EF4-FFF2-40B4-BE49-F238E27FC236}">
                  <a16:creationId xmlns:a16="http://schemas.microsoft.com/office/drawing/2014/main" id="{C148EFFA-9171-4A6C-ACF0-B8EAB5AEFD6C}"/>
                </a:ext>
              </a:extLst>
            </p:cNvPr>
            <p:cNvCxnSpPr>
              <a:stCxn id="14" idx="4"/>
              <a:endCxn id="18" idx="0"/>
            </p:cNvCxnSpPr>
            <p:nvPr/>
          </p:nvCxnSpPr>
          <p:spPr>
            <a:xfrm flipH="1">
              <a:off x="8788150" y="3587140"/>
              <a:ext cx="485487" cy="7564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to 19">
              <a:extLst>
                <a:ext uri="{FF2B5EF4-FFF2-40B4-BE49-F238E27FC236}">
                  <a16:creationId xmlns:a16="http://schemas.microsoft.com/office/drawing/2014/main" id="{7D656DF2-F786-48D9-B80F-DF2FD8529DA6}"/>
                </a:ext>
              </a:extLst>
            </p:cNvPr>
            <p:cNvCxnSpPr>
              <a:stCxn id="14" idx="4"/>
              <a:endCxn id="17" idx="0"/>
            </p:cNvCxnSpPr>
            <p:nvPr/>
          </p:nvCxnSpPr>
          <p:spPr>
            <a:xfrm>
              <a:off x="9273637" y="3587140"/>
              <a:ext cx="466543" cy="75645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Agrupar 89">
            <a:extLst>
              <a:ext uri="{FF2B5EF4-FFF2-40B4-BE49-F238E27FC236}">
                <a16:creationId xmlns:a16="http://schemas.microsoft.com/office/drawing/2014/main" id="{E256D6D7-DF0E-4B02-BD94-6F38EF8D1A98}"/>
              </a:ext>
            </a:extLst>
          </p:cNvPr>
          <p:cNvGrpSpPr/>
          <p:nvPr/>
        </p:nvGrpSpPr>
        <p:grpSpPr>
          <a:xfrm>
            <a:off x="3188936" y="2065851"/>
            <a:ext cx="6317972" cy="4455160"/>
            <a:chOff x="938098" y="1753733"/>
            <a:chExt cx="6317972" cy="445516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56EFF5BC-848B-48F0-9EA4-953B1675D1AD}"/>
                </a:ext>
              </a:extLst>
            </p:cNvPr>
            <p:cNvSpPr/>
            <p:nvPr/>
          </p:nvSpPr>
          <p:spPr>
            <a:xfrm>
              <a:off x="3856014" y="1753733"/>
              <a:ext cx="1035612" cy="95022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7" name="Elipse 36">
              <a:extLst>
                <a:ext uri="{FF2B5EF4-FFF2-40B4-BE49-F238E27FC236}">
                  <a16:creationId xmlns:a16="http://schemas.microsoft.com/office/drawing/2014/main" id="{FD23CB35-C16F-40A3-8CD4-796817E46B92}"/>
                </a:ext>
              </a:extLst>
            </p:cNvPr>
            <p:cNvSpPr/>
            <p:nvPr/>
          </p:nvSpPr>
          <p:spPr>
            <a:xfrm>
              <a:off x="4644654" y="3246193"/>
              <a:ext cx="1035612" cy="95022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38" name="Conector reto 37">
              <a:extLst>
                <a:ext uri="{FF2B5EF4-FFF2-40B4-BE49-F238E27FC236}">
                  <a16:creationId xmlns:a16="http://schemas.microsoft.com/office/drawing/2014/main" id="{58C999E5-D835-413D-9E65-AFD0FF937D59}"/>
                </a:ext>
              </a:extLst>
            </p:cNvPr>
            <p:cNvCxnSpPr>
              <a:cxnSpLocks/>
              <a:stCxn id="36" idx="4"/>
              <a:endCxn id="37" idx="0"/>
            </p:cNvCxnSpPr>
            <p:nvPr/>
          </p:nvCxnSpPr>
          <p:spPr>
            <a:xfrm>
              <a:off x="4373820" y="2703961"/>
              <a:ext cx="788640" cy="5422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tângulo 38">
              <a:extLst>
                <a:ext uri="{FF2B5EF4-FFF2-40B4-BE49-F238E27FC236}">
                  <a16:creationId xmlns:a16="http://schemas.microsoft.com/office/drawing/2014/main" id="{0161BCF6-0E52-4A79-AED6-265E5E3C1FAE}"/>
                </a:ext>
              </a:extLst>
            </p:cNvPr>
            <p:cNvSpPr/>
            <p:nvPr/>
          </p:nvSpPr>
          <p:spPr>
            <a:xfrm>
              <a:off x="4935930" y="5821554"/>
              <a:ext cx="677691" cy="36933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0" name="Retângulo 39">
              <a:extLst>
                <a:ext uri="{FF2B5EF4-FFF2-40B4-BE49-F238E27FC236}">
                  <a16:creationId xmlns:a16="http://schemas.microsoft.com/office/drawing/2014/main" id="{B1C109DB-55F5-43FE-933F-6398073939F2}"/>
                </a:ext>
              </a:extLst>
            </p:cNvPr>
            <p:cNvSpPr/>
            <p:nvPr/>
          </p:nvSpPr>
          <p:spPr>
            <a:xfrm>
              <a:off x="5781831" y="5822658"/>
              <a:ext cx="677689" cy="369333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41" name="Conector reto 40">
              <a:extLst>
                <a:ext uri="{FF2B5EF4-FFF2-40B4-BE49-F238E27FC236}">
                  <a16:creationId xmlns:a16="http://schemas.microsoft.com/office/drawing/2014/main" id="{D61EC2EC-2A91-44B4-80C6-871E653556DB}"/>
                </a:ext>
              </a:extLst>
            </p:cNvPr>
            <p:cNvCxnSpPr>
              <a:cxnSpLocks/>
              <a:stCxn id="37" idx="4"/>
              <a:endCxn id="39" idx="0"/>
            </p:cNvCxnSpPr>
            <p:nvPr/>
          </p:nvCxnSpPr>
          <p:spPr>
            <a:xfrm>
              <a:off x="5162460" y="4196421"/>
              <a:ext cx="112316" cy="16251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ector reto 41">
              <a:extLst>
                <a:ext uri="{FF2B5EF4-FFF2-40B4-BE49-F238E27FC236}">
                  <a16:creationId xmlns:a16="http://schemas.microsoft.com/office/drawing/2014/main" id="{874FB26D-E751-4317-A9E1-035E0FE5FC16}"/>
                </a:ext>
              </a:extLst>
            </p:cNvPr>
            <p:cNvCxnSpPr>
              <a:cxnSpLocks/>
              <a:stCxn id="37" idx="4"/>
              <a:endCxn id="55" idx="0"/>
            </p:cNvCxnSpPr>
            <p:nvPr/>
          </p:nvCxnSpPr>
          <p:spPr>
            <a:xfrm>
              <a:off x="5162460" y="4196421"/>
              <a:ext cx="1334943" cy="5349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96AAF47A-292B-4981-B57C-C765E0DC6EB6}"/>
                </a:ext>
              </a:extLst>
            </p:cNvPr>
            <p:cNvSpPr/>
            <p:nvPr/>
          </p:nvSpPr>
          <p:spPr>
            <a:xfrm>
              <a:off x="2775894" y="3237491"/>
              <a:ext cx="1035612" cy="95022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44" name="Conector reto 43">
              <a:extLst>
                <a:ext uri="{FF2B5EF4-FFF2-40B4-BE49-F238E27FC236}">
                  <a16:creationId xmlns:a16="http://schemas.microsoft.com/office/drawing/2014/main" id="{BE974996-0B64-46FE-B1C5-A13917B37AD5}"/>
                </a:ext>
              </a:extLst>
            </p:cNvPr>
            <p:cNvCxnSpPr>
              <a:stCxn id="36" idx="4"/>
              <a:endCxn id="43" idx="0"/>
            </p:cNvCxnSpPr>
            <p:nvPr/>
          </p:nvCxnSpPr>
          <p:spPr>
            <a:xfrm flipH="1">
              <a:off x="3293700" y="2703961"/>
              <a:ext cx="1080120" cy="53353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tângulo 44">
              <a:extLst>
                <a:ext uri="{FF2B5EF4-FFF2-40B4-BE49-F238E27FC236}">
                  <a16:creationId xmlns:a16="http://schemas.microsoft.com/office/drawing/2014/main" id="{BF2C8C85-2170-4528-8791-06A4F8FC883A}"/>
                </a:ext>
              </a:extLst>
            </p:cNvPr>
            <p:cNvSpPr/>
            <p:nvPr/>
          </p:nvSpPr>
          <p:spPr>
            <a:xfrm>
              <a:off x="2319295" y="5835478"/>
              <a:ext cx="677691" cy="36933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6" name="Retângulo 45">
              <a:extLst>
                <a:ext uri="{FF2B5EF4-FFF2-40B4-BE49-F238E27FC236}">
                  <a16:creationId xmlns:a16="http://schemas.microsoft.com/office/drawing/2014/main" id="{B27DD8C0-FD5F-45D9-9CB7-D9D7A3BD4FCD}"/>
                </a:ext>
              </a:extLst>
            </p:cNvPr>
            <p:cNvSpPr/>
            <p:nvPr/>
          </p:nvSpPr>
          <p:spPr>
            <a:xfrm>
              <a:off x="938098" y="5793329"/>
              <a:ext cx="677691" cy="369334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47" name="Conector reto 46">
              <a:extLst>
                <a:ext uri="{FF2B5EF4-FFF2-40B4-BE49-F238E27FC236}">
                  <a16:creationId xmlns:a16="http://schemas.microsoft.com/office/drawing/2014/main" id="{E9DEF5CA-DFC8-4F04-847D-85F10A48B308}"/>
                </a:ext>
              </a:extLst>
            </p:cNvPr>
            <p:cNvCxnSpPr>
              <a:cxnSpLocks/>
              <a:stCxn id="53" idx="4"/>
              <a:endCxn id="46" idx="0"/>
            </p:cNvCxnSpPr>
            <p:nvPr/>
          </p:nvCxnSpPr>
          <p:spPr>
            <a:xfrm flipH="1">
              <a:off x="1276944" y="5280126"/>
              <a:ext cx="856651" cy="51320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ector reto 47">
              <a:extLst>
                <a:ext uri="{FF2B5EF4-FFF2-40B4-BE49-F238E27FC236}">
                  <a16:creationId xmlns:a16="http://schemas.microsoft.com/office/drawing/2014/main" id="{4E718099-9269-4A40-B0DB-74035E0E22BD}"/>
                </a:ext>
              </a:extLst>
            </p:cNvPr>
            <p:cNvCxnSpPr>
              <a:cxnSpLocks/>
              <a:stCxn id="53" idx="4"/>
              <a:endCxn id="45" idx="0"/>
            </p:cNvCxnSpPr>
            <p:nvPr/>
          </p:nvCxnSpPr>
          <p:spPr>
            <a:xfrm>
              <a:off x="2133595" y="5280126"/>
              <a:ext cx="524546" cy="5553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Elipse 52">
              <a:extLst>
                <a:ext uri="{FF2B5EF4-FFF2-40B4-BE49-F238E27FC236}">
                  <a16:creationId xmlns:a16="http://schemas.microsoft.com/office/drawing/2014/main" id="{7681A1D9-FBF7-43BF-90A2-A60CDAB403F3}"/>
                </a:ext>
              </a:extLst>
            </p:cNvPr>
            <p:cNvSpPr/>
            <p:nvPr/>
          </p:nvSpPr>
          <p:spPr>
            <a:xfrm>
              <a:off x="1615789" y="4329898"/>
              <a:ext cx="1035612" cy="95022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4" name="Elipse 53">
              <a:extLst>
                <a:ext uri="{FF2B5EF4-FFF2-40B4-BE49-F238E27FC236}">
                  <a16:creationId xmlns:a16="http://schemas.microsoft.com/office/drawing/2014/main" id="{C620C12C-CFD6-4C94-8113-3265E8679902}"/>
                </a:ext>
              </a:extLst>
            </p:cNvPr>
            <p:cNvSpPr/>
            <p:nvPr/>
          </p:nvSpPr>
          <p:spPr>
            <a:xfrm>
              <a:off x="3524733" y="4524754"/>
              <a:ext cx="1035612" cy="95022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5" name="Elipse 54">
              <a:extLst>
                <a:ext uri="{FF2B5EF4-FFF2-40B4-BE49-F238E27FC236}">
                  <a16:creationId xmlns:a16="http://schemas.microsoft.com/office/drawing/2014/main" id="{4FB7FFD3-D0FF-49EB-BCFC-6231697170EC}"/>
                </a:ext>
              </a:extLst>
            </p:cNvPr>
            <p:cNvSpPr/>
            <p:nvPr/>
          </p:nvSpPr>
          <p:spPr>
            <a:xfrm>
              <a:off x="5979597" y="4731366"/>
              <a:ext cx="1035612" cy="95022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9" name="Retângulo 58">
              <a:extLst>
                <a:ext uri="{FF2B5EF4-FFF2-40B4-BE49-F238E27FC236}">
                  <a16:creationId xmlns:a16="http://schemas.microsoft.com/office/drawing/2014/main" id="{2E7686D6-13B7-4FFD-97AC-723C6B4F7EA8}"/>
                </a:ext>
              </a:extLst>
            </p:cNvPr>
            <p:cNvSpPr/>
            <p:nvPr/>
          </p:nvSpPr>
          <p:spPr>
            <a:xfrm>
              <a:off x="6578381" y="5839560"/>
              <a:ext cx="677689" cy="369333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61" name="Conector reto 60">
              <a:extLst>
                <a:ext uri="{FF2B5EF4-FFF2-40B4-BE49-F238E27FC236}">
                  <a16:creationId xmlns:a16="http://schemas.microsoft.com/office/drawing/2014/main" id="{DA6AD2D5-D58F-4363-A9A0-960D765B0424}"/>
                </a:ext>
              </a:extLst>
            </p:cNvPr>
            <p:cNvCxnSpPr>
              <a:stCxn id="55" idx="4"/>
              <a:endCxn id="40" idx="0"/>
            </p:cNvCxnSpPr>
            <p:nvPr/>
          </p:nvCxnSpPr>
          <p:spPr>
            <a:xfrm flipH="1">
              <a:off x="6120676" y="5681594"/>
              <a:ext cx="376727" cy="141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ector reto 62">
              <a:extLst>
                <a:ext uri="{FF2B5EF4-FFF2-40B4-BE49-F238E27FC236}">
                  <a16:creationId xmlns:a16="http://schemas.microsoft.com/office/drawing/2014/main" id="{78F42284-DDC1-4E8F-9851-41FA422F471B}"/>
                </a:ext>
              </a:extLst>
            </p:cNvPr>
            <p:cNvCxnSpPr>
              <a:stCxn id="55" idx="4"/>
              <a:endCxn id="59" idx="0"/>
            </p:cNvCxnSpPr>
            <p:nvPr/>
          </p:nvCxnSpPr>
          <p:spPr>
            <a:xfrm>
              <a:off x="6497403" y="5681594"/>
              <a:ext cx="419823" cy="15796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to 68">
              <a:extLst>
                <a:ext uri="{FF2B5EF4-FFF2-40B4-BE49-F238E27FC236}">
                  <a16:creationId xmlns:a16="http://schemas.microsoft.com/office/drawing/2014/main" id="{1BDE6F72-8853-4E15-B9BC-3879B6AFE47B}"/>
                </a:ext>
              </a:extLst>
            </p:cNvPr>
            <p:cNvCxnSpPr>
              <a:stCxn id="43" idx="4"/>
              <a:endCxn id="53" idx="7"/>
            </p:cNvCxnSpPr>
            <p:nvPr/>
          </p:nvCxnSpPr>
          <p:spPr>
            <a:xfrm flipH="1">
              <a:off x="2499739" y="4187719"/>
              <a:ext cx="793961" cy="28133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ector reto 70">
              <a:extLst>
                <a:ext uri="{FF2B5EF4-FFF2-40B4-BE49-F238E27FC236}">
                  <a16:creationId xmlns:a16="http://schemas.microsoft.com/office/drawing/2014/main" id="{B8DD2DC2-B862-464A-8A86-0A43D26DDAE2}"/>
                </a:ext>
              </a:extLst>
            </p:cNvPr>
            <p:cNvCxnSpPr>
              <a:stCxn id="43" idx="4"/>
              <a:endCxn id="54" idx="0"/>
            </p:cNvCxnSpPr>
            <p:nvPr/>
          </p:nvCxnSpPr>
          <p:spPr>
            <a:xfrm>
              <a:off x="3293700" y="4187719"/>
              <a:ext cx="748839" cy="3370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Retângulo 76">
              <a:extLst>
                <a:ext uri="{FF2B5EF4-FFF2-40B4-BE49-F238E27FC236}">
                  <a16:creationId xmlns:a16="http://schemas.microsoft.com/office/drawing/2014/main" id="{5D69FED0-D66A-45DD-9EC7-8A0E2C883322}"/>
                </a:ext>
              </a:extLst>
            </p:cNvPr>
            <p:cNvSpPr/>
            <p:nvPr/>
          </p:nvSpPr>
          <p:spPr>
            <a:xfrm>
              <a:off x="3237816" y="5835478"/>
              <a:ext cx="677691" cy="36933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78" name="Retângulo 77">
              <a:extLst>
                <a:ext uri="{FF2B5EF4-FFF2-40B4-BE49-F238E27FC236}">
                  <a16:creationId xmlns:a16="http://schemas.microsoft.com/office/drawing/2014/main" id="{E63BFEFB-9206-4877-946E-95A75403D7A8}"/>
                </a:ext>
              </a:extLst>
            </p:cNvPr>
            <p:cNvSpPr/>
            <p:nvPr/>
          </p:nvSpPr>
          <p:spPr>
            <a:xfrm>
              <a:off x="4175258" y="5835478"/>
              <a:ext cx="677691" cy="369334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80" name="Conector reto 79">
              <a:extLst>
                <a:ext uri="{FF2B5EF4-FFF2-40B4-BE49-F238E27FC236}">
                  <a16:creationId xmlns:a16="http://schemas.microsoft.com/office/drawing/2014/main" id="{463689B9-8E1C-4AC6-AB66-55E843D0E7F1}"/>
                </a:ext>
              </a:extLst>
            </p:cNvPr>
            <p:cNvCxnSpPr>
              <a:stCxn id="54" idx="4"/>
              <a:endCxn id="77" idx="0"/>
            </p:cNvCxnSpPr>
            <p:nvPr/>
          </p:nvCxnSpPr>
          <p:spPr>
            <a:xfrm flipH="1">
              <a:off x="3576662" y="5474982"/>
              <a:ext cx="465877" cy="3604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ector reto 81">
              <a:extLst>
                <a:ext uri="{FF2B5EF4-FFF2-40B4-BE49-F238E27FC236}">
                  <a16:creationId xmlns:a16="http://schemas.microsoft.com/office/drawing/2014/main" id="{3AF06D43-85B2-4290-AF1C-EE91FA22965A}"/>
                </a:ext>
              </a:extLst>
            </p:cNvPr>
            <p:cNvCxnSpPr>
              <a:stCxn id="54" idx="4"/>
              <a:endCxn id="78" idx="0"/>
            </p:cNvCxnSpPr>
            <p:nvPr/>
          </p:nvCxnSpPr>
          <p:spPr>
            <a:xfrm>
              <a:off x="4042539" y="5474982"/>
              <a:ext cx="471565" cy="3604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2" name="Seta: para a Direita 91">
            <a:extLst>
              <a:ext uri="{FF2B5EF4-FFF2-40B4-BE49-F238E27FC236}">
                <a16:creationId xmlns:a16="http://schemas.microsoft.com/office/drawing/2014/main" id="{BA253A4D-8B4C-4EBB-8766-A5558CD38E5A}"/>
              </a:ext>
            </a:extLst>
          </p:cNvPr>
          <p:cNvSpPr/>
          <p:nvPr/>
        </p:nvSpPr>
        <p:spPr>
          <a:xfrm>
            <a:off x="7576979" y="1958175"/>
            <a:ext cx="744336" cy="542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3008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F2BBC7-1E3F-456D-AA4E-6E27C0B62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71400"/>
            <a:ext cx="10515600" cy="1325563"/>
          </a:xfrm>
        </p:spPr>
        <p:txBody>
          <a:bodyPr/>
          <a:lstStyle/>
          <a:p>
            <a:r>
              <a:rPr lang="pt-BR" dirty="0" err="1"/>
              <a:t>Random</a:t>
            </a:r>
            <a:r>
              <a:rPr lang="pt-BR" dirty="0"/>
              <a:t> Forest (floresta randômica)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C94A65D-3C47-4417-B970-E93D3CD8D4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001" y="921783"/>
            <a:ext cx="10478799" cy="593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78216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6B8EA4-CF71-460A-BAFD-EE40AC096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Random</a:t>
            </a:r>
            <a:r>
              <a:rPr lang="pt-BR" dirty="0"/>
              <a:t> Forest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8B4E471-2244-4DC5-9081-93F51416E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Ensemble </a:t>
            </a:r>
            <a:r>
              <a:rPr lang="pt-BR" dirty="0" err="1"/>
              <a:t>learning</a:t>
            </a:r>
            <a:r>
              <a:rPr lang="pt-BR" dirty="0"/>
              <a:t> (aprendizagem em conjunto)</a:t>
            </a:r>
          </a:p>
          <a:p>
            <a:pPr lvl="1"/>
            <a:r>
              <a:rPr lang="pt-BR" dirty="0"/>
              <a:t>“Consultar diversos profissionais para tomar uma decisão”</a:t>
            </a:r>
          </a:p>
          <a:p>
            <a:pPr lvl="1"/>
            <a:r>
              <a:rPr lang="pt-BR" dirty="0"/>
              <a:t>Vários algoritmos juntos para construir um algoritmo mais “forte”</a:t>
            </a:r>
          </a:p>
          <a:p>
            <a:pPr lvl="1"/>
            <a:r>
              <a:rPr lang="pt-BR" dirty="0"/>
              <a:t>Usa a média (regressão) ou votos da maioria (classificação) para dar a resposta final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D838914-1F80-42AB-BC5F-73C894237CAF}"/>
              </a:ext>
            </a:extLst>
          </p:cNvPr>
          <p:cNvGrpSpPr/>
          <p:nvPr/>
        </p:nvGrpSpPr>
        <p:grpSpPr>
          <a:xfrm>
            <a:off x="4776897" y="4021004"/>
            <a:ext cx="2111191" cy="2004787"/>
            <a:chOff x="8449304" y="1153154"/>
            <a:chExt cx="3580969" cy="3566136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32E607AF-0B35-4E70-9942-5137277F1D7C}"/>
                </a:ext>
              </a:extLst>
            </p:cNvPr>
            <p:cNvSpPr/>
            <p:nvPr/>
          </p:nvSpPr>
          <p:spPr>
            <a:xfrm>
              <a:off x="9835951" y="1153154"/>
              <a:ext cx="1035612" cy="95022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AA043456-1F30-4E93-9E82-B42F63A0E155}"/>
                </a:ext>
              </a:extLst>
            </p:cNvPr>
            <p:cNvSpPr/>
            <p:nvPr/>
          </p:nvSpPr>
          <p:spPr>
            <a:xfrm>
              <a:off x="10624591" y="2645614"/>
              <a:ext cx="1035612" cy="95022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7" name="Conector reto 6">
              <a:extLst>
                <a:ext uri="{FF2B5EF4-FFF2-40B4-BE49-F238E27FC236}">
                  <a16:creationId xmlns:a16="http://schemas.microsoft.com/office/drawing/2014/main" id="{C76E86BB-D37F-4468-BA2F-FC5BB640A058}"/>
                </a:ext>
              </a:extLst>
            </p:cNvPr>
            <p:cNvCxnSpPr>
              <a:cxnSpLocks/>
              <a:stCxn id="5" idx="4"/>
              <a:endCxn id="6" idx="0"/>
            </p:cNvCxnSpPr>
            <p:nvPr/>
          </p:nvCxnSpPr>
          <p:spPr>
            <a:xfrm>
              <a:off x="10353757" y="2103382"/>
              <a:ext cx="788640" cy="5422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1D15DFEC-1423-4585-A82E-E2E773252E92}"/>
                </a:ext>
              </a:extLst>
            </p:cNvPr>
            <p:cNvSpPr/>
            <p:nvPr/>
          </p:nvSpPr>
          <p:spPr>
            <a:xfrm>
              <a:off x="10324158" y="4349956"/>
              <a:ext cx="677691" cy="36933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000FC00F-4188-4213-B81F-8C1C464A3556}"/>
                </a:ext>
              </a:extLst>
            </p:cNvPr>
            <p:cNvSpPr/>
            <p:nvPr/>
          </p:nvSpPr>
          <p:spPr>
            <a:xfrm>
              <a:off x="11352584" y="4345420"/>
              <a:ext cx="677689" cy="369333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10" name="Conector reto 9">
              <a:extLst>
                <a:ext uri="{FF2B5EF4-FFF2-40B4-BE49-F238E27FC236}">
                  <a16:creationId xmlns:a16="http://schemas.microsoft.com/office/drawing/2014/main" id="{4B629CAF-57FA-4FD9-8DBF-7688E8BF2DE5}"/>
                </a:ext>
              </a:extLst>
            </p:cNvPr>
            <p:cNvCxnSpPr>
              <a:cxnSpLocks/>
              <a:stCxn id="6" idx="4"/>
              <a:endCxn id="8" idx="0"/>
            </p:cNvCxnSpPr>
            <p:nvPr/>
          </p:nvCxnSpPr>
          <p:spPr>
            <a:xfrm flipH="1">
              <a:off x="10663004" y="3595842"/>
              <a:ext cx="479393" cy="7541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>
              <a:extLst>
                <a:ext uri="{FF2B5EF4-FFF2-40B4-BE49-F238E27FC236}">
                  <a16:creationId xmlns:a16="http://schemas.microsoft.com/office/drawing/2014/main" id="{78EACBF7-0CC1-4272-848B-802E353B5873}"/>
                </a:ext>
              </a:extLst>
            </p:cNvPr>
            <p:cNvCxnSpPr>
              <a:cxnSpLocks/>
              <a:stCxn id="6" idx="4"/>
              <a:endCxn id="9" idx="0"/>
            </p:cNvCxnSpPr>
            <p:nvPr/>
          </p:nvCxnSpPr>
          <p:spPr>
            <a:xfrm>
              <a:off x="11142397" y="3595842"/>
              <a:ext cx="549032" cy="74957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DF1C6A8A-4791-4A51-B884-9D85CB7B83B8}"/>
                </a:ext>
              </a:extLst>
            </p:cNvPr>
            <p:cNvSpPr/>
            <p:nvPr/>
          </p:nvSpPr>
          <p:spPr>
            <a:xfrm>
              <a:off x="8755831" y="2636912"/>
              <a:ext cx="1035612" cy="95022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13" name="Conector reto 12">
              <a:extLst>
                <a:ext uri="{FF2B5EF4-FFF2-40B4-BE49-F238E27FC236}">
                  <a16:creationId xmlns:a16="http://schemas.microsoft.com/office/drawing/2014/main" id="{D09627B0-6198-4B8D-B4AD-DD360A0125A3}"/>
                </a:ext>
              </a:extLst>
            </p:cNvPr>
            <p:cNvCxnSpPr>
              <a:stCxn id="5" idx="4"/>
              <a:endCxn id="12" idx="0"/>
            </p:cNvCxnSpPr>
            <p:nvPr/>
          </p:nvCxnSpPr>
          <p:spPr>
            <a:xfrm flipH="1">
              <a:off x="9273637" y="2103382"/>
              <a:ext cx="1080120" cy="53353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F990C6A5-2A94-4D86-A249-E65549D16656}"/>
                </a:ext>
              </a:extLst>
            </p:cNvPr>
            <p:cNvSpPr/>
            <p:nvPr/>
          </p:nvSpPr>
          <p:spPr>
            <a:xfrm>
              <a:off x="9401334" y="4343594"/>
              <a:ext cx="677691" cy="36933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DA2A185F-1BB6-49CC-89E6-EFDA3C63921F}"/>
                </a:ext>
              </a:extLst>
            </p:cNvPr>
            <p:cNvSpPr/>
            <p:nvPr/>
          </p:nvSpPr>
          <p:spPr>
            <a:xfrm>
              <a:off x="8449304" y="4343604"/>
              <a:ext cx="677691" cy="369334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17B38EC8-D254-4AEF-BB28-035E3A88D317}"/>
                </a:ext>
              </a:extLst>
            </p:cNvPr>
            <p:cNvCxnSpPr>
              <a:stCxn id="12" idx="4"/>
              <a:endCxn id="15" idx="0"/>
            </p:cNvCxnSpPr>
            <p:nvPr/>
          </p:nvCxnSpPr>
          <p:spPr>
            <a:xfrm flipH="1">
              <a:off x="8788150" y="3587140"/>
              <a:ext cx="485487" cy="7564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reto 16">
              <a:extLst>
                <a:ext uri="{FF2B5EF4-FFF2-40B4-BE49-F238E27FC236}">
                  <a16:creationId xmlns:a16="http://schemas.microsoft.com/office/drawing/2014/main" id="{4458E859-6DD7-4B3B-A9CB-018A0EF4681F}"/>
                </a:ext>
              </a:extLst>
            </p:cNvPr>
            <p:cNvCxnSpPr>
              <a:stCxn id="12" idx="4"/>
              <a:endCxn id="14" idx="0"/>
            </p:cNvCxnSpPr>
            <p:nvPr/>
          </p:nvCxnSpPr>
          <p:spPr>
            <a:xfrm>
              <a:off x="9273637" y="3587140"/>
              <a:ext cx="466543" cy="75645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27ACD8CA-1D09-4A17-8CFA-FB67863133EE}"/>
              </a:ext>
            </a:extLst>
          </p:cNvPr>
          <p:cNvGrpSpPr/>
          <p:nvPr/>
        </p:nvGrpSpPr>
        <p:grpSpPr>
          <a:xfrm>
            <a:off x="1124548" y="3937389"/>
            <a:ext cx="2955228" cy="2083899"/>
            <a:chOff x="938098" y="1753733"/>
            <a:chExt cx="6317972" cy="4455160"/>
          </a:xfrm>
        </p:grpSpPr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00587126-FF22-4AAE-9EBA-27A7A4A9C1DD}"/>
                </a:ext>
              </a:extLst>
            </p:cNvPr>
            <p:cNvSpPr/>
            <p:nvPr/>
          </p:nvSpPr>
          <p:spPr>
            <a:xfrm>
              <a:off x="3856014" y="1753733"/>
              <a:ext cx="1035612" cy="95022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0" name="Elipse 19">
              <a:extLst>
                <a:ext uri="{FF2B5EF4-FFF2-40B4-BE49-F238E27FC236}">
                  <a16:creationId xmlns:a16="http://schemas.microsoft.com/office/drawing/2014/main" id="{5FABBD55-F109-4365-AE19-D5038F33F88F}"/>
                </a:ext>
              </a:extLst>
            </p:cNvPr>
            <p:cNvSpPr/>
            <p:nvPr/>
          </p:nvSpPr>
          <p:spPr>
            <a:xfrm>
              <a:off x="4644654" y="3246193"/>
              <a:ext cx="1035612" cy="95022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21" name="Conector reto 20">
              <a:extLst>
                <a:ext uri="{FF2B5EF4-FFF2-40B4-BE49-F238E27FC236}">
                  <a16:creationId xmlns:a16="http://schemas.microsoft.com/office/drawing/2014/main" id="{121B7CB6-A0E5-40AE-B77A-7EA6297AA87B}"/>
                </a:ext>
              </a:extLst>
            </p:cNvPr>
            <p:cNvCxnSpPr>
              <a:cxnSpLocks/>
              <a:stCxn id="19" idx="4"/>
              <a:endCxn id="20" idx="0"/>
            </p:cNvCxnSpPr>
            <p:nvPr/>
          </p:nvCxnSpPr>
          <p:spPr>
            <a:xfrm>
              <a:off x="4373820" y="2703961"/>
              <a:ext cx="788640" cy="5422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A6367C28-A3A9-4F54-8AF8-5358E109EDE1}"/>
                </a:ext>
              </a:extLst>
            </p:cNvPr>
            <p:cNvSpPr/>
            <p:nvPr/>
          </p:nvSpPr>
          <p:spPr>
            <a:xfrm>
              <a:off x="4935930" y="5821554"/>
              <a:ext cx="677691" cy="36933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0F69AE2C-2332-4DF4-AFB2-D7B959A6CD7E}"/>
                </a:ext>
              </a:extLst>
            </p:cNvPr>
            <p:cNvSpPr/>
            <p:nvPr/>
          </p:nvSpPr>
          <p:spPr>
            <a:xfrm>
              <a:off x="5781831" y="5822658"/>
              <a:ext cx="677689" cy="369333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24" name="Conector reto 23">
              <a:extLst>
                <a:ext uri="{FF2B5EF4-FFF2-40B4-BE49-F238E27FC236}">
                  <a16:creationId xmlns:a16="http://schemas.microsoft.com/office/drawing/2014/main" id="{83772AF1-26D6-4669-A919-A9D2F38CCF96}"/>
                </a:ext>
              </a:extLst>
            </p:cNvPr>
            <p:cNvCxnSpPr>
              <a:cxnSpLocks/>
              <a:stCxn id="20" idx="4"/>
              <a:endCxn id="22" idx="0"/>
            </p:cNvCxnSpPr>
            <p:nvPr/>
          </p:nvCxnSpPr>
          <p:spPr>
            <a:xfrm>
              <a:off x="5162460" y="4196421"/>
              <a:ext cx="112316" cy="16251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reto 24">
              <a:extLst>
                <a:ext uri="{FF2B5EF4-FFF2-40B4-BE49-F238E27FC236}">
                  <a16:creationId xmlns:a16="http://schemas.microsoft.com/office/drawing/2014/main" id="{0BD005CA-3FD5-49D9-9BEF-596A9BDD02C6}"/>
                </a:ext>
              </a:extLst>
            </p:cNvPr>
            <p:cNvCxnSpPr>
              <a:cxnSpLocks/>
              <a:stCxn id="20" idx="4"/>
              <a:endCxn id="34" idx="0"/>
            </p:cNvCxnSpPr>
            <p:nvPr/>
          </p:nvCxnSpPr>
          <p:spPr>
            <a:xfrm>
              <a:off x="5162460" y="4196421"/>
              <a:ext cx="1334943" cy="5349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AAB780B5-695D-43BF-A2CE-415C44E1984B}"/>
                </a:ext>
              </a:extLst>
            </p:cNvPr>
            <p:cNvSpPr/>
            <p:nvPr/>
          </p:nvSpPr>
          <p:spPr>
            <a:xfrm>
              <a:off x="2775894" y="3237491"/>
              <a:ext cx="1035612" cy="95022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27" name="Conector reto 26">
              <a:extLst>
                <a:ext uri="{FF2B5EF4-FFF2-40B4-BE49-F238E27FC236}">
                  <a16:creationId xmlns:a16="http://schemas.microsoft.com/office/drawing/2014/main" id="{48877A39-BE02-4A8F-96D5-6468EEA540A1}"/>
                </a:ext>
              </a:extLst>
            </p:cNvPr>
            <p:cNvCxnSpPr>
              <a:stCxn id="19" idx="4"/>
              <a:endCxn id="26" idx="0"/>
            </p:cNvCxnSpPr>
            <p:nvPr/>
          </p:nvCxnSpPr>
          <p:spPr>
            <a:xfrm flipH="1">
              <a:off x="3293700" y="2703961"/>
              <a:ext cx="1080120" cy="53353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3AF49A75-A7BE-4641-8D17-02B1CE28AF7B}"/>
                </a:ext>
              </a:extLst>
            </p:cNvPr>
            <p:cNvSpPr/>
            <p:nvPr/>
          </p:nvSpPr>
          <p:spPr>
            <a:xfrm>
              <a:off x="2319295" y="5835478"/>
              <a:ext cx="677691" cy="36933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4B44D584-BB8D-48B5-8675-B25647C6B107}"/>
                </a:ext>
              </a:extLst>
            </p:cNvPr>
            <p:cNvSpPr/>
            <p:nvPr/>
          </p:nvSpPr>
          <p:spPr>
            <a:xfrm>
              <a:off x="938098" y="5793329"/>
              <a:ext cx="677691" cy="369334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30" name="Conector reto 29">
              <a:extLst>
                <a:ext uri="{FF2B5EF4-FFF2-40B4-BE49-F238E27FC236}">
                  <a16:creationId xmlns:a16="http://schemas.microsoft.com/office/drawing/2014/main" id="{73992AC8-7D93-4B50-9710-2525D62D0901}"/>
                </a:ext>
              </a:extLst>
            </p:cNvPr>
            <p:cNvCxnSpPr>
              <a:cxnSpLocks/>
              <a:stCxn id="32" idx="4"/>
              <a:endCxn id="29" idx="0"/>
            </p:cNvCxnSpPr>
            <p:nvPr/>
          </p:nvCxnSpPr>
          <p:spPr>
            <a:xfrm flipH="1">
              <a:off x="1276944" y="5280126"/>
              <a:ext cx="856651" cy="51320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ector reto 30">
              <a:extLst>
                <a:ext uri="{FF2B5EF4-FFF2-40B4-BE49-F238E27FC236}">
                  <a16:creationId xmlns:a16="http://schemas.microsoft.com/office/drawing/2014/main" id="{1BC29ED9-C66B-4432-BC71-04D308CD3832}"/>
                </a:ext>
              </a:extLst>
            </p:cNvPr>
            <p:cNvCxnSpPr>
              <a:cxnSpLocks/>
              <a:stCxn id="32" idx="4"/>
              <a:endCxn id="28" idx="0"/>
            </p:cNvCxnSpPr>
            <p:nvPr/>
          </p:nvCxnSpPr>
          <p:spPr>
            <a:xfrm>
              <a:off x="2133595" y="5280126"/>
              <a:ext cx="524546" cy="5553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Elipse 31">
              <a:extLst>
                <a:ext uri="{FF2B5EF4-FFF2-40B4-BE49-F238E27FC236}">
                  <a16:creationId xmlns:a16="http://schemas.microsoft.com/office/drawing/2014/main" id="{0721AE9D-BC6D-41F7-9C1C-1D63B53C5525}"/>
                </a:ext>
              </a:extLst>
            </p:cNvPr>
            <p:cNvSpPr/>
            <p:nvPr/>
          </p:nvSpPr>
          <p:spPr>
            <a:xfrm>
              <a:off x="1615789" y="4329898"/>
              <a:ext cx="1035612" cy="95022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9413D27D-36F7-4C83-A008-9F34BF8C6214}"/>
                </a:ext>
              </a:extLst>
            </p:cNvPr>
            <p:cNvSpPr/>
            <p:nvPr/>
          </p:nvSpPr>
          <p:spPr>
            <a:xfrm>
              <a:off x="3524733" y="4524754"/>
              <a:ext cx="1035612" cy="95022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4" name="Elipse 33">
              <a:extLst>
                <a:ext uri="{FF2B5EF4-FFF2-40B4-BE49-F238E27FC236}">
                  <a16:creationId xmlns:a16="http://schemas.microsoft.com/office/drawing/2014/main" id="{61C9AA02-B093-4421-BB9C-BCE19E2ABC7E}"/>
                </a:ext>
              </a:extLst>
            </p:cNvPr>
            <p:cNvSpPr/>
            <p:nvPr/>
          </p:nvSpPr>
          <p:spPr>
            <a:xfrm>
              <a:off x="5979597" y="4731366"/>
              <a:ext cx="1035612" cy="95022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5" name="Retângulo 34">
              <a:extLst>
                <a:ext uri="{FF2B5EF4-FFF2-40B4-BE49-F238E27FC236}">
                  <a16:creationId xmlns:a16="http://schemas.microsoft.com/office/drawing/2014/main" id="{1268C75D-9345-4118-93B6-E86E8C460132}"/>
                </a:ext>
              </a:extLst>
            </p:cNvPr>
            <p:cNvSpPr/>
            <p:nvPr/>
          </p:nvSpPr>
          <p:spPr>
            <a:xfrm>
              <a:off x="6578381" y="5839560"/>
              <a:ext cx="677689" cy="369333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36" name="Conector reto 35">
              <a:extLst>
                <a:ext uri="{FF2B5EF4-FFF2-40B4-BE49-F238E27FC236}">
                  <a16:creationId xmlns:a16="http://schemas.microsoft.com/office/drawing/2014/main" id="{EF571F16-A170-46C5-8EC3-A8221CE4F799}"/>
                </a:ext>
              </a:extLst>
            </p:cNvPr>
            <p:cNvCxnSpPr>
              <a:stCxn id="34" idx="4"/>
              <a:endCxn id="23" idx="0"/>
            </p:cNvCxnSpPr>
            <p:nvPr/>
          </p:nvCxnSpPr>
          <p:spPr>
            <a:xfrm flipH="1">
              <a:off x="6120676" y="5681594"/>
              <a:ext cx="376727" cy="141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to 36">
              <a:extLst>
                <a:ext uri="{FF2B5EF4-FFF2-40B4-BE49-F238E27FC236}">
                  <a16:creationId xmlns:a16="http://schemas.microsoft.com/office/drawing/2014/main" id="{56994BF0-36BE-48E9-8954-DA77A3B52572}"/>
                </a:ext>
              </a:extLst>
            </p:cNvPr>
            <p:cNvCxnSpPr>
              <a:stCxn id="34" idx="4"/>
              <a:endCxn id="35" idx="0"/>
            </p:cNvCxnSpPr>
            <p:nvPr/>
          </p:nvCxnSpPr>
          <p:spPr>
            <a:xfrm>
              <a:off x="6497403" y="5681594"/>
              <a:ext cx="419823" cy="15796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to 37">
              <a:extLst>
                <a:ext uri="{FF2B5EF4-FFF2-40B4-BE49-F238E27FC236}">
                  <a16:creationId xmlns:a16="http://schemas.microsoft.com/office/drawing/2014/main" id="{FC141837-7E74-4EA3-B776-51086214CF8E}"/>
                </a:ext>
              </a:extLst>
            </p:cNvPr>
            <p:cNvCxnSpPr>
              <a:stCxn id="26" idx="4"/>
              <a:endCxn id="32" idx="7"/>
            </p:cNvCxnSpPr>
            <p:nvPr/>
          </p:nvCxnSpPr>
          <p:spPr>
            <a:xfrm flipH="1">
              <a:off x="2499739" y="4187719"/>
              <a:ext cx="793961" cy="28133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 reto 38">
              <a:extLst>
                <a:ext uri="{FF2B5EF4-FFF2-40B4-BE49-F238E27FC236}">
                  <a16:creationId xmlns:a16="http://schemas.microsoft.com/office/drawing/2014/main" id="{3B7E0A29-5612-4C05-999A-E42BB0410EBE}"/>
                </a:ext>
              </a:extLst>
            </p:cNvPr>
            <p:cNvCxnSpPr>
              <a:stCxn id="26" idx="4"/>
              <a:endCxn id="33" idx="0"/>
            </p:cNvCxnSpPr>
            <p:nvPr/>
          </p:nvCxnSpPr>
          <p:spPr>
            <a:xfrm>
              <a:off x="3293700" y="4187719"/>
              <a:ext cx="748839" cy="3370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tângulo 39">
              <a:extLst>
                <a:ext uri="{FF2B5EF4-FFF2-40B4-BE49-F238E27FC236}">
                  <a16:creationId xmlns:a16="http://schemas.microsoft.com/office/drawing/2014/main" id="{F3A453AE-0F73-43D9-AF04-895A6CF476F3}"/>
                </a:ext>
              </a:extLst>
            </p:cNvPr>
            <p:cNvSpPr/>
            <p:nvPr/>
          </p:nvSpPr>
          <p:spPr>
            <a:xfrm>
              <a:off x="3237816" y="5835478"/>
              <a:ext cx="677691" cy="36933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1" name="Retângulo 40">
              <a:extLst>
                <a:ext uri="{FF2B5EF4-FFF2-40B4-BE49-F238E27FC236}">
                  <a16:creationId xmlns:a16="http://schemas.microsoft.com/office/drawing/2014/main" id="{6CC8A163-EE0E-4A27-BD51-484D9BED3AED}"/>
                </a:ext>
              </a:extLst>
            </p:cNvPr>
            <p:cNvSpPr/>
            <p:nvPr/>
          </p:nvSpPr>
          <p:spPr>
            <a:xfrm>
              <a:off x="4175258" y="5835478"/>
              <a:ext cx="677691" cy="369334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42" name="Conector reto 41">
              <a:extLst>
                <a:ext uri="{FF2B5EF4-FFF2-40B4-BE49-F238E27FC236}">
                  <a16:creationId xmlns:a16="http://schemas.microsoft.com/office/drawing/2014/main" id="{62196017-669E-47FA-9AC4-84863303CE76}"/>
                </a:ext>
              </a:extLst>
            </p:cNvPr>
            <p:cNvCxnSpPr>
              <a:stCxn id="33" idx="4"/>
              <a:endCxn id="40" idx="0"/>
            </p:cNvCxnSpPr>
            <p:nvPr/>
          </p:nvCxnSpPr>
          <p:spPr>
            <a:xfrm flipH="1">
              <a:off x="3576662" y="5474982"/>
              <a:ext cx="465877" cy="3604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reto 42">
              <a:extLst>
                <a:ext uri="{FF2B5EF4-FFF2-40B4-BE49-F238E27FC236}">
                  <a16:creationId xmlns:a16="http://schemas.microsoft.com/office/drawing/2014/main" id="{3BBBBD6D-A9A6-4418-A478-984EF961FD90}"/>
                </a:ext>
              </a:extLst>
            </p:cNvPr>
            <p:cNvCxnSpPr>
              <a:stCxn id="33" idx="4"/>
              <a:endCxn id="41" idx="0"/>
            </p:cNvCxnSpPr>
            <p:nvPr/>
          </p:nvCxnSpPr>
          <p:spPr>
            <a:xfrm>
              <a:off x="4042539" y="5474982"/>
              <a:ext cx="471565" cy="3604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9" name="Agrupar 108">
            <a:extLst>
              <a:ext uri="{FF2B5EF4-FFF2-40B4-BE49-F238E27FC236}">
                <a16:creationId xmlns:a16="http://schemas.microsoft.com/office/drawing/2014/main" id="{108EBE0E-1ED0-4259-BEE1-2AB1226C2B97}"/>
              </a:ext>
            </a:extLst>
          </p:cNvPr>
          <p:cNvGrpSpPr/>
          <p:nvPr/>
        </p:nvGrpSpPr>
        <p:grpSpPr>
          <a:xfrm>
            <a:off x="7461252" y="3935379"/>
            <a:ext cx="2955228" cy="2083899"/>
            <a:chOff x="7461252" y="3935379"/>
            <a:chExt cx="2955228" cy="2083899"/>
          </a:xfrm>
        </p:grpSpPr>
        <p:sp>
          <p:nvSpPr>
            <p:cNvPr id="80" name="Elipse 79">
              <a:extLst>
                <a:ext uri="{FF2B5EF4-FFF2-40B4-BE49-F238E27FC236}">
                  <a16:creationId xmlns:a16="http://schemas.microsoft.com/office/drawing/2014/main" id="{464FB0AA-A3EE-47D5-8AFC-283DC81CC8E3}"/>
                </a:ext>
              </a:extLst>
            </p:cNvPr>
            <p:cNvSpPr/>
            <p:nvPr/>
          </p:nvSpPr>
          <p:spPr>
            <a:xfrm>
              <a:off x="8826106" y="3935379"/>
              <a:ext cx="484407" cy="44446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81" name="Elipse 80">
              <a:extLst>
                <a:ext uri="{FF2B5EF4-FFF2-40B4-BE49-F238E27FC236}">
                  <a16:creationId xmlns:a16="http://schemas.microsoft.com/office/drawing/2014/main" id="{D9E0475B-AACB-4C8B-9765-793111352012}"/>
                </a:ext>
              </a:extLst>
            </p:cNvPr>
            <p:cNvSpPr/>
            <p:nvPr/>
          </p:nvSpPr>
          <p:spPr>
            <a:xfrm>
              <a:off x="9194992" y="4633476"/>
              <a:ext cx="484407" cy="44446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82" name="Conector reto 81">
              <a:extLst>
                <a:ext uri="{FF2B5EF4-FFF2-40B4-BE49-F238E27FC236}">
                  <a16:creationId xmlns:a16="http://schemas.microsoft.com/office/drawing/2014/main" id="{39B52421-FBBD-4E4F-AE5B-EF2DFD72E409}"/>
                </a:ext>
              </a:extLst>
            </p:cNvPr>
            <p:cNvCxnSpPr>
              <a:cxnSpLocks/>
              <a:stCxn id="80" idx="4"/>
              <a:endCxn id="81" idx="0"/>
            </p:cNvCxnSpPr>
            <p:nvPr/>
          </p:nvCxnSpPr>
          <p:spPr>
            <a:xfrm>
              <a:off x="9068309" y="4379848"/>
              <a:ext cx="368886" cy="25362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Retângulo 82">
              <a:extLst>
                <a:ext uri="{FF2B5EF4-FFF2-40B4-BE49-F238E27FC236}">
                  <a16:creationId xmlns:a16="http://schemas.microsoft.com/office/drawing/2014/main" id="{305E3835-D4DF-49D1-ABEC-36045059A6FB}"/>
                </a:ext>
              </a:extLst>
            </p:cNvPr>
            <p:cNvSpPr/>
            <p:nvPr/>
          </p:nvSpPr>
          <p:spPr>
            <a:xfrm>
              <a:off x="9331236" y="5838100"/>
              <a:ext cx="316990" cy="1727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84" name="Retângulo 83">
              <a:extLst>
                <a:ext uri="{FF2B5EF4-FFF2-40B4-BE49-F238E27FC236}">
                  <a16:creationId xmlns:a16="http://schemas.microsoft.com/office/drawing/2014/main" id="{BA44E21D-AD4E-4348-8D7B-07EAA64244D5}"/>
                </a:ext>
              </a:extLst>
            </p:cNvPr>
            <p:cNvSpPr/>
            <p:nvPr/>
          </p:nvSpPr>
          <p:spPr>
            <a:xfrm>
              <a:off x="9726906" y="5838617"/>
              <a:ext cx="316989" cy="17275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85" name="Conector reto 84">
              <a:extLst>
                <a:ext uri="{FF2B5EF4-FFF2-40B4-BE49-F238E27FC236}">
                  <a16:creationId xmlns:a16="http://schemas.microsoft.com/office/drawing/2014/main" id="{2595B33C-7E3E-4012-9F74-BAE09592E194}"/>
                </a:ext>
              </a:extLst>
            </p:cNvPr>
            <p:cNvCxnSpPr>
              <a:cxnSpLocks/>
              <a:stCxn id="81" idx="4"/>
              <a:endCxn id="83" idx="0"/>
            </p:cNvCxnSpPr>
            <p:nvPr/>
          </p:nvCxnSpPr>
          <p:spPr>
            <a:xfrm>
              <a:off x="9437195" y="5077945"/>
              <a:ext cx="52536" cy="7601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to 85">
              <a:extLst>
                <a:ext uri="{FF2B5EF4-FFF2-40B4-BE49-F238E27FC236}">
                  <a16:creationId xmlns:a16="http://schemas.microsoft.com/office/drawing/2014/main" id="{14888C15-0014-454B-89AF-41A097D868B6}"/>
                </a:ext>
              </a:extLst>
            </p:cNvPr>
            <p:cNvCxnSpPr>
              <a:cxnSpLocks/>
              <a:stCxn id="81" idx="4"/>
              <a:endCxn id="95" idx="0"/>
            </p:cNvCxnSpPr>
            <p:nvPr/>
          </p:nvCxnSpPr>
          <p:spPr>
            <a:xfrm>
              <a:off x="9437195" y="5077945"/>
              <a:ext cx="624419" cy="2502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Elipse 86">
              <a:extLst>
                <a:ext uri="{FF2B5EF4-FFF2-40B4-BE49-F238E27FC236}">
                  <a16:creationId xmlns:a16="http://schemas.microsoft.com/office/drawing/2014/main" id="{DB43BECF-C0FB-4917-8356-99F36389B54A}"/>
                </a:ext>
              </a:extLst>
            </p:cNvPr>
            <p:cNvSpPr/>
            <p:nvPr/>
          </p:nvSpPr>
          <p:spPr>
            <a:xfrm>
              <a:off x="8320880" y="4629406"/>
              <a:ext cx="484407" cy="44446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88" name="Conector reto 87">
              <a:extLst>
                <a:ext uri="{FF2B5EF4-FFF2-40B4-BE49-F238E27FC236}">
                  <a16:creationId xmlns:a16="http://schemas.microsoft.com/office/drawing/2014/main" id="{A72DD8BC-BF58-4E40-AA71-2A3C67C3B43F}"/>
                </a:ext>
              </a:extLst>
            </p:cNvPr>
            <p:cNvCxnSpPr>
              <a:stCxn id="80" idx="4"/>
              <a:endCxn id="87" idx="0"/>
            </p:cNvCxnSpPr>
            <p:nvPr/>
          </p:nvCxnSpPr>
          <p:spPr>
            <a:xfrm flipH="1">
              <a:off x="8563084" y="4379848"/>
              <a:ext cx="505226" cy="2495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Retângulo 88">
              <a:extLst>
                <a:ext uri="{FF2B5EF4-FFF2-40B4-BE49-F238E27FC236}">
                  <a16:creationId xmlns:a16="http://schemas.microsoft.com/office/drawing/2014/main" id="{366D0F27-2FBE-4A7B-9A15-EE4249A98FC5}"/>
                </a:ext>
              </a:extLst>
            </p:cNvPr>
            <p:cNvSpPr/>
            <p:nvPr/>
          </p:nvSpPr>
          <p:spPr>
            <a:xfrm>
              <a:off x="8107306" y="5844613"/>
              <a:ext cx="316990" cy="1727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90" name="Retângulo 89">
              <a:extLst>
                <a:ext uri="{FF2B5EF4-FFF2-40B4-BE49-F238E27FC236}">
                  <a16:creationId xmlns:a16="http://schemas.microsoft.com/office/drawing/2014/main" id="{0F2602C8-14EF-4385-A3A1-52C5B3C9854D}"/>
                </a:ext>
              </a:extLst>
            </p:cNvPr>
            <p:cNvSpPr/>
            <p:nvPr/>
          </p:nvSpPr>
          <p:spPr>
            <a:xfrm>
              <a:off x="7461252" y="5824898"/>
              <a:ext cx="316990" cy="172756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91" name="Conector reto 90">
              <a:extLst>
                <a:ext uri="{FF2B5EF4-FFF2-40B4-BE49-F238E27FC236}">
                  <a16:creationId xmlns:a16="http://schemas.microsoft.com/office/drawing/2014/main" id="{B9F72E0F-10E3-4E6E-ACE9-BA13BCBE87C3}"/>
                </a:ext>
              </a:extLst>
            </p:cNvPr>
            <p:cNvCxnSpPr>
              <a:cxnSpLocks/>
              <a:stCxn id="93" idx="4"/>
              <a:endCxn id="90" idx="0"/>
            </p:cNvCxnSpPr>
            <p:nvPr/>
          </p:nvCxnSpPr>
          <p:spPr>
            <a:xfrm flipH="1">
              <a:off x="7619747" y="5584848"/>
              <a:ext cx="400698" cy="2400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ector reto 91">
              <a:extLst>
                <a:ext uri="{FF2B5EF4-FFF2-40B4-BE49-F238E27FC236}">
                  <a16:creationId xmlns:a16="http://schemas.microsoft.com/office/drawing/2014/main" id="{DA4E9E27-4224-44F1-A00A-F549843B146C}"/>
                </a:ext>
              </a:extLst>
            </p:cNvPr>
            <p:cNvCxnSpPr>
              <a:cxnSpLocks/>
              <a:stCxn id="93" idx="4"/>
              <a:endCxn id="89" idx="0"/>
            </p:cNvCxnSpPr>
            <p:nvPr/>
          </p:nvCxnSpPr>
          <p:spPr>
            <a:xfrm>
              <a:off x="8020445" y="5584848"/>
              <a:ext cx="245356" cy="25976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Elipse 92">
              <a:extLst>
                <a:ext uri="{FF2B5EF4-FFF2-40B4-BE49-F238E27FC236}">
                  <a16:creationId xmlns:a16="http://schemas.microsoft.com/office/drawing/2014/main" id="{D9842819-0F81-4E54-8023-E2F63DDF2466}"/>
                </a:ext>
              </a:extLst>
            </p:cNvPr>
            <p:cNvSpPr/>
            <p:nvPr/>
          </p:nvSpPr>
          <p:spPr>
            <a:xfrm>
              <a:off x="7778242" y="5140379"/>
              <a:ext cx="484407" cy="44446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95" name="Elipse 94">
              <a:extLst>
                <a:ext uri="{FF2B5EF4-FFF2-40B4-BE49-F238E27FC236}">
                  <a16:creationId xmlns:a16="http://schemas.microsoft.com/office/drawing/2014/main" id="{81C715BC-A97B-4442-8139-60D1E14A92AA}"/>
                </a:ext>
              </a:extLst>
            </p:cNvPr>
            <p:cNvSpPr/>
            <p:nvPr/>
          </p:nvSpPr>
          <p:spPr>
            <a:xfrm>
              <a:off x="9819410" y="5328165"/>
              <a:ext cx="484407" cy="44446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96" name="Retângulo 95">
              <a:extLst>
                <a:ext uri="{FF2B5EF4-FFF2-40B4-BE49-F238E27FC236}">
                  <a16:creationId xmlns:a16="http://schemas.microsoft.com/office/drawing/2014/main" id="{1A9C218A-78D9-4F17-B345-D86B1CA1EEF9}"/>
                </a:ext>
              </a:extLst>
            </p:cNvPr>
            <p:cNvSpPr/>
            <p:nvPr/>
          </p:nvSpPr>
          <p:spPr>
            <a:xfrm>
              <a:off x="10099491" y="5846523"/>
              <a:ext cx="316989" cy="17275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97" name="Conector reto 96">
              <a:extLst>
                <a:ext uri="{FF2B5EF4-FFF2-40B4-BE49-F238E27FC236}">
                  <a16:creationId xmlns:a16="http://schemas.microsoft.com/office/drawing/2014/main" id="{6036D137-F2AB-4199-9610-B5D9339C0166}"/>
                </a:ext>
              </a:extLst>
            </p:cNvPr>
            <p:cNvCxnSpPr>
              <a:stCxn id="95" idx="4"/>
              <a:endCxn id="84" idx="0"/>
            </p:cNvCxnSpPr>
            <p:nvPr/>
          </p:nvCxnSpPr>
          <p:spPr>
            <a:xfrm flipH="1">
              <a:off x="9885400" y="5772634"/>
              <a:ext cx="176214" cy="6598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ector reto 97">
              <a:extLst>
                <a:ext uri="{FF2B5EF4-FFF2-40B4-BE49-F238E27FC236}">
                  <a16:creationId xmlns:a16="http://schemas.microsoft.com/office/drawing/2014/main" id="{AFF008FE-333F-4CD8-8328-A491752F28F6}"/>
                </a:ext>
              </a:extLst>
            </p:cNvPr>
            <p:cNvCxnSpPr>
              <a:stCxn id="95" idx="4"/>
              <a:endCxn id="96" idx="0"/>
            </p:cNvCxnSpPr>
            <p:nvPr/>
          </p:nvCxnSpPr>
          <p:spPr>
            <a:xfrm>
              <a:off x="10061614" y="5772634"/>
              <a:ext cx="196372" cy="7388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ector reto 98">
              <a:extLst>
                <a:ext uri="{FF2B5EF4-FFF2-40B4-BE49-F238E27FC236}">
                  <a16:creationId xmlns:a16="http://schemas.microsoft.com/office/drawing/2014/main" id="{937BC90E-376D-4CF5-A7DA-81D325180B33}"/>
                </a:ext>
              </a:extLst>
            </p:cNvPr>
            <p:cNvCxnSpPr>
              <a:stCxn id="87" idx="4"/>
              <a:endCxn id="93" idx="7"/>
            </p:cNvCxnSpPr>
            <p:nvPr/>
          </p:nvCxnSpPr>
          <p:spPr>
            <a:xfrm flipH="1">
              <a:off x="8191709" y="5073875"/>
              <a:ext cx="371375" cy="13159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ector reto 99">
              <a:extLst>
                <a:ext uri="{FF2B5EF4-FFF2-40B4-BE49-F238E27FC236}">
                  <a16:creationId xmlns:a16="http://schemas.microsoft.com/office/drawing/2014/main" id="{16F5D7C0-0E42-4D27-8D49-ED3E371293B5}"/>
                </a:ext>
              </a:extLst>
            </p:cNvPr>
            <p:cNvCxnSpPr>
              <a:cxnSpLocks/>
              <a:stCxn id="87" idx="4"/>
              <a:endCxn id="105" idx="0"/>
            </p:cNvCxnSpPr>
            <p:nvPr/>
          </p:nvCxnSpPr>
          <p:spPr>
            <a:xfrm>
              <a:off x="8563084" y="5073875"/>
              <a:ext cx="362971" cy="22907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Retângulo 104">
              <a:extLst>
                <a:ext uri="{FF2B5EF4-FFF2-40B4-BE49-F238E27FC236}">
                  <a16:creationId xmlns:a16="http://schemas.microsoft.com/office/drawing/2014/main" id="{7463F2F1-72A0-447A-B34B-485B5DD920C9}"/>
                </a:ext>
              </a:extLst>
            </p:cNvPr>
            <p:cNvSpPr/>
            <p:nvPr/>
          </p:nvSpPr>
          <p:spPr>
            <a:xfrm>
              <a:off x="8767560" y="5302948"/>
              <a:ext cx="316990" cy="1727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graphicFrame>
        <p:nvGraphicFramePr>
          <p:cNvPr id="108" name="Tabela 107">
            <a:extLst>
              <a:ext uri="{FF2B5EF4-FFF2-40B4-BE49-F238E27FC236}">
                <a16:creationId xmlns:a16="http://schemas.microsoft.com/office/drawing/2014/main" id="{17A02FB4-4177-4117-958E-899849B32AB3}"/>
              </a:ext>
            </a:extLst>
          </p:cNvPr>
          <p:cNvGraphicFramePr>
            <a:graphicFrameLocks noGrp="1"/>
          </p:cNvGraphicFramePr>
          <p:nvPr/>
        </p:nvGraphicFramePr>
        <p:xfrm>
          <a:off x="8926055" y="0"/>
          <a:ext cx="3265945" cy="197702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0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6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90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269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632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3159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dirty="0">
                          <a:effectLst/>
                        </a:rPr>
                        <a:t>História do crédito</a:t>
                      </a:r>
                      <a:endParaRPr lang="pt-BR" sz="6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>
                          <a:effectLst/>
                        </a:rPr>
                        <a:t>Dívida</a:t>
                      </a:r>
                      <a:endParaRPr lang="pt-BR" sz="6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>
                          <a:effectLst/>
                        </a:rPr>
                        <a:t>Garantias</a:t>
                      </a:r>
                      <a:endParaRPr lang="pt-BR" sz="6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>
                          <a:effectLst/>
                        </a:rPr>
                        <a:t>Renda anual</a:t>
                      </a:r>
                      <a:endParaRPr lang="pt-BR" sz="6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>
                          <a:effectLst/>
                        </a:rPr>
                        <a:t>Risco</a:t>
                      </a:r>
                      <a:endParaRPr lang="pt-BR" sz="6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159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 dirty="0">
                          <a:solidFill>
                            <a:schemeClr val="tx1"/>
                          </a:solidFill>
                          <a:effectLst/>
                        </a:rPr>
                        <a:t>Ruim</a:t>
                      </a:r>
                      <a:endParaRPr lang="pt-BR" sz="6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&lt; 15.000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>
                          <a:effectLst/>
                        </a:rPr>
                        <a:t>Alto</a:t>
                      </a:r>
                      <a:endParaRPr lang="pt-BR" sz="6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159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&gt;= 15.000 a &lt;= 35.000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>
                          <a:effectLst/>
                        </a:rPr>
                        <a:t>Alto</a:t>
                      </a:r>
                      <a:endParaRPr lang="pt-BR" sz="6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159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 dirty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6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 dirty="0">
                          <a:solidFill>
                            <a:schemeClr val="tx1"/>
                          </a:solidFill>
                          <a:effectLst/>
                        </a:rPr>
                        <a:t>&gt;= 15.000 a &lt;= 35.000</a:t>
                      </a:r>
                      <a:endParaRPr lang="pt-BR" sz="6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>
                          <a:effectLst/>
                        </a:rPr>
                        <a:t>Moderado</a:t>
                      </a:r>
                      <a:endParaRPr lang="pt-BR" sz="6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159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600" b="0" dirty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6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>
                          <a:effectLst/>
                        </a:rPr>
                        <a:t>Alto</a:t>
                      </a:r>
                      <a:endParaRPr lang="pt-BR" sz="6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159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>
                          <a:effectLst/>
                        </a:rPr>
                        <a:t>Baixo</a:t>
                      </a:r>
                      <a:endParaRPr lang="pt-BR" sz="6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159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Adequada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>
                          <a:effectLst/>
                        </a:rPr>
                        <a:t>Baixo</a:t>
                      </a:r>
                      <a:endParaRPr lang="pt-BR" sz="6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159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Ruim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&lt; 15.000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>
                          <a:effectLst/>
                        </a:rPr>
                        <a:t>Alto</a:t>
                      </a:r>
                      <a:endParaRPr lang="pt-BR" sz="6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159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Ruim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Adequada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>
                          <a:effectLst/>
                        </a:rPr>
                        <a:t>Moderado</a:t>
                      </a:r>
                      <a:endParaRPr lang="pt-BR" sz="6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3159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 dirty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6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>
                          <a:effectLst/>
                        </a:rPr>
                        <a:t>Baixo</a:t>
                      </a:r>
                      <a:endParaRPr lang="pt-BR" sz="6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3159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Adequada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>
                          <a:effectLst/>
                        </a:rPr>
                        <a:t>Baixo</a:t>
                      </a:r>
                      <a:endParaRPr lang="pt-BR" sz="6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3159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&lt; 15.000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>
                          <a:effectLst/>
                        </a:rPr>
                        <a:t>Alto</a:t>
                      </a:r>
                      <a:endParaRPr lang="pt-BR" sz="6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346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&gt;= 15.000 a &lt;= 35.000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>
                          <a:effectLst/>
                        </a:rPr>
                        <a:t>Moderado</a:t>
                      </a:r>
                      <a:endParaRPr lang="pt-BR" sz="6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3159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&gt; 35.0000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>
                          <a:effectLst/>
                        </a:rPr>
                        <a:t>Baixo</a:t>
                      </a:r>
                      <a:endParaRPr lang="pt-BR" sz="6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3159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 dirty="0">
                          <a:solidFill>
                            <a:schemeClr val="tx1"/>
                          </a:solidFill>
                          <a:effectLst/>
                        </a:rPr>
                        <a:t>Ruim</a:t>
                      </a:r>
                      <a:endParaRPr lang="pt-BR" sz="6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6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b="0" dirty="0">
                          <a:solidFill>
                            <a:schemeClr val="tx1"/>
                          </a:solidFill>
                          <a:effectLst/>
                        </a:rPr>
                        <a:t>&gt;= 15.000 a &lt;= 35.000</a:t>
                      </a:r>
                      <a:endParaRPr lang="pt-BR" sz="6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600" dirty="0">
                          <a:effectLst/>
                        </a:rPr>
                        <a:t>Alto</a:t>
                      </a:r>
                      <a:endParaRPr lang="pt-BR" sz="6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110" name="CaixaDeTexto 109">
            <a:extLst>
              <a:ext uri="{FF2B5EF4-FFF2-40B4-BE49-F238E27FC236}">
                <a16:creationId xmlns:a16="http://schemas.microsoft.com/office/drawing/2014/main" id="{9192DC5A-8885-4437-BD94-37D0C4FB7169}"/>
              </a:ext>
            </a:extLst>
          </p:cNvPr>
          <p:cNvSpPr txBox="1"/>
          <p:nvPr/>
        </p:nvSpPr>
        <p:spPr>
          <a:xfrm>
            <a:off x="2006382" y="6237446"/>
            <a:ext cx="1273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Risco = Alto</a:t>
            </a:r>
          </a:p>
        </p:txBody>
      </p:sp>
      <p:sp>
        <p:nvSpPr>
          <p:cNvPr id="111" name="CaixaDeTexto 110">
            <a:extLst>
              <a:ext uri="{FF2B5EF4-FFF2-40B4-BE49-F238E27FC236}">
                <a16:creationId xmlns:a16="http://schemas.microsoft.com/office/drawing/2014/main" id="{36F63F01-17BB-4615-8F4A-518B39D6DA52}"/>
              </a:ext>
            </a:extLst>
          </p:cNvPr>
          <p:cNvSpPr txBox="1"/>
          <p:nvPr/>
        </p:nvSpPr>
        <p:spPr>
          <a:xfrm>
            <a:off x="5231904" y="6237312"/>
            <a:ext cx="1394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Risco = Baixo</a:t>
            </a:r>
          </a:p>
        </p:txBody>
      </p:sp>
      <p:sp>
        <p:nvSpPr>
          <p:cNvPr id="112" name="CaixaDeTexto 111">
            <a:extLst>
              <a:ext uri="{FF2B5EF4-FFF2-40B4-BE49-F238E27FC236}">
                <a16:creationId xmlns:a16="http://schemas.microsoft.com/office/drawing/2014/main" id="{2B285F18-57B1-4164-9553-D8A91C82F865}"/>
              </a:ext>
            </a:extLst>
          </p:cNvPr>
          <p:cNvSpPr txBox="1"/>
          <p:nvPr/>
        </p:nvSpPr>
        <p:spPr>
          <a:xfrm>
            <a:off x="8494661" y="6237312"/>
            <a:ext cx="1394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Risco = Baixo</a:t>
            </a:r>
          </a:p>
        </p:txBody>
      </p:sp>
    </p:spTree>
    <p:extLst>
      <p:ext uri="{BB962C8B-B14F-4D97-AF65-F5344CB8AC3E}">
        <p14:creationId xmlns:p14="http://schemas.microsoft.com/office/powerpoint/2010/main" val="1687202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  <p:bldP spid="111" grpId="0"/>
      <p:bldP spid="112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E5E3D8B-FE0A-4ACF-910F-0C276EED82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448" y="0"/>
            <a:ext cx="9699713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3F24BABF-0450-4A0D-9030-D91D845E90C5}"/>
              </a:ext>
            </a:extLst>
          </p:cNvPr>
          <p:cNvSpPr txBox="1"/>
          <p:nvPr/>
        </p:nvSpPr>
        <p:spPr>
          <a:xfrm>
            <a:off x="2339163" y="6233312"/>
            <a:ext cx="21929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Microsoft Kinect Images</a:t>
            </a: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20255066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3323241D-BC25-448B-ABE4-CB2A4516875A}"/>
              </a:ext>
            </a:extLst>
          </p:cNvPr>
          <p:cNvSpPr txBox="1">
            <a:spLocks/>
          </p:cNvSpPr>
          <p:nvPr/>
        </p:nvSpPr>
        <p:spPr>
          <a:xfrm rot="5400000">
            <a:off x="-1948427" y="3096722"/>
            <a:ext cx="5541335" cy="66455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 err="1"/>
              <a:t>Tree</a:t>
            </a:r>
            <a:r>
              <a:rPr lang="pt-BR" dirty="0"/>
              <a:t> </a:t>
            </a:r>
            <a:r>
              <a:rPr lang="pt-BR" dirty="0" err="1"/>
              <a:t>prediction</a:t>
            </a:r>
            <a:endParaRPr lang="pt-BR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7F2446D1-C533-4DF8-88D2-54607DD5A5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3729" y="425295"/>
            <a:ext cx="9544541" cy="600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583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9DF71-D82A-CE42-AC00-BD8C44A70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original </a:t>
            </a:r>
            <a:endParaRPr lang="pt-B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00894A-F89D-364D-9A00-FC6E772BA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66240"/>
            <a:ext cx="10407805" cy="5086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29905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931F7B78-F42A-4F18-864E-CFA76C877400}"/>
              </a:ext>
            </a:extLst>
          </p:cNvPr>
          <p:cNvSpPr txBox="1">
            <a:spLocks/>
          </p:cNvSpPr>
          <p:nvPr/>
        </p:nvSpPr>
        <p:spPr>
          <a:xfrm rot="5400000">
            <a:off x="-1948427" y="3096722"/>
            <a:ext cx="5541335" cy="66455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 err="1"/>
              <a:t>Tree</a:t>
            </a:r>
            <a:r>
              <a:rPr lang="pt-BR" dirty="0"/>
              <a:t> </a:t>
            </a:r>
            <a:r>
              <a:rPr lang="pt-BR" dirty="0" err="1"/>
              <a:t>prediction</a:t>
            </a:r>
            <a:endParaRPr lang="pt-BR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C902409D-5027-4C10-A005-4F0EBCAFE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4825" y="523725"/>
            <a:ext cx="9722350" cy="5810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93433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2CE13858-CF2E-4A62-8F79-A2AA549E5B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9166" y="463397"/>
            <a:ext cx="9093667" cy="5931205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931F7B78-F42A-4F18-864E-CFA76C877400}"/>
              </a:ext>
            </a:extLst>
          </p:cNvPr>
          <p:cNvSpPr txBox="1">
            <a:spLocks/>
          </p:cNvSpPr>
          <p:nvPr/>
        </p:nvSpPr>
        <p:spPr>
          <a:xfrm rot="5400000">
            <a:off x="-1948427" y="3096722"/>
            <a:ext cx="5541335" cy="66455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 err="1"/>
              <a:t>Tree</a:t>
            </a:r>
            <a:r>
              <a:rPr lang="pt-BR" dirty="0"/>
              <a:t> </a:t>
            </a:r>
            <a:r>
              <a:rPr lang="pt-BR" dirty="0" err="1"/>
              <a:t>prediction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083477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18246" y="2465344"/>
            <a:ext cx="7155507" cy="957760"/>
          </a:xfrm>
        </p:spPr>
        <p:txBody>
          <a:bodyPr>
            <a:normAutofit/>
          </a:bodyPr>
          <a:lstStyle/>
          <a:p>
            <a:pPr algn="l"/>
            <a:r>
              <a:rPr lang="pt-BR" sz="5400" dirty="0"/>
              <a:t>Aprendizagem por regras</a:t>
            </a:r>
            <a:endParaRPr lang="pt-BR" sz="5400" dirty="0">
              <a:uFillTx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D063F-5C97-9D4C-9C98-4355D2017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Compreensível</a:t>
            </a:r>
            <a:endParaRPr lang="en-US" dirty="0"/>
          </a:p>
          <a:p>
            <a:r>
              <a:rPr lang="en-US" dirty="0" err="1"/>
              <a:t>Pouco</a:t>
            </a:r>
            <a:r>
              <a:rPr lang="en-US" dirty="0"/>
              <a:t> </a:t>
            </a:r>
            <a:r>
              <a:rPr lang="en-US" dirty="0" err="1"/>
              <a:t>espaço</a:t>
            </a:r>
            <a:r>
              <a:rPr lang="en-US" dirty="0"/>
              <a:t> de </a:t>
            </a:r>
            <a:r>
              <a:rPr lang="en-US" dirty="0" err="1"/>
              <a:t>armazenamento</a:t>
            </a:r>
            <a:r>
              <a:rPr lang="en-US" dirty="0"/>
              <a:t> </a:t>
            </a:r>
          </a:p>
          <a:p>
            <a:r>
              <a:rPr lang="en-US" dirty="0" err="1"/>
              <a:t>Mais</a:t>
            </a:r>
            <a:r>
              <a:rPr lang="en-US" dirty="0"/>
              <a:t> lento </a:t>
            </a:r>
          </a:p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geral</a:t>
            </a:r>
            <a:r>
              <a:rPr lang="en-US" dirty="0"/>
              <a:t>, </a:t>
            </a:r>
            <a:r>
              <a:rPr lang="en-US" dirty="0" err="1"/>
              <a:t>regras</a:t>
            </a:r>
            <a:r>
              <a:rPr lang="en-US" dirty="0"/>
              <a:t> </a:t>
            </a:r>
            <a:r>
              <a:rPr lang="en-US" dirty="0" err="1"/>
              <a:t>não</a:t>
            </a:r>
            <a:r>
              <a:rPr lang="en-US" dirty="0"/>
              <a:t> </a:t>
            </a:r>
            <a:r>
              <a:rPr lang="en-US" dirty="0" err="1"/>
              <a:t>apresentam</a:t>
            </a:r>
            <a:r>
              <a:rPr lang="en-US" dirty="0"/>
              <a:t> </a:t>
            </a:r>
            <a:r>
              <a:rPr lang="en-US" dirty="0" err="1"/>
              <a:t>melhores</a:t>
            </a:r>
            <a:r>
              <a:rPr lang="en-US" dirty="0"/>
              <a:t> </a:t>
            </a:r>
            <a:r>
              <a:rPr lang="en-US" dirty="0" err="1"/>
              <a:t>resultados</a:t>
            </a:r>
            <a:r>
              <a:rPr lang="en-US" dirty="0"/>
              <a:t> do que </a:t>
            </a:r>
            <a:r>
              <a:rPr lang="en-US" dirty="0" err="1"/>
              <a:t>árvores</a:t>
            </a:r>
            <a:r>
              <a:rPr lang="en-US" dirty="0"/>
              <a:t> de </a:t>
            </a:r>
            <a:r>
              <a:rPr lang="en-US" dirty="0" err="1"/>
              <a:t>decisão</a:t>
            </a:r>
            <a:r>
              <a:rPr lang="en-US" dirty="0"/>
              <a:t> </a:t>
            </a:r>
          </a:p>
          <a:p>
            <a:endParaRPr lang="pt-BR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7C0ABA3-BA84-452C-9452-A319E0C16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dirty="0"/>
              <a:t>Vantagens e desvantagens</a:t>
            </a:r>
          </a:p>
        </p:txBody>
      </p:sp>
    </p:spTree>
    <p:extLst>
      <p:ext uri="{BB962C8B-B14F-4D97-AF65-F5344CB8AC3E}">
        <p14:creationId xmlns:p14="http://schemas.microsoft.com/office/powerpoint/2010/main" val="411387183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655DD-C145-FE49-AECE-1FF27E586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Algoritmo </a:t>
            </a:r>
            <a:r>
              <a:rPr lang="pt-BR" dirty="0" err="1"/>
              <a:t>OneR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D3AD3-41F6-BE44-B7C5-47B77BAE62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2743"/>
            <a:ext cx="10515600" cy="675155"/>
          </a:xfrm>
        </p:spPr>
        <p:txBody>
          <a:bodyPr>
            <a:normAutofit/>
          </a:bodyPr>
          <a:lstStyle/>
          <a:p>
            <a:r>
              <a:rPr lang="en-US" dirty="0"/>
              <a:t>Um </a:t>
            </a:r>
            <a:r>
              <a:rPr lang="en-US" dirty="0" err="1"/>
              <a:t>atributo</a:t>
            </a:r>
            <a:r>
              <a:rPr lang="en-US" dirty="0"/>
              <a:t> </a:t>
            </a:r>
            <a:r>
              <a:rPr lang="en-US" dirty="0" err="1"/>
              <a:t>faz</a:t>
            </a:r>
            <a:r>
              <a:rPr lang="en-US" dirty="0"/>
              <a:t> </a:t>
            </a:r>
            <a:r>
              <a:rPr lang="en-US" dirty="0" err="1"/>
              <a:t>todo</a:t>
            </a:r>
            <a:r>
              <a:rPr lang="en-US" dirty="0"/>
              <a:t> o </a:t>
            </a:r>
            <a:r>
              <a:rPr lang="en-US" dirty="0" err="1"/>
              <a:t>trabalho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3235606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3"/>
          <p:cNvGraphicFramePr>
            <a:graphicFrameLocks noGrp="1"/>
          </p:cNvGraphicFramePr>
          <p:nvPr/>
        </p:nvGraphicFramePr>
        <p:xfrm>
          <a:off x="0" y="908720"/>
          <a:ext cx="12192000" cy="594927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204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69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6164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3362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293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dirty="0">
                          <a:effectLst/>
                        </a:rPr>
                        <a:t>História do crédito</a:t>
                      </a:r>
                      <a:endParaRPr lang="pt-BR" sz="24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Dívida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Garantias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Renda anual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Risco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Ruim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&lt; 15.000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Alto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&gt;= 15.000 a &lt;= 35.000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Alto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&gt;= 15.000 a &lt;= 35.000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Moderado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Alto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Baixo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Desconhecida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Adequada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Baixo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Ruim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&lt; 15.000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Alto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Ruim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Adequada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Moderado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Baixo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Adequada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&gt; 35.000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Baixo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&lt; 15.000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Alto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0532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&gt;= 15.000 a &lt;= 35.000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Moderado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Boa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&gt; 35.0000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>
                          <a:effectLst/>
                        </a:rPr>
                        <a:t>Baixo</a:t>
                      </a:r>
                      <a:endParaRPr lang="pt-BR" sz="24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959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Ruim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>
                          <a:solidFill>
                            <a:schemeClr val="tx1"/>
                          </a:solidFill>
                          <a:effectLst/>
                        </a:rPr>
                        <a:t>Nenhuma</a:t>
                      </a:r>
                      <a:endParaRPr lang="pt-BR" sz="2400" b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b="0" dirty="0">
                          <a:solidFill>
                            <a:schemeClr val="tx1"/>
                          </a:solidFill>
                          <a:effectLst/>
                        </a:rPr>
                        <a:t>&gt;= 15.000 a &lt;= 35.000</a:t>
                      </a:r>
                      <a:endParaRPr lang="pt-BR" sz="24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2400" dirty="0">
                          <a:effectLst/>
                        </a:rPr>
                        <a:t>Alto</a:t>
                      </a:r>
                      <a:endParaRPr lang="pt-BR" sz="24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-24680" y="-27384"/>
            <a:ext cx="8229600" cy="1143000"/>
          </a:xfrm>
        </p:spPr>
        <p:txBody>
          <a:bodyPr/>
          <a:lstStyle/>
          <a:p>
            <a:r>
              <a:rPr lang="pt-BR" dirty="0"/>
              <a:t>Base original</a:t>
            </a:r>
          </a:p>
        </p:txBody>
      </p:sp>
    </p:spTree>
    <p:extLst>
      <p:ext uri="{BB962C8B-B14F-4D97-AF65-F5344CB8AC3E}">
        <p14:creationId xmlns:p14="http://schemas.microsoft.com/office/powerpoint/2010/main" val="116767087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5539496-D819-1844-857D-F35BE813753B}"/>
              </a:ext>
            </a:extLst>
          </p:cNvPr>
          <p:cNvGraphicFramePr>
            <a:graphicFrameLocks noGrp="1"/>
          </p:cNvGraphicFramePr>
          <p:nvPr/>
        </p:nvGraphicFramePr>
        <p:xfrm>
          <a:off x="24714" y="25009"/>
          <a:ext cx="9156356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1272">
                  <a:extLst>
                    <a:ext uri="{9D8B030D-6E8A-4147-A177-3AD203B41FA5}">
                      <a16:colId xmlns:a16="http://schemas.microsoft.com/office/drawing/2014/main" val="2715926792"/>
                    </a:ext>
                  </a:extLst>
                </a:gridCol>
                <a:gridCol w="1831272">
                  <a:extLst>
                    <a:ext uri="{9D8B030D-6E8A-4147-A177-3AD203B41FA5}">
                      <a16:colId xmlns:a16="http://schemas.microsoft.com/office/drawing/2014/main" val="2410665971"/>
                    </a:ext>
                  </a:extLst>
                </a:gridCol>
                <a:gridCol w="3682372">
                  <a:extLst>
                    <a:ext uri="{9D8B030D-6E8A-4147-A177-3AD203B41FA5}">
                      <a16:colId xmlns:a16="http://schemas.microsoft.com/office/drawing/2014/main" val="1755553350"/>
                    </a:ext>
                  </a:extLst>
                </a:gridCol>
                <a:gridCol w="620520">
                  <a:extLst>
                    <a:ext uri="{9D8B030D-6E8A-4147-A177-3AD203B41FA5}">
                      <a16:colId xmlns:a16="http://schemas.microsoft.com/office/drawing/2014/main" val="1670690717"/>
                    </a:ext>
                  </a:extLst>
                </a:gridCol>
                <a:gridCol w="1190920">
                  <a:extLst>
                    <a:ext uri="{9D8B030D-6E8A-4147-A177-3AD203B41FA5}">
                      <a16:colId xmlns:a16="http://schemas.microsoft.com/office/drawing/2014/main" val="18893790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Atributo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Quantidade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Regras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Erro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Total erro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2714441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pt-BR" dirty="0" err="1"/>
                        <a:t>Hist</a:t>
                      </a:r>
                      <a:r>
                        <a:rPr lang="en-US" dirty="0" err="1"/>
                        <a:t>ória</a:t>
                      </a:r>
                      <a:r>
                        <a:rPr lang="en-US" dirty="0"/>
                        <a:t> </a:t>
                      </a:r>
                    </a:p>
                    <a:p>
                      <a:pPr algn="ctr"/>
                      <a:r>
                        <a:rPr lang="en-US" dirty="0"/>
                        <a:t>de </a:t>
                      </a:r>
                    </a:p>
                    <a:p>
                      <a:pPr algn="ctr"/>
                      <a:r>
                        <a:rPr lang="en-US" dirty="0" err="1"/>
                        <a:t>crédito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690531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925983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51999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8469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2847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897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053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066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519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1465720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9EF803FA-7BE7-9140-88B3-4E121250B9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0302" y="0"/>
            <a:ext cx="2789538" cy="6858000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AD7BD52-70D3-6E43-B58B-D14A6BF72FFD}"/>
              </a:ext>
            </a:extLst>
          </p:cNvPr>
          <p:cNvGraphicFramePr>
            <a:graphicFrameLocks noGrp="1"/>
          </p:cNvGraphicFramePr>
          <p:nvPr/>
        </p:nvGraphicFramePr>
        <p:xfrm>
          <a:off x="1857103" y="388711"/>
          <a:ext cx="183127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1272">
                  <a:extLst>
                    <a:ext uri="{9D8B030D-6E8A-4147-A177-3AD203B41FA5}">
                      <a16:colId xmlns:a16="http://schemas.microsoft.com/office/drawing/2014/main" val="1970378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Boa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4709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Desconhecida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9018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Ruim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35717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21B7873-4621-F14A-9ACD-4749E2B49D4E}"/>
              </a:ext>
            </a:extLst>
          </p:cNvPr>
          <p:cNvSpPr txBox="1"/>
          <p:nvPr/>
        </p:nvSpPr>
        <p:spPr>
          <a:xfrm>
            <a:off x="3408707" y="388711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50BAB6-CD11-3644-B8A3-1AAC581E8AD2}"/>
              </a:ext>
            </a:extLst>
          </p:cNvPr>
          <p:cNvSpPr txBox="1"/>
          <p:nvPr/>
        </p:nvSpPr>
        <p:spPr>
          <a:xfrm>
            <a:off x="3404351" y="763182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B5DBDB-BE96-1645-81D3-A1E50BE0DAF0}"/>
              </a:ext>
            </a:extLst>
          </p:cNvPr>
          <p:cNvSpPr txBox="1"/>
          <p:nvPr/>
        </p:nvSpPr>
        <p:spPr>
          <a:xfrm>
            <a:off x="3404351" y="1128941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B5B3F6-7F0A-DD4A-A9E1-C326FA91095B}"/>
              </a:ext>
            </a:extLst>
          </p:cNvPr>
          <p:cNvSpPr txBox="1"/>
          <p:nvPr/>
        </p:nvSpPr>
        <p:spPr>
          <a:xfrm>
            <a:off x="143691" y="4232366"/>
            <a:ext cx="195942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Boa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Alto=</a:t>
            </a:r>
            <a:endParaRPr lang="pt-B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9EE945-0AB6-3B4A-A32D-10660E607915}"/>
              </a:ext>
            </a:extLst>
          </p:cNvPr>
          <p:cNvSpPr txBox="1"/>
          <p:nvPr/>
        </p:nvSpPr>
        <p:spPr>
          <a:xfrm>
            <a:off x="152398" y="4476207"/>
            <a:ext cx="2564676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Boa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Moderado</a:t>
            </a:r>
            <a:r>
              <a:rPr lang="en-US" dirty="0"/>
              <a:t>=</a:t>
            </a:r>
            <a:endParaRPr lang="pt-B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2E0D90-7322-B342-8780-74B253F78E13}"/>
              </a:ext>
            </a:extLst>
          </p:cNvPr>
          <p:cNvSpPr txBox="1"/>
          <p:nvPr/>
        </p:nvSpPr>
        <p:spPr>
          <a:xfrm>
            <a:off x="152397" y="4724399"/>
            <a:ext cx="2123496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Boa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Baixo</a:t>
            </a:r>
            <a:r>
              <a:rPr lang="en-US" dirty="0"/>
              <a:t>=</a:t>
            </a:r>
            <a:endParaRPr lang="pt-B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260D6E-0359-F741-9046-55C354BE8086}"/>
              </a:ext>
            </a:extLst>
          </p:cNvPr>
          <p:cNvSpPr txBox="1"/>
          <p:nvPr/>
        </p:nvSpPr>
        <p:spPr>
          <a:xfrm>
            <a:off x="1907176" y="4232366"/>
            <a:ext cx="22206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797EAB2-E012-684D-A285-03B350450F87}"/>
              </a:ext>
            </a:extLst>
          </p:cNvPr>
          <p:cNvSpPr txBox="1"/>
          <p:nvPr/>
        </p:nvSpPr>
        <p:spPr>
          <a:xfrm>
            <a:off x="2503713" y="4476207"/>
            <a:ext cx="22206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11D582-DBC4-1844-81DE-87DD5E3752D2}"/>
              </a:ext>
            </a:extLst>
          </p:cNvPr>
          <p:cNvSpPr txBox="1"/>
          <p:nvPr/>
        </p:nvSpPr>
        <p:spPr>
          <a:xfrm>
            <a:off x="2029096" y="4720048"/>
            <a:ext cx="22206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B2C2B70-5675-5D48-BD39-B6370CEE6F81}"/>
              </a:ext>
            </a:extLst>
          </p:cNvPr>
          <p:cNvSpPr txBox="1"/>
          <p:nvPr/>
        </p:nvSpPr>
        <p:spPr>
          <a:xfrm>
            <a:off x="3748635" y="388711"/>
            <a:ext cx="305711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Boa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Baixo</a:t>
            </a:r>
            <a:endParaRPr lang="pt-B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9FA7A2A-96F8-584F-AE65-8FEC59CD85E1}"/>
              </a:ext>
            </a:extLst>
          </p:cNvPr>
          <p:cNvSpPr txBox="1"/>
          <p:nvPr/>
        </p:nvSpPr>
        <p:spPr>
          <a:xfrm>
            <a:off x="7445829" y="388711"/>
            <a:ext cx="57476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2/5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2A6246B-08B2-6343-8641-2227DDCF57BE}"/>
              </a:ext>
            </a:extLst>
          </p:cNvPr>
          <p:cNvCxnSpPr/>
          <p:nvPr/>
        </p:nvCxnSpPr>
        <p:spPr>
          <a:xfrm>
            <a:off x="10454636" y="5185954"/>
            <a:ext cx="57476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CE5BFA-836E-344D-846C-B9FB76D39C23}"/>
              </a:ext>
            </a:extLst>
          </p:cNvPr>
          <p:cNvCxnSpPr/>
          <p:nvPr/>
        </p:nvCxnSpPr>
        <p:spPr>
          <a:xfrm>
            <a:off x="10454636" y="5672856"/>
            <a:ext cx="57476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B58C797-AE65-2B4B-B747-EBFE4DEB9A49}"/>
              </a:ext>
            </a:extLst>
          </p:cNvPr>
          <p:cNvCxnSpPr/>
          <p:nvPr/>
        </p:nvCxnSpPr>
        <p:spPr>
          <a:xfrm>
            <a:off x="10454636" y="6078586"/>
            <a:ext cx="57476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2135993-E3FB-0441-9AFB-AAB02ABA7E32}"/>
              </a:ext>
            </a:extLst>
          </p:cNvPr>
          <p:cNvCxnSpPr/>
          <p:nvPr/>
        </p:nvCxnSpPr>
        <p:spPr>
          <a:xfrm>
            <a:off x="10454636" y="4257964"/>
            <a:ext cx="57476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D41C231-F8FA-ED4E-8AEF-E61BC00C2A77}"/>
              </a:ext>
            </a:extLst>
          </p:cNvPr>
          <p:cNvCxnSpPr/>
          <p:nvPr/>
        </p:nvCxnSpPr>
        <p:spPr>
          <a:xfrm>
            <a:off x="10454636" y="4724406"/>
            <a:ext cx="57476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070DDDBB-1A73-4645-BF4A-4784CED5F349}"/>
              </a:ext>
            </a:extLst>
          </p:cNvPr>
          <p:cNvSpPr txBox="1"/>
          <p:nvPr/>
        </p:nvSpPr>
        <p:spPr>
          <a:xfrm>
            <a:off x="2953602" y="4720048"/>
            <a:ext cx="76455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maior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059B7A4-701E-C845-BF3A-B1E760277874}"/>
              </a:ext>
            </a:extLst>
          </p:cNvPr>
          <p:cNvCxnSpPr/>
          <p:nvPr/>
        </p:nvCxnSpPr>
        <p:spPr>
          <a:xfrm flipH="1">
            <a:off x="2634343" y="4904714"/>
            <a:ext cx="34259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34ACC3AB-D3D0-864C-8BE0-418C1EFC4EE7}"/>
              </a:ext>
            </a:extLst>
          </p:cNvPr>
          <p:cNvSpPr txBox="1"/>
          <p:nvPr/>
        </p:nvSpPr>
        <p:spPr>
          <a:xfrm>
            <a:off x="126272" y="5312229"/>
            <a:ext cx="2982688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Desconhecida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Alto=</a:t>
            </a:r>
            <a:endParaRPr lang="pt-BR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629725D-164E-BD43-84FE-2936CDF6058D}"/>
              </a:ext>
            </a:extLst>
          </p:cNvPr>
          <p:cNvSpPr txBox="1"/>
          <p:nvPr/>
        </p:nvSpPr>
        <p:spPr>
          <a:xfrm>
            <a:off x="121916" y="5543007"/>
            <a:ext cx="3579522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Desconhecida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Moderado</a:t>
            </a:r>
            <a:r>
              <a:rPr lang="en-US" dirty="0"/>
              <a:t>=</a:t>
            </a:r>
            <a:endParaRPr lang="pt-BR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4CE211A-878A-6141-9304-73B02F4E578F}"/>
              </a:ext>
            </a:extLst>
          </p:cNvPr>
          <p:cNvSpPr txBox="1"/>
          <p:nvPr/>
        </p:nvSpPr>
        <p:spPr>
          <a:xfrm>
            <a:off x="121916" y="5809678"/>
            <a:ext cx="3091547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Desconhecida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Baixo</a:t>
            </a:r>
            <a:r>
              <a:rPr lang="en-US" dirty="0"/>
              <a:t>=</a:t>
            </a:r>
            <a:endParaRPr lang="pt-BR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AB0E8DC-8788-0C41-B326-D6F3499AB559}"/>
              </a:ext>
            </a:extLst>
          </p:cNvPr>
          <p:cNvSpPr txBox="1"/>
          <p:nvPr/>
        </p:nvSpPr>
        <p:spPr>
          <a:xfrm>
            <a:off x="2830285" y="5312228"/>
            <a:ext cx="22206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F7499E1-9219-CC4C-88DC-2C52B77B6CD7}"/>
              </a:ext>
            </a:extLst>
          </p:cNvPr>
          <p:cNvSpPr txBox="1"/>
          <p:nvPr/>
        </p:nvSpPr>
        <p:spPr>
          <a:xfrm>
            <a:off x="3413764" y="5543006"/>
            <a:ext cx="22206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04173E9-5E4E-AC42-917F-F6FFA77BC244}"/>
              </a:ext>
            </a:extLst>
          </p:cNvPr>
          <p:cNvSpPr txBox="1"/>
          <p:nvPr/>
        </p:nvSpPr>
        <p:spPr>
          <a:xfrm>
            <a:off x="2943496" y="5817325"/>
            <a:ext cx="22206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A87705E-B088-F347-B0A9-85668039D097}"/>
              </a:ext>
            </a:extLst>
          </p:cNvPr>
          <p:cNvSpPr txBox="1"/>
          <p:nvPr/>
        </p:nvSpPr>
        <p:spPr>
          <a:xfrm>
            <a:off x="3589330" y="5303524"/>
            <a:ext cx="74754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maior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7DAF71CD-FB1E-F140-BC3B-E4C27E6A7534}"/>
              </a:ext>
            </a:extLst>
          </p:cNvPr>
          <p:cNvCxnSpPr/>
          <p:nvPr/>
        </p:nvCxnSpPr>
        <p:spPr>
          <a:xfrm flipH="1">
            <a:off x="3270070" y="5488190"/>
            <a:ext cx="34259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A56A9DCA-74FF-0D44-8703-017711F67BBC}"/>
              </a:ext>
            </a:extLst>
          </p:cNvPr>
          <p:cNvSpPr txBox="1"/>
          <p:nvPr/>
        </p:nvSpPr>
        <p:spPr>
          <a:xfrm>
            <a:off x="3718153" y="750117"/>
            <a:ext cx="305711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Desconhecida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</a:t>
            </a:r>
            <a:endParaRPr lang="pt-BR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FA2DDCA-CD08-3740-B938-6BBE242E2CAA}"/>
              </a:ext>
            </a:extLst>
          </p:cNvPr>
          <p:cNvSpPr txBox="1"/>
          <p:nvPr/>
        </p:nvSpPr>
        <p:spPr>
          <a:xfrm>
            <a:off x="7415347" y="776245"/>
            <a:ext cx="57476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3/5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98CF45E-ED58-AE42-B05F-92C2EC7E5A9C}"/>
              </a:ext>
            </a:extLst>
          </p:cNvPr>
          <p:cNvSpPr txBox="1"/>
          <p:nvPr/>
        </p:nvSpPr>
        <p:spPr>
          <a:xfrm>
            <a:off x="5493353" y="4227482"/>
            <a:ext cx="208310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Ruim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Alto=</a:t>
            </a:r>
            <a:endParaRPr lang="pt-BR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EE9E116-97F4-2347-B361-4029366C8271}"/>
              </a:ext>
            </a:extLst>
          </p:cNvPr>
          <p:cNvSpPr txBox="1"/>
          <p:nvPr/>
        </p:nvSpPr>
        <p:spPr>
          <a:xfrm>
            <a:off x="5502061" y="4476207"/>
            <a:ext cx="2697898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Ruim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Moderado</a:t>
            </a:r>
            <a:r>
              <a:rPr lang="en-US" dirty="0"/>
              <a:t>=</a:t>
            </a:r>
            <a:endParaRPr lang="pt-BR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E4D83DE-EA34-4E43-A509-027DA5D6BCF7}"/>
              </a:ext>
            </a:extLst>
          </p:cNvPr>
          <p:cNvSpPr txBox="1"/>
          <p:nvPr/>
        </p:nvSpPr>
        <p:spPr>
          <a:xfrm>
            <a:off x="5510769" y="4720047"/>
            <a:ext cx="233254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Ruim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Baixo</a:t>
            </a:r>
            <a:r>
              <a:rPr lang="en-US" dirty="0"/>
              <a:t>=</a:t>
            </a:r>
            <a:endParaRPr lang="pt-BR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1FE53040-D72C-7145-BC66-74F223A5AA0D}"/>
              </a:ext>
            </a:extLst>
          </p:cNvPr>
          <p:cNvCxnSpPr/>
          <p:nvPr/>
        </p:nvCxnSpPr>
        <p:spPr>
          <a:xfrm>
            <a:off x="10550432" y="2011682"/>
            <a:ext cx="57476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FB6F565-227F-D345-846C-874709FC44BC}"/>
              </a:ext>
            </a:extLst>
          </p:cNvPr>
          <p:cNvCxnSpPr/>
          <p:nvPr/>
        </p:nvCxnSpPr>
        <p:spPr>
          <a:xfrm>
            <a:off x="10550432" y="1102034"/>
            <a:ext cx="57476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96A1B4B-A9C4-C04E-939B-FFFBABC1489C}"/>
              </a:ext>
            </a:extLst>
          </p:cNvPr>
          <p:cNvCxnSpPr/>
          <p:nvPr/>
        </p:nvCxnSpPr>
        <p:spPr>
          <a:xfrm>
            <a:off x="10550432" y="1506984"/>
            <a:ext cx="57476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35CD8A3-3BAB-CB43-A42A-16094F8AA446}"/>
              </a:ext>
            </a:extLst>
          </p:cNvPr>
          <p:cNvCxnSpPr/>
          <p:nvPr/>
        </p:nvCxnSpPr>
        <p:spPr>
          <a:xfrm>
            <a:off x="10567847" y="2438402"/>
            <a:ext cx="57476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5CC9250-C2F0-5E4F-B2CE-B58D916AA7CE}"/>
              </a:ext>
            </a:extLst>
          </p:cNvPr>
          <p:cNvCxnSpPr/>
          <p:nvPr/>
        </p:nvCxnSpPr>
        <p:spPr>
          <a:xfrm>
            <a:off x="10550432" y="2917373"/>
            <a:ext cx="57476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1E80505-FCAD-834C-8C2B-09F3733E1D47}"/>
              </a:ext>
            </a:extLst>
          </p:cNvPr>
          <p:cNvCxnSpPr/>
          <p:nvPr/>
        </p:nvCxnSpPr>
        <p:spPr>
          <a:xfrm>
            <a:off x="10454637" y="640479"/>
            <a:ext cx="57476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F96D5059-CBDF-C649-8800-3A078EEC2108}"/>
              </a:ext>
            </a:extLst>
          </p:cNvPr>
          <p:cNvCxnSpPr/>
          <p:nvPr/>
        </p:nvCxnSpPr>
        <p:spPr>
          <a:xfrm>
            <a:off x="10454637" y="3379325"/>
            <a:ext cx="57476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ABA1523-30D3-2A4D-88FA-10ED4C75258B}"/>
              </a:ext>
            </a:extLst>
          </p:cNvPr>
          <p:cNvCxnSpPr/>
          <p:nvPr/>
        </p:nvCxnSpPr>
        <p:spPr>
          <a:xfrm>
            <a:off x="10454637" y="6549245"/>
            <a:ext cx="57476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42392565-2692-6E4D-BEA5-30B57BE46F9E}"/>
              </a:ext>
            </a:extLst>
          </p:cNvPr>
          <p:cNvSpPr txBox="1"/>
          <p:nvPr/>
        </p:nvSpPr>
        <p:spPr>
          <a:xfrm>
            <a:off x="7415347" y="4222598"/>
            <a:ext cx="22206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3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5F0098B-68B7-554E-91E7-5D294EB88F62}"/>
              </a:ext>
            </a:extLst>
          </p:cNvPr>
          <p:cNvCxnSpPr/>
          <p:nvPr/>
        </p:nvCxnSpPr>
        <p:spPr>
          <a:xfrm>
            <a:off x="10469936" y="3822535"/>
            <a:ext cx="57476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D68C40BA-86DC-0E41-8D30-7811B72C18FE}"/>
              </a:ext>
            </a:extLst>
          </p:cNvPr>
          <p:cNvSpPr txBox="1"/>
          <p:nvPr/>
        </p:nvSpPr>
        <p:spPr>
          <a:xfrm>
            <a:off x="8011884" y="4476207"/>
            <a:ext cx="22206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1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875E9A5-A315-704C-9964-643477EA3582}"/>
              </a:ext>
            </a:extLst>
          </p:cNvPr>
          <p:cNvSpPr txBox="1"/>
          <p:nvPr/>
        </p:nvSpPr>
        <p:spPr>
          <a:xfrm>
            <a:off x="7537902" y="4720047"/>
            <a:ext cx="22206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086AB9B-6070-8A45-9D25-83894C8ACB6B}"/>
              </a:ext>
            </a:extLst>
          </p:cNvPr>
          <p:cNvSpPr txBox="1"/>
          <p:nvPr/>
        </p:nvSpPr>
        <p:spPr>
          <a:xfrm>
            <a:off x="8157510" y="4218522"/>
            <a:ext cx="76455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maior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165696B-99B1-A947-A1AA-EBF10D9F7E73}"/>
              </a:ext>
            </a:extLst>
          </p:cNvPr>
          <p:cNvCxnSpPr/>
          <p:nvPr/>
        </p:nvCxnSpPr>
        <p:spPr>
          <a:xfrm flipH="1">
            <a:off x="7838251" y="4403188"/>
            <a:ext cx="34259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8D2E251-503D-0B45-8CED-667453DA7495}"/>
              </a:ext>
            </a:extLst>
          </p:cNvPr>
          <p:cNvSpPr txBox="1"/>
          <p:nvPr/>
        </p:nvSpPr>
        <p:spPr>
          <a:xfrm>
            <a:off x="3709880" y="1097660"/>
            <a:ext cx="305711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Ruim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</a:t>
            </a:r>
            <a:endParaRPr lang="pt-BR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6862599-335B-CF46-A6A4-DEF20F381886}"/>
              </a:ext>
            </a:extLst>
          </p:cNvPr>
          <p:cNvSpPr txBox="1"/>
          <p:nvPr/>
        </p:nvSpPr>
        <p:spPr>
          <a:xfrm>
            <a:off x="7429585" y="1110381"/>
            <a:ext cx="57476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1/4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A989919-273A-0549-A66D-38D96AC4A2BD}"/>
              </a:ext>
            </a:extLst>
          </p:cNvPr>
          <p:cNvSpPr txBox="1"/>
          <p:nvPr/>
        </p:nvSpPr>
        <p:spPr>
          <a:xfrm>
            <a:off x="8281737" y="776245"/>
            <a:ext cx="69690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6/14</a:t>
            </a:r>
          </a:p>
        </p:txBody>
      </p:sp>
    </p:spTree>
    <p:extLst>
      <p:ext uri="{BB962C8B-B14F-4D97-AF65-F5344CB8AC3E}">
        <p14:creationId xmlns:p14="http://schemas.microsoft.com/office/powerpoint/2010/main" val="3590139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3" fill="hold">
                      <p:stCondLst>
                        <p:cond delay="indefinite"/>
                      </p:stCondLst>
                      <p:childTnLst>
                        <p:par>
                          <p:cTn id="234" fill="hold">
                            <p:stCondLst>
                              <p:cond delay="0"/>
                            </p:stCondLst>
                            <p:childTnLst>
                              <p:par>
                                <p:cTn id="2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9" fill="hold">
                      <p:stCondLst>
                        <p:cond delay="indefinite"/>
                      </p:stCondLst>
                      <p:childTnLst>
                        <p:par>
                          <p:cTn id="240" fill="hold">
                            <p:stCondLst>
                              <p:cond delay="0"/>
                            </p:stCondLst>
                            <p:childTnLst>
                              <p:par>
                                <p:cTn id="2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5" fill="hold">
                      <p:stCondLst>
                        <p:cond delay="indefinite"/>
                      </p:stCondLst>
                      <p:childTnLst>
                        <p:par>
                          <p:cTn id="246" fill="hold">
                            <p:stCondLst>
                              <p:cond delay="0"/>
                            </p:stCondLst>
                            <p:childTnLst>
                              <p:par>
                                <p:cTn id="2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1" fill="hold">
                      <p:stCondLst>
                        <p:cond delay="indefinite"/>
                      </p:stCondLst>
                      <p:childTnLst>
                        <p:par>
                          <p:cTn id="252" fill="hold">
                            <p:stCondLst>
                              <p:cond delay="0"/>
                            </p:stCondLst>
                            <p:childTnLst>
                              <p:par>
                                <p:cTn id="2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3" fill="hold">
                      <p:stCondLst>
                        <p:cond delay="indefinite"/>
                      </p:stCondLst>
                      <p:childTnLst>
                        <p:par>
                          <p:cTn id="274" fill="hold">
                            <p:stCondLst>
                              <p:cond delay="0"/>
                            </p:stCondLst>
                            <p:childTnLst>
                              <p:par>
                                <p:cTn id="27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9" fill="hold">
                      <p:stCondLst>
                        <p:cond delay="indefinite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5" fill="hold">
                      <p:stCondLst>
                        <p:cond delay="indefinite"/>
                      </p:stCondLst>
                      <p:childTnLst>
                        <p:par>
                          <p:cTn id="286" fill="hold">
                            <p:stCondLst>
                              <p:cond delay="0"/>
                            </p:stCondLst>
                            <p:childTnLst>
                              <p:par>
                                <p:cTn id="28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6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7" grpId="0"/>
      <p:bldP spid="38" grpId="0"/>
      <p:bldP spid="39" grpId="0"/>
      <p:bldP spid="40" grpId="0"/>
      <p:bldP spid="41" grpId="0"/>
      <p:bldP spid="50" grpId="0"/>
      <p:bldP spid="52" grpId="0"/>
      <p:bldP spid="53" grpId="0"/>
      <p:bldP spid="54" grpId="0"/>
      <p:bldP spid="56" grpId="0"/>
      <p:bldP spid="57" grpId="0"/>
      <p:bldP spid="58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5539496-D819-1844-857D-F35BE813753B}"/>
              </a:ext>
            </a:extLst>
          </p:cNvPr>
          <p:cNvGraphicFramePr>
            <a:graphicFrameLocks noGrp="1"/>
          </p:cNvGraphicFramePr>
          <p:nvPr/>
        </p:nvGraphicFramePr>
        <p:xfrm>
          <a:off x="24714" y="25009"/>
          <a:ext cx="9156356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1272">
                  <a:extLst>
                    <a:ext uri="{9D8B030D-6E8A-4147-A177-3AD203B41FA5}">
                      <a16:colId xmlns:a16="http://schemas.microsoft.com/office/drawing/2014/main" val="2715926792"/>
                    </a:ext>
                  </a:extLst>
                </a:gridCol>
                <a:gridCol w="1831272">
                  <a:extLst>
                    <a:ext uri="{9D8B030D-6E8A-4147-A177-3AD203B41FA5}">
                      <a16:colId xmlns:a16="http://schemas.microsoft.com/office/drawing/2014/main" val="2410665971"/>
                    </a:ext>
                  </a:extLst>
                </a:gridCol>
                <a:gridCol w="3682372">
                  <a:extLst>
                    <a:ext uri="{9D8B030D-6E8A-4147-A177-3AD203B41FA5}">
                      <a16:colId xmlns:a16="http://schemas.microsoft.com/office/drawing/2014/main" val="1755553350"/>
                    </a:ext>
                  </a:extLst>
                </a:gridCol>
                <a:gridCol w="620520">
                  <a:extLst>
                    <a:ext uri="{9D8B030D-6E8A-4147-A177-3AD203B41FA5}">
                      <a16:colId xmlns:a16="http://schemas.microsoft.com/office/drawing/2014/main" val="1670690717"/>
                    </a:ext>
                  </a:extLst>
                </a:gridCol>
                <a:gridCol w="1190920">
                  <a:extLst>
                    <a:ext uri="{9D8B030D-6E8A-4147-A177-3AD203B41FA5}">
                      <a16:colId xmlns:a16="http://schemas.microsoft.com/office/drawing/2014/main" val="18893790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Atributo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Quantidade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Regras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Erro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Total erro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2714441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pt-BR" dirty="0" err="1"/>
                        <a:t>Hist</a:t>
                      </a:r>
                      <a:r>
                        <a:rPr lang="en-US" dirty="0" err="1"/>
                        <a:t>ória</a:t>
                      </a:r>
                      <a:r>
                        <a:rPr lang="en-US" dirty="0"/>
                        <a:t> </a:t>
                      </a:r>
                    </a:p>
                    <a:p>
                      <a:pPr algn="ctr"/>
                      <a:r>
                        <a:rPr lang="en-US" dirty="0"/>
                        <a:t>de </a:t>
                      </a:r>
                    </a:p>
                    <a:p>
                      <a:pPr algn="ctr"/>
                      <a:r>
                        <a:rPr lang="en-US" dirty="0" err="1"/>
                        <a:t>crédito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90531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925983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5199939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pt-BR" dirty="0" err="1"/>
                        <a:t>D</a:t>
                      </a:r>
                      <a:r>
                        <a:rPr lang="en-US" dirty="0" err="1"/>
                        <a:t>ívida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846914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2847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897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053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066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519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1465720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AD7BD52-70D3-6E43-B58B-D14A6BF72FFD}"/>
              </a:ext>
            </a:extLst>
          </p:cNvPr>
          <p:cNvGraphicFramePr>
            <a:graphicFrameLocks noGrp="1"/>
          </p:cNvGraphicFramePr>
          <p:nvPr/>
        </p:nvGraphicFramePr>
        <p:xfrm>
          <a:off x="1857103" y="388711"/>
          <a:ext cx="183127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1272">
                  <a:extLst>
                    <a:ext uri="{9D8B030D-6E8A-4147-A177-3AD203B41FA5}">
                      <a16:colId xmlns:a16="http://schemas.microsoft.com/office/drawing/2014/main" val="1970378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Boa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4709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Desconhecida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9018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Ruim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35717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21B7873-4621-F14A-9ACD-4749E2B49D4E}"/>
              </a:ext>
            </a:extLst>
          </p:cNvPr>
          <p:cNvSpPr txBox="1"/>
          <p:nvPr/>
        </p:nvSpPr>
        <p:spPr>
          <a:xfrm>
            <a:off x="3408707" y="388711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50BAB6-CD11-3644-B8A3-1AAC581E8AD2}"/>
              </a:ext>
            </a:extLst>
          </p:cNvPr>
          <p:cNvSpPr txBox="1"/>
          <p:nvPr/>
        </p:nvSpPr>
        <p:spPr>
          <a:xfrm>
            <a:off x="3404351" y="763182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B5DBDB-BE96-1645-81D3-A1E50BE0DAF0}"/>
              </a:ext>
            </a:extLst>
          </p:cNvPr>
          <p:cNvSpPr txBox="1"/>
          <p:nvPr/>
        </p:nvSpPr>
        <p:spPr>
          <a:xfrm>
            <a:off x="3404351" y="1128941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B2C2B70-5675-5D48-BD39-B6370CEE6F81}"/>
              </a:ext>
            </a:extLst>
          </p:cNvPr>
          <p:cNvSpPr txBox="1"/>
          <p:nvPr/>
        </p:nvSpPr>
        <p:spPr>
          <a:xfrm>
            <a:off x="3748635" y="388711"/>
            <a:ext cx="305711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Boa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Baixo</a:t>
            </a:r>
            <a:endParaRPr lang="pt-B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9FA7A2A-96F8-584F-AE65-8FEC59CD85E1}"/>
              </a:ext>
            </a:extLst>
          </p:cNvPr>
          <p:cNvSpPr txBox="1"/>
          <p:nvPr/>
        </p:nvSpPr>
        <p:spPr>
          <a:xfrm>
            <a:off x="7445829" y="388711"/>
            <a:ext cx="57476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2/5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56A9DCA-74FF-0D44-8703-017711F67BBC}"/>
              </a:ext>
            </a:extLst>
          </p:cNvPr>
          <p:cNvSpPr txBox="1"/>
          <p:nvPr/>
        </p:nvSpPr>
        <p:spPr>
          <a:xfrm>
            <a:off x="3718153" y="750117"/>
            <a:ext cx="305711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Desconhecida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</a:t>
            </a:r>
            <a:endParaRPr lang="pt-BR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FA2DDCA-CD08-3740-B938-6BBE242E2CAA}"/>
              </a:ext>
            </a:extLst>
          </p:cNvPr>
          <p:cNvSpPr txBox="1"/>
          <p:nvPr/>
        </p:nvSpPr>
        <p:spPr>
          <a:xfrm>
            <a:off x="7415347" y="776245"/>
            <a:ext cx="57476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3/5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8D2E251-503D-0B45-8CED-667453DA7495}"/>
              </a:ext>
            </a:extLst>
          </p:cNvPr>
          <p:cNvSpPr txBox="1"/>
          <p:nvPr/>
        </p:nvSpPr>
        <p:spPr>
          <a:xfrm>
            <a:off x="3709880" y="1097660"/>
            <a:ext cx="305711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Ruim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</a:t>
            </a:r>
            <a:endParaRPr lang="pt-BR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6862599-335B-CF46-A6A4-DEF20F381886}"/>
              </a:ext>
            </a:extLst>
          </p:cNvPr>
          <p:cNvSpPr txBox="1"/>
          <p:nvPr/>
        </p:nvSpPr>
        <p:spPr>
          <a:xfrm>
            <a:off x="7429585" y="1110381"/>
            <a:ext cx="57476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1/4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4673C2-4B5D-F24C-9A2E-91706FE16D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2216" y="0"/>
            <a:ext cx="2360951" cy="6858000"/>
          </a:xfrm>
          <a:prstGeom prst="rect">
            <a:avLst/>
          </a:prstGeom>
        </p:spPr>
      </p:pic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F937F962-3BD5-9148-806F-99B22873CC66}"/>
              </a:ext>
            </a:extLst>
          </p:cNvPr>
          <p:cNvGraphicFramePr>
            <a:graphicFrameLocks noGrp="1"/>
          </p:cNvGraphicFramePr>
          <p:nvPr/>
        </p:nvGraphicFramePr>
        <p:xfrm>
          <a:off x="1857103" y="1529554"/>
          <a:ext cx="1831272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1272">
                  <a:extLst>
                    <a:ext uri="{9D8B030D-6E8A-4147-A177-3AD203B41FA5}">
                      <a16:colId xmlns:a16="http://schemas.microsoft.com/office/drawing/2014/main" val="121237023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pt-BR" dirty="0"/>
                        <a:t>Alta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383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Baixa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3183812"/>
                  </a:ext>
                </a:extLst>
              </a:tr>
            </a:tbl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450F1C47-720E-1E4B-A703-76909EE7DECE}"/>
              </a:ext>
            </a:extLst>
          </p:cNvPr>
          <p:cNvSpPr txBox="1"/>
          <p:nvPr/>
        </p:nvSpPr>
        <p:spPr>
          <a:xfrm>
            <a:off x="130629" y="4206240"/>
            <a:ext cx="1998617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Alta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Alto=</a:t>
            </a:r>
            <a:endParaRPr lang="pt-BR" dirty="0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CD712EA-2E7C-8D44-8893-6CD9FC228859}"/>
              </a:ext>
            </a:extLst>
          </p:cNvPr>
          <p:cNvCxnSpPr>
            <a:cxnSpLocks/>
          </p:cNvCxnSpPr>
          <p:nvPr/>
        </p:nvCxnSpPr>
        <p:spPr>
          <a:xfrm>
            <a:off x="9914709" y="658677"/>
            <a:ext cx="58782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7905DB04-991A-8646-8DC4-B1F55F071FA3}"/>
              </a:ext>
            </a:extLst>
          </p:cNvPr>
          <p:cNvCxnSpPr>
            <a:cxnSpLocks/>
          </p:cNvCxnSpPr>
          <p:nvPr/>
        </p:nvCxnSpPr>
        <p:spPr>
          <a:xfrm>
            <a:off x="9914709" y="1097660"/>
            <a:ext cx="58782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A9F3710E-D5FD-5549-9951-34D503A3AA99}"/>
              </a:ext>
            </a:extLst>
          </p:cNvPr>
          <p:cNvCxnSpPr>
            <a:cxnSpLocks/>
          </p:cNvCxnSpPr>
          <p:nvPr/>
        </p:nvCxnSpPr>
        <p:spPr>
          <a:xfrm>
            <a:off x="9914709" y="5213260"/>
            <a:ext cx="58782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33EBB256-D0FE-0042-8802-994CFB5C6C0A}"/>
              </a:ext>
            </a:extLst>
          </p:cNvPr>
          <p:cNvCxnSpPr>
            <a:cxnSpLocks/>
          </p:cNvCxnSpPr>
          <p:nvPr/>
        </p:nvCxnSpPr>
        <p:spPr>
          <a:xfrm>
            <a:off x="9914709" y="6610986"/>
            <a:ext cx="58782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89F9BB3B-4CE7-2C49-AC9C-C4091D07309A}"/>
              </a:ext>
            </a:extLst>
          </p:cNvPr>
          <p:cNvSpPr txBox="1"/>
          <p:nvPr/>
        </p:nvSpPr>
        <p:spPr>
          <a:xfrm>
            <a:off x="1907177" y="4206240"/>
            <a:ext cx="22206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4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4652CDB-18DD-8544-9BE9-64D88FB0BB20}"/>
              </a:ext>
            </a:extLst>
          </p:cNvPr>
          <p:cNvSpPr txBox="1"/>
          <p:nvPr/>
        </p:nvSpPr>
        <p:spPr>
          <a:xfrm>
            <a:off x="3404351" y="1506370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7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0DEBBD2-F749-9849-9B05-F5F721FD3897}"/>
              </a:ext>
            </a:extLst>
          </p:cNvPr>
          <p:cNvSpPr txBox="1"/>
          <p:nvPr/>
        </p:nvSpPr>
        <p:spPr>
          <a:xfrm>
            <a:off x="3396371" y="1883799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7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CA3D59B-1252-F749-B8F7-5921847DA775}"/>
              </a:ext>
            </a:extLst>
          </p:cNvPr>
          <p:cNvSpPr txBox="1"/>
          <p:nvPr/>
        </p:nvSpPr>
        <p:spPr>
          <a:xfrm>
            <a:off x="130628" y="4492897"/>
            <a:ext cx="258644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Alta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Moderado</a:t>
            </a:r>
            <a:r>
              <a:rPr lang="en-US" dirty="0"/>
              <a:t>=</a:t>
            </a:r>
            <a:endParaRPr lang="pt-BR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D3676D9-4D5D-FC49-B226-3E1E90AEDF19}"/>
              </a:ext>
            </a:extLst>
          </p:cNvPr>
          <p:cNvSpPr txBox="1"/>
          <p:nvPr/>
        </p:nvSpPr>
        <p:spPr>
          <a:xfrm>
            <a:off x="130628" y="4779554"/>
            <a:ext cx="21161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Alta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Baixo</a:t>
            </a:r>
            <a:r>
              <a:rPr lang="en-US" dirty="0"/>
              <a:t>=</a:t>
            </a:r>
            <a:endParaRPr lang="pt-BR" dirty="0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7EFE2993-0003-F149-82DF-B23CB2346A4D}"/>
              </a:ext>
            </a:extLst>
          </p:cNvPr>
          <p:cNvCxnSpPr>
            <a:cxnSpLocks/>
          </p:cNvCxnSpPr>
          <p:nvPr/>
        </p:nvCxnSpPr>
        <p:spPr>
          <a:xfrm>
            <a:off x="9914709" y="5692232"/>
            <a:ext cx="58782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146DC946-3410-3048-A55B-5B30D40D2AC9}"/>
              </a:ext>
            </a:extLst>
          </p:cNvPr>
          <p:cNvSpPr txBox="1"/>
          <p:nvPr/>
        </p:nvSpPr>
        <p:spPr>
          <a:xfrm>
            <a:off x="2503714" y="4502333"/>
            <a:ext cx="22206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1</a:t>
            </a: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300A32C9-4F2B-EB4F-8349-CBB88DDADC8D}"/>
              </a:ext>
            </a:extLst>
          </p:cNvPr>
          <p:cNvCxnSpPr>
            <a:cxnSpLocks/>
          </p:cNvCxnSpPr>
          <p:nvPr/>
        </p:nvCxnSpPr>
        <p:spPr>
          <a:xfrm>
            <a:off x="9914709" y="4779554"/>
            <a:ext cx="58782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11FBA07A-1469-6D44-BB45-5BFDC8AD3129}"/>
              </a:ext>
            </a:extLst>
          </p:cNvPr>
          <p:cNvCxnSpPr>
            <a:cxnSpLocks/>
          </p:cNvCxnSpPr>
          <p:nvPr/>
        </p:nvCxnSpPr>
        <p:spPr>
          <a:xfrm>
            <a:off x="9914709" y="6149431"/>
            <a:ext cx="58782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855B5F94-B391-F149-84A2-7688B0FA2257}"/>
              </a:ext>
            </a:extLst>
          </p:cNvPr>
          <p:cNvSpPr txBox="1"/>
          <p:nvPr/>
        </p:nvSpPr>
        <p:spPr>
          <a:xfrm>
            <a:off x="2024743" y="4767496"/>
            <a:ext cx="22206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2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8B6737CA-8DC5-E141-AABC-BBC81ECC9EF7}"/>
              </a:ext>
            </a:extLst>
          </p:cNvPr>
          <p:cNvSpPr txBox="1"/>
          <p:nvPr/>
        </p:nvSpPr>
        <p:spPr>
          <a:xfrm>
            <a:off x="2744596" y="4184473"/>
            <a:ext cx="76455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maior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ED5AA15C-93B1-A341-8429-4D4F90D6D30B}"/>
              </a:ext>
            </a:extLst>
          </p:cNvPr>
          <p:cNvCxnSpPr/>
          <p:nvPr/>
        </p:nvCxnSpPr>
        <p:spPr>
          <a:xfrm flipH="1">
            <a:off x="2425337" y="4369139"/>
            <a:ext cx="34259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7AA35602-42E4-D341-AA39-580A4D615E71}"/>
              </a:ext>
            </a:extLst>
          </p:cNvPr>
          <p:cNvSpPr txBox="1"/>
          <p:nvPr/>
        </p:nvSpPr>
        <p:spPr>
          <a:xfrm>
            <a:off x="3722509" y="1529554"/>
            <a:ext cx="305711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Alta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</a:t>
            </a:r>
            <a:endParaRPr lang="pt-BR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B1D5162E-0AA6-0B42-996C-73809A3A1FBD}"/>
              </a:ext>
            </a:extLst>
          </p:cNvPr>
          <p:cNvSpPr txBox="1"/>
          <p:nvPr/>
        </p:nvSpPr>
        <p:spPr>
          <a:xfrm>
            <a:off x="7425229" y="1497915"/>
            <a:ext cx="57476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3/7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FD480B1-3E93-9A42-A647-4A50B29DA788}"/>
              </a:ext>
            </a:extLst>
          </p:cNvPr>
          <p:cNvSpPr txBox="1"/>
          <p:nvPr/>
        </p:nvSpPr>
        <p:spPr>
          <a:xfrm>
            <a:off x="126273" y="5338358"/>
            <a:ext cx="211618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Baixa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Alto=</a:t>
            </a:r>
            <a:endParaRPr lang="pt-BR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7F0B3C0-8003-9741-BC34-A7D3B749E90C}"/>
              </a:ext>
            </a:extLst>
          </p:cNvPr>
          <p:cNvSpPr txBox="1"/>
          <p:nvPr/>
        </p:nvSpPr>
        <p:spPr>
          <a:xfrm>
            <a:off x="126272" y="5625015"/>
            <a:ext cx="2747557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Baixa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Moderado</a:t>
            </a:r>
            <a:r>
              <a:rPr lang="en-US" dirty="0"/>
              <a:t>=</a:t>
            </a:r>
            <a:endParaRPr lang="pt-BR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60A3387-F2C8-2E49-BB0D-57820C0CD1D7}"/>
              </a:ext>
            </a:extLst>
          </p:cNvPr>
          <p:cNvSpPr txBox="1"/>
          <p:nvPr/>
        </p:nvSpPr>
        <p:spPr>
          <a:xfrm>
            <a:off x="126271" y="5911672"/>
            <a:ext cx="229906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Baixa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Baixo</a:t>
            </a:r>
            <a:r>
              <a:rPr lang="en-US" dirty="0"/>
              <a:t>=</a:t>
            </a:r>
            <a:endParaRPr lang="pt-BR" dirty="0"/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28CB2EA8-ED5E-A747-B635-ACDF4E30CAD1}"/>
              </a:ext>
            </a:extLst>
          </p:cNvPr>
          <p:cNvCxnSpPr>
            <a:cxnSpLocks/>
          </p:cNvCxnSpPr>
          <p:nvPr/>
        </p:nvCxnSpPr>
        <p:spPr>
          <a:xfrm>
            <a:off x="10045337" y="2020769"/>
            <a:ext cx="4572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0248E8D4-DD85-434D-8064-888928254DBD}"/>
              </a:ext>
            </a:extLst>
          </p:cNvPr>
          <p:cNvCxnSpPr>
            <a:cxnSpLocks/>
          </p:cNvCxnSpPr>
          <p:nvPr/>
        </p:nvCxnSpPr>
        <p:spPr>
          <a:xfrm>
            <a:off x="10045337" y="3414140"/>
            <a:ext cx="4572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0396AE52-FB39-1A4C-8848-289F6D4D810C}"/>
              </a:ext>
            </a:extLst>
          </p:cNvPr>
          <p:cNvSpPr txBox="1"/>
          <p:nvPr/>
        </p:nvSpPr>
        <p:spPr>
          <a:xfrm>
            <a:off x="2053044" y="5338358"/>
            <a:ext cx="22206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2</a:t>
            </a: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D0ADD09B-8B3A-1544-A9AE-9A21D3A82298}"/>
              </a:ext>
            </a:extLst>
          </p:cNvPr>
          <p:cNvCxnSpPr>
            <a:cxnSpLocks/>
          </p:cNvCxnSpPr>
          <p:nvPr/>
        </p:nvCxnSpPr>
        <p:spPr>
          <a:xfrm>
            <a:off x="10021389" y="1547352"/>
            <a:ext cx="4572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D4FFE423-B37D-F34A-A6BB-402C767DC349}"/>
              </a:ext>
            </a:extLst>
          </p:cNvPr>
          <p:cNvCxnSpPr>
            <a:cxnSpLocks/>
          </p:cNvCxnSpPr>
          <p:nvPr/>
        </p:nvCxnSpPr>
        <p:spPr>
          <a:xfrm>
            <a:off x="10045338" y="3855124"/>
            <a:ext cx="4572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7CD645E1-F926-824C-824E-C25A4416E97C}"/>
              </a:ext>
            </a:extLst>
          </p:cNvPr>
          <p:cNvSpPr txBox="1"/>
          <p:nvPr/>
        </p:nvSpPr>
        <p:spPr>
          <a:xfrm>
            <a:off x="2610396" y="5621388"/>
            <a:ext cx="22206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2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BF19AD6-D4DC-BB40-AC39-9DF9D9E2D251}"/>
              </a:ext>
            </a:extLst>
          </p:cNvPr>
          <p:cNvCxnSpPr>
            <a:cxnSpLocks/>
          </p:cNvCxnSpPr>
          <p:nvPr/>
        </p:nvCxnSpPr>
        <p:spPr>
          <a:xfrm>
            <a:off x="10021389" y="2486678"/>
            <a:ext cx="4572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0031CBE2-399A-5F46-9CF5-515AFF8CE920}"/>
              </a:ext>
            </a:extLst>
          </p:cNvPr>
          <p:cNvCxnSpPr>
            <a:cxnSpLocks/>
          </p:cNvCxnSpPr>
          <p:nvPr/>
        </p:nvCxnSpPr>
        <p:spPr>
          <a:xfrm>
            <a:off x="10021389" y="2965650"/>
            <a:ext cx="4572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29551E4C-8D77-F348-BFF9-C8210BBCBBEF}"/>
              </a:ext>
            </a:extLst>
          </p:cNvPr>
          <p:cNvCxnSpPr>
            <a:cxnSpLocks/>
          </p:cNvCxnSpPr>
          <p:nvPr/>
        </p:nvCxnSpPr>
        <p:spPr>
          <a:xfrm>
            <a:off x="10025744" y="4365166"/>
            <a:ext cx="4572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D5373ED0-ABBD-1441-BF1F-2A84D83D850D}"/>
              </a:ext>
            </a:extLst>
          </p:cNvPr>
          <p:cNvSpPr txBox="1"/>
          <p:nvPr/>
        </p:nvSpPr>
        <p:spPr>
          <a:xfrm>
            <a:off x="2171701" y="5911672"/>
            <a:ext cx="22206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3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5191678-EADF-E042-9425-6DE60ECF4DD1}"/>
              </a:ext>
            </a:extLst>
          </p:cNvPr>
          <p:cNvSpPr txBox="1"/>
          <p:nvPr/>
        </p:nvSpPr>
        <p:spPr>
          <a:xfrm>
            <a:off x="2832465" y="5889905"/>
            <a:ext cx="76455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maior</a:t>
            </a:r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83DAD8C2-47D4-6B4D-8323-9FD84690737F}"/>
              </a:ext>
            </a:extLst>
          </p:cNvPr>
          <p:cNvCxnSpPr/>
          <p:nvPr/>
        </p:nvCxnSpPr>
        <p:spPr>
          <a:xfrm flipH="1">
            <a:off x="2513206" y="6074571"/>
            <a:ext cx="34259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CE22A612-9527-E34F-A780-7919ABAB227C}"/>
              </a:ext>
            </a:extLst>
          </p:cNvPr>
          <p:cNvSpPr txBox="1"/>
          <p:nvPr/>
        </p:nvSpPr>
        <p:spPr>
          <a:xfrm>
            <a:off x="3707066" y="1865863"/>
            <a:ext cx="305711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Baixa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Baixo</a:t>
            </a:r>
            <a:endParaRPr lang="pt-BR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F4A5581-6B2D-674A-97F2-481F400FCE73}"/>
              </a:ext>
            </a:extLst>
          </p:cNvPr>
          <p:cNvSpPr txBox="1"/>
          <p:nvPr/>
        </p:nvSpPr>
        <p:spPr>
          <a:xfrm>
            <a:off x="7397859" y="1844774"/>
            <a:ext cx="57476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4/7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5E891FA4-097C-E743-AFA6-0C363280526C}"/>
              </a:ext>
            </a:extLst>
          </p:cNvPr>
          <p:cNvSpPr txBox="1"/>
          <p:nvPr/>
        </p:nvSpPr>
        <p:spPr>
          <a:xfrm>
            <a:off x="8281737" y="776245"/>
            <a:ext cx="69690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6/14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DEA55B87-D718-2A49-BF72-665DDD0C4AF3}"/>
              </a:ext>
            </a:extLst>
          </p:cNvPr>
          <p:cNvSpPr txBox="1"/>
          <p:nvPr/>
        </p:nvSpPr>
        <p:spPr>
          <a:xfrm>
            <a:off x="8264318" y="1634046"/>
            <a:ext cx="69690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7/14</a:t>
            </a:r>
          </a:p>
        </p:txBody>
      </p:sp>
    </p:spTree>
    <p:extLst>
      <p:ext uri="{BB962C8B-B14F-4D97-AF65-F5344CB8AC3E}">
        <p14:creationId xmlns:p14="http://schemas.microsoft.com/office/powerpoint/2010/main" val="3934296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5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6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8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7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67" grpId="0"/>
      <p:bldP spid="68" grpId="0"/>
      <p:bldP spid="69" grpId="0"/>
      <p:bldP spid="70" grpId="0"/>
      <p:bldP spid="71" grpId="0"/>
      <p:bldP spid="73" grpId="0"/>
      <p:bldP spid="76" grpId="0"/>
      <p:bldP spid="77" grpId="0"/>
      <p:bldP spid="79" grpId="0"/>
      <p:bldP spid="80" grpId="0"/>
      <p:bldP spid="81" grpId="0"/>
      <p:bldP spid="82" grpId="0"/>
      <p:bldP spid="83" grpId="0"/>
      <p:bldP spid="87" grpId="0"/>
      <p:bldP spid="90" grpId="0"/>
      <p:bldP spid="94" grpId="0"/>
      <p:bldP spid="95" grpId="0"/>
      <p:bldP spid="97" grpId="0"/>
      <p:bldP spid="98" grpId="0"/>
      <p:bldP spid="100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5539496-D819-1844-857D-F35BE813753B}"/>
              </a:ext>
            </a:extLst>
          </p:cNvPr>
          <p:cNvGraphicFramePr>
            <a:graphicFrameLocks noGrp="1"/>
          </p:cNvGraphicFramePr>
          <p:nvPr/>
        </p:nvGraphicFramePr>
        <p:xfrm>
          <a:off x="24714" y="25009"/>
          <a:ext cx="9156356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1272">
                  <a:extLst>
                    <a:ext uri="{9D8B030D-6E8A-4147-A177-3AD203B41FA5}">
                      <a16:colId xmlns:a16="http://schemas.microsoft.com/office/drawing/2014/main" val="2715926792"/>
                    </a:ext>
                  </a:extLst>
                </a:gridCol>
                <a:gridCol w="1831272">
                  <a:extLst>
                    <a:ext uri="{9D8B030D-6E8A-4147-A177-3AD203B41FA5}">
                      <a16:colId xmlns:a16="http://schemas.microsoft.com/office/drawing/2014/main" val="2410665971"/>
                    </a:ext>
                  </a:extLst>
                </a:gridCol>
                <a:gridCol w="3682372">
                  <a:extLst>
                    <a:ext uri="{9D8B030D-6E8A-4147-A177-3AD203B41FA5}">
                      <a16:colId xmlns:a16="http://schemas.microsoft.com/office/drawing/2014/main" val="1755553350"/>
                    </a:ext>
                  </a:extLst>
                </a:gridCol>
                <a:gridCol w="620520">
                  <a:extLst>
                    <a:ext uri="{9D8B030D-6E8A-4147-A177-3AD203B41FA5}">
                      <a16:colId xmlns:a16="http://schemas.microsoft.com/office/drawing/2014/main" val="1670690717"/>
                    </a:ext>
                  </a:extLst>
                </a:gridCol>
                <a:gridCol w="1190920">
                  <a:extLst>
                    <a:ext uri="{9D8B030D-6E8A-4147-A177-3AD203B41FA5}">
                      <a16:colId xmlns:a16="http://schemas.microsoft.com/office/drawing/2014/main" val="18893790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Atributo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Quantidade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Regras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Erro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Total erro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2714441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pt-BR" dirty="0" err="1"/>
                        <a:t>Hist</a:t>
                      </a:r>
                      <a:r>
                        <a:rPr lang="en-US" dirty="0" err="1"/>
                        <a:t>ória</a:t>
                      </a:r>
                      <a:r>
                        <a:rPr lang="en-US" dirty="0"/>
                        <a:t> </a:t>
                      </a:r>
                    </a:p>
                    <a:p>
                      <a:pPr algn="ctr"/>
                      <a:r>
                        <a:rPr lang="en-US" dirty="0"/>
                        <a:t>de </a:t>
                      </a:r>
                    </a:p>
                    <a:p>
                      <a:pPr algn="ctr"/>
                      <a:r>
                        <a:rPr lang="en-US" dirty="0" err="1"/>
                        <a:t>crédito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90531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925983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5199939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pt-BR" dirty="0" err="1"/>
                        <a:t>D</a:t>
                      </a:r>
                      <a:r>
                        <a:rPr lang="en-US" dirty="0" err="1"/>
                        <a:t>ívida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846914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2847817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pt-BR" dirty="0"/>
                        <a:t>Garantias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89735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053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066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519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1465720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AD7BD52-70D3-6E43-B58B-D14A6BF72FFD}"/>
              </a:ext>
            </a:extLst>
          </p:cNvPr>
          <p:cNvGraphicFramePr>
            <a:graphicFrameLocks noGrp="1"/>
          </p:cNvGraphicFramePr>
          <p:nvPr/>
        </p:nvGraphicFramePr>
        <p:xfrm>
          <a:off x="1857103" y="388711"/>
          <a:ext cx="183127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1272">
                  <a:extLst>
                    <a:ext uri="{9D8B030D-6E8A-4147-A177-3AD203B41FA5}">
                      <a16:colId xmlns:a16="http://schemas.microsoft.com/office/drawing/2014/main" val="1970378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Boa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4709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Desconhecida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9018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Ruim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35717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21B7873-4621-F14A-9ACD-4749E2B49D4E}"/>
              </a:ext>
            </a:extLst>
          </p:cNvPr>
          <p:cNvSpPr txBox="1"/>
          <p:nvPr/>
        </p:nvSpPr>
        <p:spPr>
          <a:xfrm>
            <a:off x="3408707" y="388711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50BAB6-CD11-3644-B8A3-1AAC581E8AD2}"/>
              </a:ext>
            </a:extLst>
          </p:cNvPr>
          <p:cNvSpPr txBox="1"/>
          <p:nvPr/>
        </p:nvSpPr>
        <p:spPr>
          <a:xfrm>
            <a:off x="3404351" y="763182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B5DBDB-BE96-1645-81D3-A1E50BE0DAF0}"/>
              </a:ext>
            </a:extLst>
          </p:cNvPr>
          <p:cNvSpPr txBox="1"/>
          <p:nvPr/>
        </p:nvSpPr>
        <p:spPr>
          <a:xfrm>
            <a:off x="3404351" y="1128941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B2C2B70-5675-5D48-BD39-B6370CEE6F81}"/>
              </a:ext>
            </a:extLst>
          </p:cNvPr>
          <p:cNvSpPr txBox="1"/>
          <p:nvPr/>
        </p:nvSpPr>
        <p:spPr>
          <a:xfrm>
            <a:off x="3748635" y="388711"/>
            <a:ext cx="305711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Boa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Baixo</a:t>
            </a:r>
            <a:endParaRPr lang="pt-B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9FA7A2A-96F8-584F-AE65-8FEC59CD85E1}"/>
              </a:ext>
            </a:extLst>
          </p:cNvPr>
          <p:cNvSpPr txBox="1"/>
          <p:nvPr/>
        </p:nvSpPr>
        <p:spPr>
          <a:xfrm>
            <a:off x="7445829" y="388711"/>
            <a:ext cx="57476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2/5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56A9DCA-74FF-0D44-8703-017711F67BBC}"/>
              </a:ext>
            </a:extLst>
          </p:cNvPr>
          <p:cNvSpPr txBox="1"/>
          <p:nvPr/>
        </p:nvSpPr>
        <p:spPr>
          <a:xfrm>
            <a:off x="3718153" y="750117"/>
            <a:ext cx="305711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Desconhecida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</a:t>
            </a:r>
            <a:endParaRPr lang="pt-BR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FA2DDCA-CD08-3740-B938-6BBE242E2CAA}"/>
              </a:ext>
            </a:extLst>
          </p:cNvPr>
          <p:cNvSpPr txBox="1"/>
          <p:nvPr/>
        </p:nvSpPr>
        <p:spPr>
          <a:xfrm>
            <a:off x="7415347" y="776245"/>
            <a:ext cx="57476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3/5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8D2E251-503D-0B45-8CED-667453DA7495}"/>
              </a:ext>
            </a:extLst>
          </p:cNvPr>
          <p:cNvSpPr txBox="1"/>
          <p:nvPr/>
        </p:nvSpPr>
        <p:spPr>
          <a:xfrm>
            <a:off x="3709880" y="1097660"/>
            <a:ext cx="305711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Ruim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</a:t>
            </a:r>
            <a:endParaRPr lang="pt-BR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6862599-335B-CF46-A6A4-DEF20F381886}"/>
              </a:ext>
            </a:extLst>
          </p:cNvPr>
          <p:cNvSpPr txBox="1"/>
          <p:nvPr/>
        </p:nvSpPr>
        <p:spPr>
          <a:xfrm>
            <a:off x="7429585" y="1110381"/>
            <a:ext cx="57476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1/4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F937F962-3BD5-9148-806F-99B22873CC66}"/>
              </a:ext>
            </a:extLst>
          </p:cNvPr>
          <p:cNvGraphicFramePr>
            <a:graphicFrameLocks noGrp="1"/>
          </p:cNvGraphicFramePr>
          <p:nvPr/>
        </p:nvGraphicFramePr>
        <p:xfrm>
          <a:off x="1857103" y="1529554"/>
          <a:ext cx="1831272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1272">
                  <a:extLst>
                    <a:ext uri="{9D8B030D-6E8A-4147-A177-3AD203B41FA5}">
                      <a16:colId xmlns:a16="http://schemas.microsoft.com/office/drawing/2014/main" val="121237023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pt-BR" dirty="0"/>
                        <a:t>Alta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383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Baixa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3183812"/>
                  </a:ext>
                </a:extLst>
              </a:tr>
            </a:tbl>
          </a:graphicData>
        </a:graphic>
      </p:graphicFrame>
      <p:sp>
        <p:nvSpPr>
          <p:cNvPr id="68" name="TextBox 67">
            <a:extLst>
              <a:ext uri="{FF2B5EF4-FFF2-40B4-BE49-F238E27FC236}">
                <a16:creationId xmlns:a16="http://schemas.microsoft.com/office/drawing/2014/main" id="{24652CDB-18DD-8544-9BE9-64D88FB0BB20}"/>
              </a:ext>
            </a:extLst>
          </p:cNvPr>
          <p:cNvSpPr txBox="1"/>
          <p:nvPr/>
        </p:nvSpPr>
        <p:spPr>
          <a:xfrm>
            <a:off x="3404351" y="1506370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7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0DEBBD2-F749-9849-9B05-F5F721FD3897}"/>
              </a:ext>
            </a:extLst>
          </p:cNvPr>
          <p:cNvSpPr txBox="1"/>
          <p:nvPr/>
        </p:nvSpPr>
        <p:spPr>
          <a:xfrm>
            <a:off x="3396371" y="1883799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7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AA35602-42E4-D341-AA39-580A4D615E71}"/>
              </a:ext>
            </a:extLst>
          </p:cNvPr>
          <p:cNvSpPr txBox="1"/>
          <p:nvPr/>
        </p:nvSpPr>
        <p:spPr>
          <a:xfrm>
            <a:off x="3722509" y="1529554"/>
            <a:ext cx="305711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Alta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</a:t>
            </a:r>
            <a:endParaRPr lang="pt-BR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B1D5162E-0AA6-0B42-996C-73809A3A1FBD}"/>
              </a:ext>
            </a:extLst>
          </p:cNvPr>
          <p:cNvSpPr txBox="1"/>
          <p:nvPr/>
        </p:nvSpPr>
        <p:spPr>
          <a:xfrm>
            <a:off x="7425229" y="1497915"/>
            <a:ext cx="57476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3/7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CE22A612-9527-E34F-A780-7919ABAB227C}"/>
              </a:ext>
            </a:extLst>
          </p:cNvPr>
          <p:cNvSpPr txBox="1"/>
          <p:nvPr/>
        </p:nvSpPr>
        <p:spPr>
          <a:xfrm>
            <a:off x="3707066" y="1865863"/>
            <a:ext cx="305711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Baixa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Baixo</a:t>
            </a:r>
            <a:endParaRPr lang="pt-BR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F4A5581-6B2D-674A-97F2-481F400FCE73}"/>
              </a:ext>
            </a:extLst>
          </p:cNvPr>
          <p:cNvSpPr txBox="1"/>
          <p:nvPr/>
        </p:nvSpPr>
        <p:spPr>
          <a:xfrm>
            <a:off x="7397859" y="1844774"/>
            <a:ext cx="57476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4/7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8F50A9-AD16-8848-A703-26A5C17388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3054" y="0"/>
            <a:ext cx="2539360" cy="685800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55D58719-0FC9-D242-8A0D-73D75877C26F}"/>
              </a:ext>
            </a:extLst>
          </p:cNvPr>
          <p:cNvSpPr txBox="1"/>
          <p:nvPr/>
        </p:nvSpPr>
        <p:spPr>
          <a:xfrm>
            <a:off x="8281737" y="776245"/>
            <a:ext cx="69690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6/14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BE27143-C3B8-CC40-A84E-09626BB5733D}"/>
              </a:ext>
            </a:extLst>
          </p:cNvPr>
          <p:cNvSpPr txBox="1"/>
          <p:nvPr/>
        </p:nvSpPr>
        <p:spPr>
          <a:xfrm>
            <a:off x="8264318" y="1634046"/>
            <a:ext cx="69690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7/14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D05B060-63D2-DD4D-8FE9-6B79A277B64A}"/>
              </a:ext>
            </a:extLst>
          </p:cNvPr>
          <p:cNvGraphicFramePr>
            <a:graphicFrameLocks noGrp="1"/>
          </p:cNvGraphicFramePr>
          <p:nvPr/>
        </p:nvGraphicFramePr>
        <p:xfrm>
          <a:off x="1857103" y="2253131"/>
          <a:ext cx="183127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1272">
                  <a:extLst>
                    <a:ext uri="{9D8B030D-6E8A-4147-A177-3AD203B41FA5}">
                      <a16:colId xmlns:a16="http://schemas.microsoft.com/office/drawing/2014/main" val="26228797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Nenhuma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05691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Adequada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389035"/>
                  </a:ext>
                </a:extLst>
              </a:tr>
            </a:tbl>
          </a:graphicData>
        </a:graphic>
      </p:graphicFrame>
      <p:sp>
        <p:nvSpPr>
          <p:cNvPr id="55" name="TextBox 54">
            <a:extLst>
              <a:ext uri="{FF2B5EF4-FFF2-40B4-BE49-F238E27FC236}">
                <a16:creationId xmlns:a16="http://schemas.microsoft.com/office/drawing/2014/main" id="{A89C81B0-60C5-1943-A4CF-4DCCF05B437D}"/>
              </a:ext>
            </a:extLst>
          </p:cNvPr>
          <p:cNvSpPr txBox="1"/>
          <p:nvPr/>
        </p:nvSpPr>
        <p:spPr>
          <a:xfrm>
            <a:off x="3265714" y="2244147"/>
            <a:ext cx="47494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11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44BD20B-8F49-B542-A149-D5ABCE86D747}"/>
              </a:ext>
            </a:extLst>
          </p:cNvPr>
          <p:cNvSpPr txBox="1"/>
          <p:nvPr/>
        </p:nvSpPr>
        <p:spPr>
          <a:xfrm>
            <a:off x="3365484" y="2636207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10DA5-ADCB-7B45-8930-28078F346276}"/>
              </a:ext>
            </a:extLst>
          </p:cNvPr>
          <p:cNvSpPr txBox="1"/>
          <p:nvPr/>
        </p:nvSpPr>
        <p:spPr>
          <a:xfrm>
            <a:off x="24714" y="4104249"/>
            <a:ext cx="252254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Nenhuma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Alto=</a:t>
            </a:r>
            <a:endParaRPr lang="pt-BR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29215E8-FFDA-A848-A151-7DCB0C618EE5}"/>
              </a:ext>
            </a:extLst>
          </p:cNvPr>
          <p:cNvSpPr txBox="1"/>
          <p:nvPr/>
        </p:nvSpPr>
        <p:spPr>
          <a:xfrm>
            <a:off x="24713" y="4458494"/>
            <a:ext cx="3123436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Nenhuma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Moderado</a:t>
            </a:r>
            <a:r>
              <a:rPr lang="en-US" dirty="0"/>
              <a:t>=</a:t>
            </a:r>
            <a:endParaRPr lang="pt-BR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1CC7C39-02D4-8746-BCE4-B98DB6E3023F}"/>
              </a:ext>
            </a:extLst>
          </p:cNvPr>
          <p:cNvSpPr txBox="1"/>
          <p:nvPr/>
        </p:nvSpPr>
        <p:spPr>
          <a:xfrm>
            <a:off x="24713" y="4812739"/>
            <a:ext cx="264011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Nenhuma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Baixo</a:t>
            </a:r>
            <a:r>
              <a:rPr lang="en-US" dirty="0"/>
              <a:t>=</a:t>
            </a:r>
            <a:endParaRPr lang="pt-BR" dirty="0"/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76A8C57A-B7E2-B64B-B422-EC8509CC2EA6}"/>
              </a:ext>
            </a:extLst>
          </p:cNvPr>
          <p:cNvCxnSpPr>
            <a:cxnSpLocks/>
          </p:cNvCxnSpPr>
          <p:nvPr/>
        </p:nvCxnSpPr>
        <p:spPr>
          <a:xfrm>
            <a:off x="10332720" y="646015"/>
            <a:ext cx="43325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CE79871-FDC9-9E43-B5AE-773233AF5F6A}"/>
              </a:ext>
            </a:extLst>
          </p:cNvPr>
          <p:cNvCxnSpPr>
            <a:cxnSpLocks/>
          </p:cNvCxnSpPr>
          <p:nvPr/>
        </p:nvCxnSpPr>
        <p:spPr>
          <a:xfrm>
            <a:off x="10332720" y="1097660"/>
            <a:ext cx="43325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C24B11B4-230A-1941-806A-39E21B750443}"/>
              </a:ext>
            </a:extLst>
          </p:cNvPr>
          <p:cNvCxnSpPr>
            <a:cxnSpLocks/>
          </p:cNvCxnSpPr>
          <p:nvPr/>
        </p:nvCxnSpPr>
        <p:spPr>
          <a:xfrm>
            <a:off x="10332720" y="2004959"/>
            <a:ext cx="43325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EAD5960F-93E8-F14F-89E2-A5C2F2300246}"/>
              </a:ext>
            </a:extLst>
          </p:cNvPr>
          <p:cNvCxnSpPr>
            <a:cxnSpLocks/>
          </p:cNvCxnSpPr>
          <p:nvPr/>
        </p:nvCxnSpPr>
        <p:spPr>
          <a:xfrm>
            <a:off x="10332720" y="3384861"/>
            <a:ext cx="43325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693ACAA3-F6C0-054C-8C46-723486EA98EC}"/>
              </a:ext>
            </a:extLst>
          </p:cNvPr>
          <p:cNvCxnSpPr>
            <a:cxnSpLocks/>
          </p:cNvCxnSpPr>
          <p:nvPr/>
        </p:nvCxnSpPr>
        <p:spPr>
          <a:xfrm>
            <a:off x="10332720" y="5182071"/>
            <a:ext cx="43325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948302F-EC57-CF46-AC44-737C136C6965}"/>
              </a:ext>
            </a:extLst>
          </p:cNvPr>
          <p:cNvCxnSpPr>
            <a:cxnSpLocks/>
          </p:cNvCxnSpPr>
          <p:nvPr/>
        </p:nvCxnSpPr>
        <p:spPr>
          <a:xfrm>
            <a:off x="10332720" y="6593969"/>
            <a:ext cx="43325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AB38A6ED-76C9-5A4D-A1AA-52CAC8C0AA8B}"/>
              </a:ext>
            </a:extLst>
          </p:cNvPr>
          <p:cNvSpPr txBox="1"/>
          <p:nvPr/>
        </p:nvSpPr>
        <p:spPr>
          <a:xfrm>
            <a:off x="2385732" y="4104249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6</a:t>
            </a:r>
          </a:p>
        </p:txBody>
      </p: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4E4E01F5-3606-4A4F-9685-B688E113F9CD}"/>
              </a:ext>
            </a:extLst>
          </p:cNvPr>
          <p:cNvCxnSpPr>
            <a:cxnSpLocks/>
          </p:cNvCxnSpPr>
          <p:nvPr/>
        </p:nvCxnSpPr>
        <p:spPr>
          <a:xfrm>
            <a:off x="10332720" y="1551705"/>
            <a:ext cx="43325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BCE8666B-214E-2046-BDCD-C77E73D9A473}"/>
              </a:ext>
            </a:extLst>
          </p:cNvPr>
          <p:cNvCxnSpPr>
            <a:cxnSpLocks/>
          </p:cNvCxnSpPr>
          <p:nvPr/>
        </p:nvCxnSpPr>
        <p:spPr>
          <a:xfrm>
            <a:off x="10332720" y="5652243"/>
            <a:ext cx="43325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41F4F8AE-17A6-F243-989A-0E266529E447}"/>
              </a:ext>
            </a:extLst>
          </p:cNvPr>
          <p:cNvSpPr txBox="1"/>
          <p:nvPr/>
        </p:nvSpPr>
        <p:spPr>
          <a:xfrm>
            <a:off x="2976007" y="4467951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2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65F193D0-0C00-4F41-8129-AD0908415E18}"/>
              </a:ext>
            </a:extLst>
          </p:cNvPr>
          <p:cNvCxnSpPr>
            <a:cxnSpLocks/>
          </p:cNvCxnSpPr>
          <p:nvPr/>
        </p:nvCxnSpPr>
        <p:spPr>
          <a:xfrm>
            <a:off x="10332720" y="2430801"/>
            <a:ext cx="43325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80734DF8-FD59-AF41-A2BF-4DD6CD8D7722}"/>
              </a:ext>
            </a:extLst>
          </p:cNvPr>
          <p:cNvCxnSpPr>
            <a:cxnSpLocks/>
          </p:cNvCxnSpPr>
          <p:nvPr/>
        </p:nvCxnSpPr>
        <p:spPr>
          <a:xfrm>
            <a:off x="10349049" y="4298733"/>
            <a:ext cx="43325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FE11BE92-540C-8547-8407-456F680CCA13}"/>
              </a:ext>
            </a:extLst>
          </p:cNvPr>
          <p:cNvCxnSpPr>
            <a:cxnSpLocks/>
          </p:cNvCxnSpPr>
          <p:nvPr/>
        </p:nvCxnSpPr>
        <p:spPr>
          <a:xfrm>
            <a:off x="10332720" y="6136298"/>
            <a:ext cx="43325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9" name="TextBox 108">
            <a:extLst>
              <a:ext uri="{FF2B5EF4-FFF2-40B4-BE49-F238E27FC236}">
                <a16:creationId xmlns:a16="http://schemas.microsoft.com/office/drawing/2014/main" id="{4674236E-321B-0546-9822-1DB56811F928}"/>
              </a:ext>
            </a:extLst>
          </p:cNvPr>
          <p:cNvSpPr txBox="1"/>
          <p:nvPr/>
        </p:nvSpPr>
        <p:spPr>
          <a:xfrm>
            <a:off x="2492681" y="4812739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3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7E9383F0-DC1C-6D41-A418-4099D5579473}"/>
              </a:ext>
            </a:extLst>
          </p:cNvPr>
          <p:cNvSpPr txBox="1"/>
          <p:nvPr/>
        </p:nvSpPr>
        <p:spPr>
          <a:xfrm>
            <a:off x="3077057" y="4104249"/>
            <a:ext cx="76455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maior</a:t>
            </a:r>
          </a:p>
        </p:txBody>
      </p: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1699C9F6-8789-4E48-9EF8-10879B832931}"/>
              </a:ext>
            </a:extLst>
          </p:cNvPr>
          <p:cNvCxnSpPr/>
          <p:nvPr/>
        </p:nvCxnSpPr>
        <p:spPr>
          <a:xfrm flipH="1">
            <a:off x="2757798" y="4288915"/>
            <a:ext cx="34259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1009BE0-DD0D-7B4D-B4AA-9262B03B1F54}"/>
              </a:ext>
            </a:extLst>
          </p:cNvPr>
          <p:cNvSpPr txBox="1"/>
          <p:nvPr/>
        </p:nvSpPr>
        <p:spPr>
          <a:xfrm>
            <a:off x="3718154" y="2261228"/>
            <a:ext cx="2460578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Nenhuma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</a:t>
            </a:r>
            <a:endParaRPr lang="pt-BR" dirty="0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78E7EDD4-641A-9044-AECC-18CDE5919428}"/>
              </a:ext>
            </a:extLst>
          </p:cNvPr>
          <p:cNvSpPr txBox="1"/>
          <p:nvPr/>
        </p:nvSpPr>
        <p:spPr>
          <a:xfrm>
            <a:off x="7380440" y="2297623"/>
            <a:ext cx="62709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5/11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F63B5B00-83B1-734A-81C9-B22ADDEFB6C5}"/>
              </a:ext>
            </a:extLst>
          </p:cNvPr>
          <p:cNvSpPr txBox="1"/>
          <p:nvPr/>
        </p:nvSpPr>
        <p:spPr>
          <a:xfrm>
            <a:off x="1" y="5418520"/>
            <a:ext cx="2547256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Adequada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Alto=</a:t>
            </a:r>
            <a:endParaRPr lang="pt-BR" dirty="0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AF8CD7AC-E7A8-7A47-8042-670CAFA463DA}"/>
              </a:ext>
            </a:extLst>
          </p:cNvPr>
          <p:cNvSpPr txBox="1"/>
          <p:nvPr/>
        </p:nvSpPr>
        <p:spPr>
          <a:xfrm>
            <a:off x="-1" y="5772765"/>
            <a:ext cx="314814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Adequada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Moderado</a:t>
            </a:r>
            <a:r>
              <a:rPr lang="en-US" dirty="0"/>
              <a:t>=</a:t>
            </a:r>
            <a:endParaRPr lang="pt-BR" dirty="0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232BBD5C-67A3-5849-B51A-44C6A19FF676}"/>
              </a:ext>
            </a:extLst>
          </p:cNvPr>
          <p:cNvSpPr txBox="1"/>
          <p:nvPr/>
        </p:nvSpPr>
        <p:spPr>
          <a:xfrm>
            <a:off x="-1" y="6127010"/>
            <a:ext cx="266482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Adequada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Baixo</a:t>
            </a:r>
            <a:r>
              <a:rPr lang="en-US" dirty="0"/>
              <a:t>=</a:t>
            </a:r>
            <a:endParaRPr lang="pt-B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A481CF-EF8F-3840-B36C-AAD22EA39BD8}"/>
              </a:ext>
            </a:extLst>
          </p:cNvPr>
          <p:cNvSpPr txBox="1"/>
          <p:nvPr/>
        </p:nvSpPr>
        <p:spPr>
          <a:xfrm>
            <a:off x="2376312" y="5418520"/>
            <a:ext cx="34917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0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97AA1BC9-DAE5-9B43-9D63-1B5E2D9EA44F}"/>
              </a:ext>
            </a:extLst>
          </p:cNvPr>
          <p:cNvCxnSpPr>
            <a:cxnSpLocks/>
          </p:cNvCxnSpPr>
          <p:nvPr/>
        </p:nvCxnSpPr>
        <p:spPr>
          <a:xfrm>
            <a:off x="10349049" y="3837706"/>
            <a:ext cx="43325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7" name="TextBox 116">
            <a:extLst>
              <a:ext uri="{FF2B5EF4-FFF2-40B4-BE49-F238E27FC236}">
                <a16:creationId xmlns:a16="http://schemas.microsoft.com/office/drawing/2014/main" id="{B9F0BB4E-EE02-5340-8A26-4300D130D75A}"/>
              </a:ext>
            </a:extLst>
          </p:cNvPr>
          <p:cNvSpPr txBox="1"/>
          <p:nvPr/>
        </p:nvSpPr>
        <p:spPr>
          <a:xfrm>
            <a:off x="2973560" y="5765222"/>
            <a:ext cx="34917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1</a:t>
            </a:r>
          </a:p>
        </p:txBody>
      </p: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F70B48B8-858B-2D48-BDC0-612B94A518D2}"/>
              </a:ext>
            </a:extLst>
          </p:cNvPr>
          <p:cNvCxnSpPr>
            <a:cxnSpLocks/>
          </p:cNvCxnSpPr>
          <p:nvPr/>
        </p:nvCxnSpPr>
        <p:spPr>
          <a:xfrm>
            <a:off x="10332720" y="4812739"/>
            <a:ext cx="43325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F05B5415-995C-5C43-9EFC-FB99AA9B3EF9}"/>
              </a:ext>
            </a:extLst>
          </p:cNvPr>
          <p:cNvCxnSpPr>
            <a:cxnSpLocks/>
          </p:cNvCxnSpPr>
          <p:nvPr/>
        </p:nvCxnSpPr>
        <p:spPr>
          <a:xfrm>
            <a:off x="10349049" y="2994811"/>
            <a:ext cx="43325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E8F57BC7-66F7-D545-B5FC-F7DF0512A962}"/>
              </a:ext>
            </a:extLst>
          </p:cNvPr>
          <p:cNvSpPr txBox="1"/>
          <p:nvPr/>
        </p:nvSpPr>
        <p:spPr>
          <a:xfrm>
            <a:off x="2492681" y="6127010"/>
            <a:ext cx="34917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2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50E017A8-C29A-3B4A-AF43-190065C266FC}"/>
              </a:ext>
            </a:extLst>
          </p:cNvPr>
          <p:cNvSpPr txBox="1"/>
          <p:nvPr/>
        </p:nvSpPr>
        <p:spPr>
          <a:xfrm>
            <a:off x="3127645" y="6127010"/>
            <a:ext cx="76455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maior</a:t>
            </a:r>
          </a:p>
        </p:txBody>
      </p: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8A9AC5A3-703B-9349-88C0-617BEF7DF068}"/>
              </a:ext>
            </a:extLst>
          </p:cNvPr>
          <p:cNvCxnSpPr/>
          <p:nvPr/>
        </p:nvCxnSpPr>
        <p:spPr>
          <a:xfrm flipH="1">
            <a:off x="2808386" y="6311676"/>
            <a:ext cx="34259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90FE76FB-D59F-DA45-9A58-7328A9799D32}"/>
              </a:ext>
            </a:extLst>
          </p:cNvPr>
          <p:cNvSpPr txBox="1"/>
          <p:nvPr/>
        </p:nvSpPr>
        <p:spPr>
          <a:xfrm>
            <a:off x="3712073" y="2580456"/>
            <a:ext cx="257825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Adequada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Baixo</a:t>
            </a:r>
            <a:endParaRPr lang="pt-BR" dirty="0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3202011-3B69-2345-AB50-6E86530E6E23}"/>
              </a:ext>
            </a:extLst>
          </p:cNvPr>
          <p:cNvSpPr txBox="1"/>
          <p:nvPr/>
        </p:nvSpPr>
        <p:spPr>
          <a:xfrm>
            <a:off x="7424298" y="2650034"/>
            <a:ext cx="62709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1/3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C27A961-CDE4-9340-8C46-AA2B646ECD2C}"/>
              </a:ext>
            </a:extLst>
          </p:cNvPr>
          <p:cNvSpPr txBox="1"/>
          <p:nvPr/>
        </p:nvSpPr>
        <p:spPr>
          <a:xfrm>
            <a:off x="8245846" y="2439305"/>
            <a:ext cx="69690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6/14</a:t>
            </a:r>
          </a:p>
        </p:txBody>
      </p:sp>
    </p:spTree>
    <p:extLst>
      <p:ext uri="{BB962C8B-B14F-4D97-AF65-F5344CB8AC3E}">
        <p14:creationId xmlns:p14="http://schemas.microsoft.com/office/powerpoint/2010/main" val="3486806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3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4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5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6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2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7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3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4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7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8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3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4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9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0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5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6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8" grpId="0"/>
      <p:bldP spid="6" grpId="0"/>
      <p:bldP spid="59" grpId="0"/>
      <p:bldP spid="60" grpId="0"/>
      <p:bldP spid="102" grpId="0"/>
      <p:bldP spid="105" grpId="0"/>
      <p:bldP spid="109" grpId="0"/>
      <p:bldP spid="110" grpId="0"/>
      <p:bldP spid="13" grpId="0"/>
      <p:bldP spid="112" grpId="0"/>
      <p:bldP spid="113" grpId="0"/>
      <p:bldP spid="114" grpId="0"/>
      <p:bldP spid="115" grpId="0"/>
      <p:bldP spid="14" grpId="0"/>
      <p:bldP spid="117" grpId="0"/>
      <p:bldP spid="120" grpId="0"/>
      <p:bldP spid="121" grpId="0"/>
      <p:bldP spid="123" grpId="0"/>
      <p:bldP spid="124" grpId="0"/>
      <p:bldP spid="125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5539496-D819-1844-857D-F35BE813753B}"/>
              </a:ext>
            </a:extLst>
          </p:cNvPr>
          <p:cNvGraphicFramePr>
            <a:graphicFrameLocks noGrp="1"/>
          </p:cNvGraphicFramePr>
          <p:nvPr/>
        </p:nvGraphicFramePr>
        <p:xfrm>
          <a:off x="24714" y="25009"/>
          <a:ext cx="9156356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1272">
                  <a:extLst>
                    <a:ext uri="{9D8B030D-6E8A-4147-A177-3AD203B41FA5}">
                      <a16:colId xmlns:a16="http://schemas.microsoft.com/office/drawing/2014/main" val="2715926792"/>
                    </a:ext>
                  </a:extLst>
                </a:gridCol>
                <a:gridCol w="1831272">
                  <a:extLst>
                    <a:ext uri="{9D8B030D-6E8A-4147-A177-3AD203B41FA5}">
                      <a16:colId xmlns:a16="http://schemas.microsoft.com/office/drawing/2014/main" val="2410665971"/>
                    </a:ext>
                  </a:extLst>
                </a:gridCol>
                <a:gridCol w="3682372">
                  <a:extLst>
                    <a:ext uri="{9D8B030D-6E8A-4147-A177-3AD203B41FA5}">
                      <a16:colId xmlns:a16="http://schemas.microsoft.com/office/drawing/2014/main" val="1755553350"/>
                    </a:ext>
                  </a:extLst>
                </a:gridCol>
                <a:gridCol w="620520">
                  <a:extLst>
                    <a:ext uri="{9D8B030D-6E8A-4147-A177-3AD203B41FA5}">
                      <a16:colId xmlns:a16="http://schemas.microsoft.com/office/drawing/2014/main" val="1670690717"/>
                    </a:ext>
                  </a:extLst>
                </a:gridCol>
                <a:gridCol w="1190920">
                  <a:extLst>
                    <a:ext uri="{9D8B030D-6E8A-4147-A177-3AD203B41FA5}">
                      <a16:colId xmlns:a16="http://schemas.microsoft.com/office/drawing/2014/main" val="18893790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Atributo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Quantidade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Regras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Erro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Total erro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2714441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pt-BR" dirty="0" err="1"/>
                        <a:t>Hist</a:t>
                      </a:r>
                      <a:r>
                        <a:rPr lang="en-US" dirty="0" err="1"/>
                        <a:t>ória</a:t>
                      </a:r>
                      <a:r>
                        <a:rPr lang="en-US" dirty="0"/>
                        <a:t> </a:t>
                      </a:r>
                    </a:p>
                    <a:p>
                      <a:pPr algn="ctr"/>
                      <a:r>
                        <a:rPr lang="en-US" dirty="0"/>
                        <a:t>de </a:t>
                      </a:r>
                    </a:p>
                    <a:p>
                      <a:pPr algn="ctr"/>
                      <a:r>
                        <a:rPr lang="en-US" dirty="0" err="1"/>
                        <a:t>crédito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90531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925983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5199939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pt-BR" dirty="0" err="1"/>
                        <a:t>D</a:t>
                      </a:r>
                      <a:r>
                        <a:rPr lang="en-US" dirty="0" err="1"/>
                        <a:t>ívida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846914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2847817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pt-BR" dirty="0"/>
                        <a:t>Garantias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89735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053073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pt-BR" dirty="0"/>
                        <a:t>Renda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06621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5195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1465720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AD7BD52-70D3-6E43-B58B-D14A6BF72FFD}"/>
              </a:ext>
            </a:extLst>
          </p:cNvPr>
          <p:cNvGraphicFramePr>
            <a:graphicFrameLocks noGrp="1"/>
          </p:cNvGraphicFramePr>
          <p:nvPr/>
        </p:nvGraphicFramePr>
        <p:xfrm>
          <a:off x="1857103" y="388711"/>
          <a:ext cx="183127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1272">
                  <a:extLst>
                    <a:ext uri="{9D8B030D-6E8A-4147-A177-3AD203B41FA5}">
                      <a16:colId xmlns:a16="http://schemas.microsoft.com/office/drawing/2014/main" val="1970378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Boa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4709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Desconhecida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9018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Ruim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35717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21B7873-4621-F14A-9ACD-4749E2B49D4E}"/>
              </a:ext>
            </a:extLst>
          </p:cNvPr>
          <p:cNvSpPr txBox="1"/>
          <p:nvPr/>
        </p:nvSpPr>
        <p:spPr>
          <a:xfrm>
            <a:off x="3408707" y="388711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50BAB6-CD11-3644-B8A3-1AAC581E8AD2}"/>
              </a:ext>
            </a:extLst>
          </p:cNvPr>
          <p:cNvSpPr txBox="1"/>
          <p:nvPr/>
        </p:nvSpPr>
        <p:spPr>
          <a:xfrm>
            <a:off x="3404351" y="763182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B5DBDB-BE96-1645-81D3-A1E50BE0DAF0}"/>
              </a:ext>
            </a:extLst>
          </p:cNvPr>
          <p:cNvSpPr txBox="1"/>
          <p:nvPr/>
        </p:nvSpPr>
        <p:spPr>
          <a:xfrm>
            <a:off x="3404351" y="1128941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B2C2B70-5675-5D48-BD39-B6370CEE6F81}"/>
              </a:ext>
            </a:extLst>
          </p:cNvPr>
          <p:cNvSpPr txBox="1"/>
          <p:nvPr/>
        </p:nvSpPr>
        <p:spPr>
          <a:xfrm>
            <a:off x="3748635" y="388711"/>
            <a:ext cx="305711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Boa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Baixo</a:t>
            </a:r>
            <a:endParaRPr lang="pt-B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9FA7A2A-96F8-584F-AE65-8FEC59CD85E1}"/>
              </a:ext>
            </a:extLst>
          </p:cNvPr>
          <p:cNvSpPr txBox="1"/>
          <p:nvPr/>
        </p:nvSpPr>
        <p:spPr>
          <a:xfrm>
            <a:off x="7445829" y="388711"/>
            <a:ext cx="57476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2/5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56A9DCA-74FF-0D44-8703-017711F67BBC}"/>
              </a:ext>
            </a:extLst>
          </p:cNvPr>
          <p:cNvSpPr txBox="1"/>
          <p:nvPr/>
        </p:nvSpPr>
        <p:spPr>
          <a:xfrm>
            <a:off x="3718153" y="750117"/>
            <a:ext cx="305711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Desconhecida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</a:t>
            </a:r>
            <a:endParaRPr lang="pt-BR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FA2DDCA-CD08-3740-B938-6BBE242E2CAA}"/>
              </a:ext>
            </a:extLst>
          </p:cNvPr>
          <p:cNvSpPr txBox="1"/>
          <p:nvPr/>
        </p:nvSpPr>
        <p:spPr>
          <a:xfrm>
            <a:off x="7415347" y="776245"/>
            <a:ext cx="57476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3/5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8D2E251-503D-0B45-8CED-667453DA7495}"/>
              </a:ext>
            </a:extLst>
          </p:cNvPr>
          <p:cNvSpPr txBox="1"/>
          <p:nvPr/>
        </p:nvSpPr>
        <p:spPr>
          <a:xfrm>
            <a:off x="3709880" y="1097660"/>
            <a:ext cx="305711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Ruim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</a:t>
            </a:r>
            <a:endParaRPr lang="pt-BR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6862599-335B-CF46-A6A4-DEF20F381886}"/>
              </a:ext>
            </a:extLst>
          </p:cNvPr>
          <p:cNvSpPr txBox="1"/>
          <p:nvPr/>
        </p:nvSpPr>
        <p:spPr>
          <a:xfrm>
            <a:off x="7429585" y="1110381"/>
            <a:ext cx="57476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1/4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F937F962-3BD5-9148-806F-99B22873CC66}"/>
              </a:ext>
            </a:extLst>
          </p:cNvPr>
          <p:cNvGraphicFramePr>
            <a:graphicFrameLocks noGrp="1"/>
          </p:cNvGraphicFramePr>
          <p:nvPr/>
        </p:nvGraphicFramePr>
        <p:xfrm>
          <a:off x="1857103" y="1529554"/>
          <a:ext cx="1831272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1272">
                  <a:extLst>
                    <a:ext uri="{9D8B030D-6E8A-4147-A177-3AD203B41FA5}">
                      <a16:colId xmlns:a16="http://schemas.microsoft.com/office/drawing/2014/main" val="121237023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pt-BR" dirty="0"/>
                        <a:t>Alta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383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Baixa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3183812"/>
                  </a:ext>
                </a:extLst>
              </a:tr>
            </a:tbl>
          </a:graphicData>
        </a:graphic>
      </p:graphicFrame>
      <p:sp>
        <p:nvSpPr>
          <p:cNvPr id="68" name="TextBox 67">
            <a:extLst>
              <a:ext uri="{FF2B5EF4-FFF2-40B4-BE49-F238E27FC236}">
                <a16:creationId xmlns:a16="http://schemas.microsoft.com/office/drawing/2014/main" id="{24652CDB-18DD-8544-9BE9-64D88FB0BB20}"/>
              </a:ext>
            </a:extLst>
          </p:cNvPr>
          <p:cNvSpPr txBox="1"/>
          <p:nvPr/>
        </p:nvSpPr>
        <p:spPr>
          <a:xfrm>
            <a:off x="3404351" y="1506370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7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0DEBBD2-F749-9849-9B05-F5F721FD3897}"/>
              </a:ext>
            </a:extLst>
          </p:cNvPr>
          <p:cNvSpPr txBox="1"/>
          <p:nvPr/>
        </p:nvSpPr>
        <p:spPr>
          <a:xfrm>
            <a:off x="3396371" y="1883799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7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AA35602-42E4-D341-AA39-580A4D615E71}"/>
              </a:ext>
            </a:extLst>
          </p:cNvPr>
          <p:cNvSpPr txBox="1"/>
          <p:nvPr/>
        </p:nvSpPr>
        <p:spPr>
          <a:xfrm>
            <a:off x="3722509" y="1529554"/>
            <a:ext cx="305711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Alta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</a:t>
            </a:r>
            <a:endParaRPr lang="pt-BR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B1D5162E-0AA6-0B42-996C-73809A3A1FBD}"/>
              </a:ext>
            </a:extLst>
          </p:cNvPr>
          <p:cNvSpPr txBox="1"/>
          <p:nvPr/>
        </p:nvSpPr>
        <p:spPr>
          <a:xfrm>
            <a:off x="7425229" y="1497915"/>
            <a:ext cx="57476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3/7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CE22A612-9527-E34F-A780-7919ABAB227C}"/>
              </a:ext>
            </a:extLst>
          </p:cNvPr>
          <p:cNvSpPr txBox="1"/>
          <p:nvPr/>
        </p:nvSpPr>
        <p:spPr>
          <a:xfrm>
            <a:off x="3707066" y="1865863"/>
            <a:ext cx="305711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Baixa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Baixo</a:t>
            </a:r>
            <a:endParaRPr lang="pt-BR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F4A5581-6B2D-674A-97F2-481F400FCE73}"/>
              </a:ext>
            </a:extLst>
          </p:cNvPr>
          <p:cNvSpPr txBox="1"/>
          <p:nvPr/>
        </p:nvSpPr>
        <p:spPr>
          <a:xfrm>
            <a:off x="7397859" y="1844774"/>
            <a:ext cx="57476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4/7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5D58719-0FC9-D242-8A0D-73D75877C26F}"/>
              </a:ext>
            </a:extLst>
          </p:cNvPr>
          <p:cNvSpPr txBox="1"/>
          <p:nvPr/>
        </p:nvSpPr>
        <p:spPr>
          <a:xfrm>
            <a:off x="8281737" y="776245"/>
            <a:ext cx="69690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6/14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BE27143-C3B8-CC40-A84E-09626BB5733D}"/>
              </a:ext>
            </a:extLst>
          </p:cNvPr>
          <p:cNvSpPr txBox="1"/>
          <p:nvPr/>
        </p:nvSpPr>
        <p:spPr>
          <a:xfrm>
            <a:off x="8264318" y="1634046"/>
            <a:ext cx="69690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7/14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D05B060-63D2-DD4D-8FE9-6B79A277B64A}"/>
              </a:ext>
            </a:extLst>
          </p:cNvPr>
          <p:cNvGraphicFramePr>
            <a:graphicFrameLocks noGrp="1"/>
          </p:cNvGraphicFramePr>
          <p:nvPr/>
        </p:nvGraphicFramePr>
        <p:xfrm>
          <a:off x="1857103" y="2253131"/>
          <a:ext cx="183127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1272">
                  <a:extLst>
                    <a:ext uri="{9D8B030D-6E8A-4147-A177-3AD203B41FA5}">
                      <a16:colId xmlns:a16="http://schemas.microsoft.com/office/drawing/2014/main" val="26228797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Nenhuma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05691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Adequada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389035"/>
                  </a:ext>
                </a:extLst>
              </a:tr>
            </a:tbl>
          </a:graphicData>
        </a:graphic>
      </p:graphicFrame>
      <p:sp>
        <p:nvSpPr>
          <p:cNvPr id="55" name="TextBox 54">
            <a:extLst>
              <a:ext uri="{FF2B5EF4-FFF2-40B4-BE49-F238E27FC236}">
                <a16:creationId xmlns:a16="http://schemas.microsoft.com/office/drawing/2014/main" id="{A89C81B0-60C5-1943-A4CF-4DCCF05B437D}"/>
              </a:ext>
            </a:extLst>
          </p:cNvPr>
          <p:cNvSpPr txBox="1"/>
          <p:nvPr/>
        </p:nvSpPr>
        <p:spPr>
          <a:xfrm>
            <a:off x="3265714" y="2244147"/>
            <a:ext cx="47494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11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44BD20B-8F49-B542-A149-D5ABCE86D747}"/>
              </a:ext>
            </a:extLst>
          </p:cNvPr>
          <p:cNvSpPr txBox="1"/>
          <p:nvPr/>
        </p:nvSpPr>
        <p:spPr>
          <a:xfrm>
            <a:off x="3365484" y="2636207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009BE0-DD0D-7B4D-B4AA-9262B03B1F54}"/>
              </a:ext>
            </a:extLst>
          </p:cNvPr>
          <p:cNvSpPr txBox="1"/>
          <p:nvPr/>
        </p:nvSpPr>
        <p:spPr>
          <a:xfrm>
            <a:off x="3718154" y="2261228"/>
            <a:ext cx="2460578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Nenhuma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</a:t>
            </a:r>
            <a:endParaRPr lang="pt-BR" dirty="0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78E7EDD4-641A-9044-AECC-18CDE5919428}"/>
              </a:ext>
            </a:extLst>
          </p:cNvPr>
          <p:cNvSpPr txBox="1"/>
          <p:nvPr/>
        </p:nvSpPr>
        <p:spPr>
          <a:xfrm>
            <a:off x="7380440" y="2297623"/>
            <a:ext cx="62709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5/11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90FE76FB-D59F-DA45-9A58-7328A9799D32}"/>
              </a:ext>
            </a:extLst>
          </p:cNvPr>
          <p:cNvSpPr txBox="1"/>
          <p:nvPr/>
        </p:nvSpPr>
        <p:spPr>
          <a:xfrm>
            <a:off x="3712073" y="2580456"/>
            <a:ext cx="257825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Adequada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Baixo</a:t>
            </a:r>
            <a:endParaRPr lang="pt-BR" dirty="0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3202011-3B69-2345-AB50-6E86530E6E23}"/>
              </a:ext>
            </a:extLst>
          </p:cNvPr>
          <p:cNvSpPr txBox="1"/>
          <p:nvPr/>
        </p:nvSpPr>
        <p:spPr>
          <a:xfrm>
            <a:off x="7424298" y="2650034"/>
            <a:ext cx="62709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1/3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C27A961-CDE4-9340-8C46-AA2B646ECD2C}"/>
              </a:ext>
            </a:extLst>
          </p:cNvPr>
          <p:cNvSpPr txBox="1"/>
          <p:nvPr/>
        </p:nvSpPr>
        <p:spPr>
          <a:xfrm>
            <a:off x="8245846" y="2439305"/>
            <a:ext cx="69690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6/14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218A71-5B97-1041-9957-EA7092FED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5594" y="25009"/>
            <a:ext cx="2593289" cy="6858000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38149EA-F9D2-1045-AB87-1C35A35A24A1}"/>
              </a:ext>
            </a:extLst>
          </p:cNvPr>
          <p:cNvGraphicFramePr>
            <a:graphicFrameLocks noGrp="1"/>
          </p:cNvGraphicFramePr>
          <p:nvPr/>
        </p:nvGraphicFramePr>
        <p:xfrm>
          <a:off x="1857103" y="2987906"/>
          <a:ext cx="183127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1272">
                  <a:extLst>
                    <a:ext uri="{9D8B030D-6E8A-4147-A177-3AD203B41FA5}">
                      <a16:colId xmlns:a16="http://schemas.microsoft.com/office/drawing/2014/main" val="38864798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&lt;15000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1313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&gt;=15000 &lt;35000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902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&gt;=35000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473489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71DCB3A9-0C06-DD4C-89FA-DCCC9F618DED}"/>
              </a:ext>
            </a:extLst>
          </p:cNvPr>
          <p:cNvSpPr txBox="1"/>
          <p:nvPr/>
        </p:nvSpPr>
        <p:spPr>
          <a:xfrm>
            <a:off x="24714" y="4100426"/>
            <a:ext cx="2287412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&lt;15000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Alto= </a:t>
            </a:r>
            <a:endParaRPr lang="pt-BR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B499998-BB40-3249-AD7B-6D90C2A74805}"/>
              </a:ext>
            </a:extLst>
          </p:cNvPr>
          <p:cNvSpPr txBox="1"/>
          <p:nvPr/>
        </p:nvSpPr>
        <p:spPr>
          <a:xfrm>
            <a:off x="24713" y="4386810"/>
            <a:ext cx="294055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&lt;15000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Moderado</a:t>
            </a:r>
            <a:r>
              <a:rPr lang="en-US" dirty="0"/>
              <a:t>= </a:t>
            </a:r>
            <a:endParaRPr lang="pt-BR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549503B-A003-F847-96D8-8418C9605798}"/>
              </a:ext>
            </a:extLst>
          </p:cNvPr>
          <p:cNvSpPr txBox="1"/>
          <p:nvPr/>
        </p:nvSpPr>
        <p:spPr>
          <a:xfrm>
            <a:off x="20357" y="4657776"/>
            <a:ext cx="243545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&lt;15000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Baixo</a:t>
            </a:r>
            <a:r>
              <a:rPr lang="en-US" dirty="0"/>
              <a:t>= </a:t>
            </a:r>
            <a:endParaRPr lang="pt-BR" dirty="0"/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11272A2-5301-8E46-A897-0941D6EA4758}"/>
              </a:ext>
            </a:extLst>
          </p:cNvPr>
          <p:cNvCxnSpPr>
            <a:cxnSpLocks/>
          </p:cNvCxnSpPr>
          <p:nvPr/>
        </p:nvCxnSpPr>
        <p:spPr>
          <a:xfrm>
            <a:off x="10084526" y="646015"/>
            <a:ext cx="107115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8D07DD4-91A8-A346-AAFB-F0E00FE78F61}"/>
              </a:ext>
            </a:extLst>
          </p:cNvPr>
          <p:cNvCxnSpPr>
            <a:cxnSpLocks/>
          </p:cNvCxnSpPr>
          <p:nvPr/>
        </p:nvCxnSpPr>
        <p:spPr>
          <a:xfrm>
            <a:off x="10084526" y="3345672"/>
            <a:ext cx="107115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05A7F04B-3497-B44E-A61E-C2D5D2A52944}"/>
              </a:ext>
            </a:extLst>
          </p:cNvPr>
          <p:cNvCxnSpPr>
            <a:cxnSpLocks/>
          </p:cNvCxnSpPr>
          <p:nvPr/>
        </p:nvCxnSpPr>
        <p:spPr>
          <a:xfrm>
            <a:off x="10084526" y="5170118"/>
            <a:ext cx="107115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33F18BB1-87E2-9B40-A277-0B78A9F1A463}"/>
              </a:ext>
            </a:extLst>
          </p:cNvPr>
          <p:cNvSpPr txBox="1"/>
          <p:nvPr/>
        </p:nvSpPr>
        <p:spPr>
          <a:xfrm>
            <a:off x="2150681" y="4093246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3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051BF7B-A49C-5643-9FA4-9DF66A7DF166}"/>
              </a:ext>
            </a:extLst>
          </p:cNvPr>
          <p:cNvSpPr txBox="1"/>
          <p:nvPr/>
        </p:nvSpPr>
        <p:spPr>
          <a:xfrm>
            <a:off x="2777617" y="4386810"/>
            <a:ext cx="34917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0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98F66B4-E1B2-7344-B0D6-4CAD002C1BB2}"/>
              </a:ext>
            </a:extLst>
          </p:cNvPr>
          <p:cNvSpPr txBox="1"/>
          <p:nvPr/>
        </p:nvSpPr>
        <p:spPr>
          <a:xfrm>
            <a:off x="2281229" y="4657776"/>
            <a:ext cx="34917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0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2407D092-BDEE-144D-BD16-B003E3BA0252}"/>
              </a:ext>
            </a:extLst>
          </p:cNvPr>
          <p:cNvSpPr txBox="1"/>
          <p:nvPr/>
        </p:nvSpPr>
        <p:spPr>
          <a:xfrm>
            <a:off x="2776570" y="4089162"/>
            <a:ext cx="76455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maior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49591B2F-B5FC-CE49-AF37-DCAC1CF2151B}"/>
              </a:ext>
            </a:extLst>
          </p:cNvPr>
          <p:cNvCxnSpPr/>
          <p:nvPr/>
        </p:nvCxnSpPr>
        <p:spPr>
          <a:xfrm flipH="1">
            <a:off x="2457311" y="4273828"/>
            <a:ext cx="34259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9778E9DB-85E5-8647-8202-C721DB1668A9}"/>
              </a:ext>
            </a:extLst>
          </p:cNvPr>
          <p:cNvSpPr txBox="1"/>
          <p:nvPr/>
        </p:nvSpPr>
        <p:spPr>
          <a:xfrm>
            <a:off x="3688375" y="2967724"/>
            <a:ext cx="222909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&lt;15000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</a:t>
            </a:r>
            <a:endParaRPr lang="pt-BR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4BE6B4D-9561-3142-9864-05414D973A32}"/>
              </a:ext>
            </a:extLst>
          </p:cNvPr>
          <p:cNvSpPr txBox="1"/>
          <p:nvPr/>
        </p:nvSpPr>
        <p:spPr>
          <a:xfrm>
            <a:off x="7643543" y="3007811"/>
            <a:ext cx="32908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0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8A43A24-55D2-564E-B303-51B1F4058B57}"/>
              </a:ext>
            </a:extLst>
          </p:cNvPr>
          <p:cNvSpPr txBox="1"/>
          <p:nvPr/>
        </p:nvSpPr>
        <p:spPr>
          <a:xfrm>
            <a:off x="24714" y="5167345"/>
            <a:ext cx="3145078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&gt;=15000 &lt;35000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Alto= </a:t>
            </a:r>
            <a:endParaRPr lang="pt-BR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EA1DA00-B95C-CC4B-9DF2-AE2DE7227789}"/>
              </a:ext>
            </a:extLst>
          </p:cNvPr>
          <p:cNvSpPr txBox="1"/>
          <p:nvPr/>
        </p:nvSpPr>
        <p:spPr>
          <a:xfrm>
            <a:off x="20357" y="5438311"/>
            <a:ext cx="3859312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&gt;=15000 &lt;35000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Moderado</a:t>
            </a:r>
            <a:r>
              <a:rPr lang="en-US" dirty="0"/>
              <a:t>= </a:t>
            </a:r>
            <a:endParaRPr lang="pt-BR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A08FBA27-DF63-7549-B810-E02007130F1E}"/>
              </a:ext>
            </a:extLst>
          </p:cNvPr>
          <p:cNvSpPr txBox="1"/>
          <p:nvPr/>
        </p:nvSpPr>
        <p:spPr>
          <a:xfrm>
            <a:off x="20356" y="5709277"/>
            <a:ext cx="3345127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&gt;=15000 &lt;35000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Baixo</a:t>
            </a:r>
            <a:r>
              <a:rPr lang="en-US" dirty="0"/>
              <a:t>= </a:t>
            </a:r>
            <a:endParaRPr lang="pt-BR" dirty="0"/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4BDBB02B-9A20-D141-A992-719469E24B13}"/>
              </a:ext>
            </a:extLst>
          </p:cNvPr>
          <p:cNvCxnSpPr>
            <a:cxnSpLocks/>
          </p:cNvCxnSpPr>
          <p:nvPr/>
        </p:nvCxnSpPr>
        <p:spPr>
          <a:xfrm>
            <a:off x="10842171" y="1097660"/>
            <a:ext cx="313509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BE88260E-5503-F64D-B0CC-E9E3C921E152}"/>
              </a:ext>
            </a:extLst>
          </p:cNvPr>
          <p:cNvCxnSpPr>
            <a:cxnSpLocks/>
          </p:cNvCxnSpPr>
          <p:nvPr/>
        </p:nvCxnSpPr>
        <p:spPr>
          <a:xfrm>
            <a:off x="10842171" y="6527455"/>
            <a:ext cx="313509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8362588F-537E-7A41-B6ED-4F72B13E40F9}"/>
              </a:ext>
            </a:extLst>
          </p:cNvPr>
          <p:cNvSpPr txBox="1"/>
          <p:nvPr/>
        </p:nvSpPr>
        <p:spPr>
          <a:xfrm>
            <a:off x="3021199" y="5140663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2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DE1DE5FE-96C9-CD40-A4F5-FDE2B7C9E084}"/>
              </a:ext>
            </a:extLst>
          </p:cNvPr>
          <p:cNvCxnSpPr>
            <a:cxnSpLocks/>
          </p:cNvCxnSpPr>
          <p:nvPr/>
        </p:nvCxnSpPr>
        <p:spPr>
          <a:xfrm>
            <a:off x="10842171" y="1497915"/>
            <a:ext cx="313509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2CC4E34B-41A6-7A45-B91B-D473D32666E8}"/>
              </a:ext>
            </a:extLst>
          </p:cNvPr>
          <p:cNvCxnSpPr>
            <a:cxnSpLocks/>
          </p:cNvCxnSpPr>
          <p:nvPr/>
        </p:nvCxnSpPr>
        <p:spPr>
          <a:xfrm>
            <a:off x="10850879" y="5622977"/>
            <a:ext cx="313509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EB2A6E6-3CF3-0A48-809E-4C3D954FA275}"/>
              </a:ext>
            </a:extLst>
          </p:cNvPr>
          <p:cNvSpPr txBox="1"/>
          <p:nvPr/>
        </p:nvSpPr>
        <p:spPr>
          <a:xfrm>
            <a:off x="3596050" y="5438311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2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1583151-9425-AC4A-891C-7955CC0852D3}"/>
              </a:ext>
            </a:extLst>
          </p:cNvPr>
          <p:cNvSpPr txBox="1"/>
          <p:nvPr/>
        </p:nvSpPr>
        <p:spPr>
          <a:xfrm>
            <a:off x="3154009" y="5702131"/>
            <a:ext cx="34917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0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9FA8528-311C-6F4C-9F19-1209657FB56E}"/>
              </a:ext>
            </a:extLst>
          </p:cNvPr>
          <p:cNvSpPr txBox="1"/>
          <p:nvPr/>
        </p:nvSpPr>
        <p:spPr>
          <a:xfrm>
            <a:off x="3650924" y="5140138"/>
            <a:ext cx="76455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maior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272575B-3289-744B-B882-63AAB0B012E4}"/>
              </a:ext>
            </a:extLst>
          </p:cNvPr>
          <p:cNvCxnSpPr/>
          <p:nvPr/>
        </p:nvCxnSpPr>
        <p:spPr>
          <a:xfrm flipH="1">
            <a:off x="3331665" y="5324804"/>
            <a:ext cx="34259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8F41D221-41B3-FE45-BAD0-1F7729969302}"/>
              </a:ext>
            </a:extLst>
          </p:cNvPr>
          <p:cNvSpPr txBox="1"/>
          <p:nvPr/>
        </p:nvSpPr>
        <p:spPr>
          <a:xfrm>
            <a:off x="4986811" y="4069053"/>
            <a:ext cx="2459017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&gt;=35000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Alto= </a:t>
            </a:r>
            <a:endParaRPr lang="pt-BR" dirty="0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8CB04616-B856-D840-BC1A-2245A4A44BB7}"/>
              </a:ext>
            </a:extLst>
          </p:cNvPr>
          <p:cNvSpPr txBox="1"/>
          <p:nvPr/>
        </p:nvSpPr>
        <p:spPr>
          <a:xfrm>
            <a:off x="4986811" y="4355437"/>
            <a:ext cx="3207725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&gt;=35000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Moderado</a:t>
            </a:r>
            <a:r>
              <a:rPr lang="en-US" dirty="0"/>
              <a:t>= </a:t>
            </a:r>
            <a:endParaRPr lang="pt-BR" dirty="0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84510B42-7CB4-0443-8EF8-621A26FD9D51}"/>
              </a:ext>
            </a:extLst>
          </p:cNvPr>
          <p:cNvSpPr txBox="1"/>
          <p:nvPr/>
        </p:nvSpPr>
        <p:spPr>
          <a:xfrm>
            <a:off x="4982455" y="4626403"/>
            <a:ext cx="2577027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&gt;=35000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Baixo</a:t>
            </a:r>
            <a:r>
              <a:rPr lang="en-US" dirty="0"/>
              <a:t>= </a:t>
            </a:r>
            <a:endParaRPr lang="pt-BR" dirty="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DB617F42-EBA8-014D-A63F-6605D66E43E2}"/>
              </a:ext>
            </a:extLst>
          </p:cNvPr>
          <p:cNvSpPr txBox="1"/>
          <p:nvPr/>
        </p:nvSpPr>
        <p:spPr>
          <a:xfrm>
            <a:off x="3663084" y="3375399"/>
            <a:ext cx="3145078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&gt;=15000 &lt;35000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Alto </a:t>
            </a:r>
            <a:endParaRPr lang="pt-BR" dirty="0"/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6DBE15CC-BCD1-4C4A-B323-EF00834AA43E}"/>
              </a:ext>
            </a:extLst>
          </p:cNvPr>
          <p:cNvCxnSpPr>
            <a:cxnSpLocks/>
          </p:cNvCxnSpPr>
          <p:nvPr/>
        </p:nvCxnSpPr>
        <p:spPr>
          <a:xfrm>
            <a:off x="10093234" y="1987541"/>
            <a:ext cx="107115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386230BC-66CC-1244-BC2F-CCB36AC4A3B5}"/>
              </a:ext>
            </a:extLst>
          </p:cNvPr>
          <p:cNvSpPr txBox="1"/>
          <p:nvPr/>
        </p:nvSpPr>
        <p:spPr>
          <a:xfrm>
            <a:off x="7212241" y="4066462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1</a:t>
            </a: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3E5C841A-793D-2E4A-9E3C-2B044A1B0992}"/>
              </a:ext>
            </a:extLst>
          </p:cNvPr>
          <p:cNvCxnSpPr>
            <a:cxnSpLocks/>
          </p:cNvCxnSpPr>
          <p:nvPr/>
        </p:nvCxnSpPr>
        <p:spPr>
          <a:xfrm>
            <a:off x="10084526" y="3850769"/>
            <a:ext cx="107115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2" name="TextBox 131">
            <a:extLst>
              <a:ext uri="{FF2B5EF4-FFF2-40B4-BE49-F238E27FC236}">
                <a16:creationId xmlns:a16="http://schemas.microsoft.com/office/drawing/2014/main" id="{2D889DCE-0CAA-9943-B889-8BB68D97F4A4}"/>
              </a:ext>
            </a:extLst>
          </p:cNvPr>
          <p:cNvSpPr txBox="1"/>
          <p:nvPr/>
        </p:nvSpPr>
        <p:spPr>
          <a:xfrm>
            <a:off x="7796308" y="4355437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1</a:t>
            </a:r>
          </a:p>
        </p:txBody>
      </p: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95A6D9C4-E40F-5544-B2C8-073B2115113E}"/>
              </a:ext>
            </a:extLst>
          </p:cNvPr>
          <p:cNvCxnSpPr>
            <a:cxnSpLocks/>
          </p:cNvCxnSpPr>
          <p:nvPr/>
        </p:nvCxnSpPr>
        <p:spPr>
          <a:xfrm>
            <a:off x="10084526" y="2492578"/>
            <a:ext cx="107115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B1562308-9FE7-E24B-B876-C1E6134AF5AB}"/>
              </a:ext>
            </a:extLst>
          </p:cNvPr>
          <p:cNvCxnSpPr>
            <a:cxnSpLocks/>
          </p:cNvCxnSpPr>
          <p:nvPr/>
        </p:nvCxnSpPr>
        <p:spPr>
          <a:xfrm>
            <a:off x="10093234" y="2949788"/>
            <a:ext cx="107115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91842517-8E08-2740-8FC9-8257924B1473}"/>
              </a:ext>
            </a:extLst>
          </p:cNvPr>
          <p:cNvCxnSpPr>
            <a:cxnSpLocks/>
          </p:cNvCxnSpPr>
          <p:nvPr/>
        </p:nvCxnSpPr>
        <p:spPr>
          <a:xfrm>
            <a:off x="10084526" y="4304436"/>
            <a:ext cx="107115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D2215F4A-55B4-6249-B003-CB8B0D42C7EF}"/>
              </a:ext>
            </a:extLst>
          </p:cNvPr>
          <p:cNvCxnSpPr>
            <a:cxnSpLocks/>
          </p:cNvCxnSpPr>
          <p:nvPr/>
        </p:nvCxnSpPr>
        <p:spPr>
          <a:xfrm>
            <a:off x="10093234" y="4727171"/>
            <a:ext cx="107115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78AA57C-DB29-A14C-95A0-7FB7E8E113E0}"/>
              </a:ext>
            </a:extLst>
          </p:cNvPr>
          <p:cNvCxnSpPr>
            <a:cxnSpLocks/>
          </p:cNvCxnSpPr>
          <p:nvPr/>
        </p:nvCxnSpPr>
        <p:spPr>
          <a:xfrm>
            <a:off x="10093234" y="6078609"/>
            <a:ext cx="107115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8" name="TextBox 137">
            <a:extLst>
              <a:ext uri="{FF2B5EF4-FFF2-40B4-BE49-F238E27FC236}">
                <a16:creationId xmlns:a16="http://schemas.microsoft.com/office/drawing/2014/main" id="{A35768A0-04F8-4546-810F-D11A02F5F198}"/>
              </a:ext>
            </a:extLst>
          </p:cNvPr>
          <p:cNvSpPr txBox="1"/>
          <p:nvPr/>
        </p:nvSpPr>
        <p:spPr>
          <a:xfrm>
            <a:off x="7322091" y="4625074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5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AC71D900-8D73-9D4A-AC33-3EE5771FBAA7}"/>
              </a:ext>
            </a:extLst>
          </p:cNvPr>
          <p:cNvSpPr txBox="1"/>
          <p:nvPr/>
        </p:nvSpPr>
        <p:spPr>
          <a:xfrm>
            <a:off x="7457588" y="3385361"/>
            <a:ext cx="537027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2/4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D7767A1C-4F63-994A-8D3C-D2C51B44B50C}"/>
              </a:ext>
            </a:extLst>
          </p:cNvPr>
          <p:cNvSpPr txBox="1"/>
          <p:nvPr/>
        </p:nvSpPr>
        <p:spPr>
          <a:xfrm>
            <a:off x="7891929" y="4625514"/>
            <a:ext cx="76455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maior</a:t>
            </a:r>
          </a:p>
        </p:txBody>
      </p: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6400AFD0-E9E7-654B-9CEF-5DAC3043B801}"/>
              </a:ext>
            </a:extLst>
          </p:cNvPr>
          <p:cNvCxnSpPr/>
          <p:nvPr/>
        </p:nvCxnSpPr>
        <p:spPr>
          <a:xfrm flipH="1">
            <a:off x="7572670" y="4810180"/>
            <a:ext cx="34259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2" name="TextBox 141">
            <a:extLst>
              <a:ext uri="{FF2B5EF4-FFF2-40B4-BE49-F238E27FC236}">
                <a16:creationId xmlns:a16="http://schemas.microsoft.com/office/drawing/2014/main" id="{90AF65B3-C85F-7F4F-AE7B-70C5B9D9C46B}"/>
              </a:ext>
            </a:extLst>
          </p:cNvPr>
          <p:cNvSpPr txBox="1"/>
          <p:nvPr/>
        </p:nvSpPr>
        <p:spPr>
          <a:xfrm>
            <a:off x="3687883" y="3733006"/>
            <a:ext cx="243545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Se &gt;35000 </a:t>
            </a:r>
            <a:r>
              <a:rPr lang="pt-BR" dirty="0" err="1"/>
              <a:t>ent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Baixo</a:t>
            </a:r>
            <a:r>
              <a:rPr lang="en-US" dirty="0"/>
              <a:t> </a:t>
            </a:r>
            <a:endParaRPr lang="pt-BR" dirty="0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B31F9C0C-ADB8-7240-899A-6DD9C978BBFE}"/>
              </a:ext>
            </a:extLst>
          </p:cNvPr>
          <p:cNvSpPr txBox="1"/>
          <p:nvPr/>
        </p:nvSpPr>
        <p:spPr>
          <a:xfrm>
            <a:off x="7425471" y="3706164"/>
            <a:ext cx="537027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2/7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ABA677E-91AB-EA4B-A0C9-01B473B1E86B}"/>
              </a:ext>
            </a:extLst>
          </p:cNvPr>
          <p:cNvSpPr txBox="1"/>
          <p:nvPr/>
        </p:nvSpPr>
        <p:spPr>
          <a:xfrm>
            <a:off x="8253748" y="3348127"/>
            <a:ext cx="69690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/>
              <a:t>4/14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71B6BB55-F24F-254A-A0ED-7698CA0A0E21}"/>
              </a:ext>
            </a:extLst>
          </p:cNvPr>
          <p:cNvSpPr txBox="1"/>
          <p:nvPr/>
        </p:nvSpPr>
        <p:spPr>
          <a:xfrm>
            <a:off x="3399743" y="2970389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C04E1BC6-A348-D240-939B-EBEAAFE4D14E}"/>
              </a:ext>
            </a:extLst>
          </p:cNvPr>
          <p:cNvSpPr txBox="1"/>
          <p:nvPr/>
        </p:nvSpPr>
        <p:spPr>
          <a:xfrm>
            <a:off x="3395387" y="3344860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ECDA71B1-F009-284F-A68D-BA6E94C5FB2B}"/>
              </a:ext>
            </a:extLst>
          </p:cNvPr>
          <p:cNvSpPr txBox="1"/>
          <p:nvPr/>
        </p:nvSpPr>
        <p:spPr>
          <a:xfrm>
            <a:off x="3395387" y="3710619"/>
            <a:ext cx="34428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895879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7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8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9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0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6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1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2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7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3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4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9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0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6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1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2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3" fill="hold">
                      <p:stCondLst>
                        <p:cond delay="indefinite"/>
                      </p:stCondLst>
                      <p:childTnLst>
                        <p:par>
                          <p:cTn id="234" fill="hold">
                            <p:stCondLst>
                              <p:cond delay="0"/>
                            </p:stCondLst>
                            <p:childTnLst>
                              <p:par>
                                <p:cTn id="2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9" fill="hold">
                      <p:stCondLst>
                        <p:cond delay="indefinite"/>
                      </p:stCondLst>
                      <p:childTnLst>
                        <p:par>
                          <p:cTn id="240" fill="hold">
                            <p:stCondLst>
                              <p:cond delay="0"/>
                            </p:stCondLst>
                            <p:childTnLst>
                              <p:par>
                                <p:cTn id="2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3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4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5" fill="hold">
                      <p:stCondLst>
                        <p:cond delay="indefinite"/>
                      </p:stCondLst>
                      <p:childTnLst>
                        <p:par>
                          <p:cTn id="246" fill="hold">
                            <p:stCondLst>
                              <p:cond delay="0"/>
                            </p:stCondLst>
                            <p:childTnLst>
                              <p:par>
                                <p:cTn id="2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9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0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1" fill="hold">
                      <p:stCondLst>
                        <p:cond delay="indefinite"/>
                      </p:stCondLst>
                      <p:childTnLst>
                        <p:par>
                          <p:cTn id="252" fill="hold">
                            <p:stCondLst>
                              <p:cond delay="0"/>
                            </p:stCondLst>
                            <p:childTnLst>
                              <p:par>
                                <p:cTn id="2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5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6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1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2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5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6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1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2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3" fill="hold">
                      <p:stCondLst>
                        <p:cond delay="indefinite"/>
                      </p:stCondLst>
                      <p:childTnLst>
                        <p:par>
                          <p:cTn id="274" fill="hold">
                            <p:stCondLst>
                              <p:cond delay="0"/>
                            </p:stCondLst>
                            <p:childTnLst>
                              <p:par>
                                <p:cTn id="27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7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8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9" fill="hold">
                      <p:stCondLst>
                        <p:cond delay="indefinite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3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4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64" grpId="0"/>
      <p:bldP spid="65" grpId="0"/>
      <p:bldP spid="72" grpId="0"/>
      <p:bldP spid="73" grpId="0"/>
      <p:bldP spid="74" grpId="0"/>
      <p:bldP spid="75" grpId="0"/>
      <p:bldP spid="78" grpId="0"/>
      <p:bldP spid="81" grpId="0"/>
      <p:bldP spid="84" grpId="0"/>
      <p:bldP spid="86" grpId="0"/>
      <p:bldP spid="89" grpId="0"/>
      <p:bldP spid="92" grpId="0"/>
      <p:bldP spid="93" grpId="0"/>
      <p:bldP spid="94" grpId="0"/>
      <p:bldP spid="96" grpId="0"/>
      <p:bldP spid="126" grpId="0"/>
      <p:bldP spid="127" grpId="0"/>
      <p:bldP spid="128" grpId="0"/>
      <p:bldP spid="130" grpId="0"/>
      <p:bldP spid="132" grpId="0"/>
      <p:bldP spid="138" grpId="0"/>
      <p:bldP spid="139" grpId="0"/>
      <p:bldP spid="140" grpId="0"/>
      <p:bldP spid="142" grpId="0"/>
      <p:bldP spid="143" grpId="0"/>
      <p:bldP spid="144" grpId="0"/>
      <p:bldP spid="82" grpId="0"/>
      <p:bldP spid="83" grpId="0"/>
      <p:bldP spid="8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26B65D1-31F2-B044-93EE-EFBD69CBCC7F}"/>
              </a:ext>
            </a:extLst>
          </p:cNvPr>
          <p:cNvGraphicFramePr>
            <a:graphicFrameLocks noGrp="1"/>
          </p:cNvGraphicFramePr>
          <p:nvPr/>
        </p:nvGraphicFramePr>
        <p:xfrm>
          <a:off x="499312" y="350874"/>
          <a:ext cx="8389507" cy="5975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655">
                  <a:extLst>
                    <a:ext uri="{9D8B030D-6E8A-4147-A177-3AD203B41FA5}">
                      <a16:colId xmlns:a16="http://schemas.microsoft.com/office/drawing/2014/main" val="2789933851"/>
                    </a:ext>
                  </a:extLst>
                </a:gridCol>
                <a:gridCol w="499731">
                  <a:extLst>
                    <a:ext uri="{9D8B030D-6E8A-4147-A177-3AD203B41FA5}">
                      <a16:colId xmlns:a16="http://schemas.microsoft.com/office/drawing/2014/main" val="4948432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95332286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451216633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62667179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122189768"/>
                    </a:ext>
                  </a:extLst>
                </a:gridCol>
                <a:gridCol w="797442">
                  <a:extLst>
                    <a:ext uri="{9D8B030D-6E8A-4147-A177-3AD203B41FA5}">
                      <a16:colId xmlns:a16="http://schemas.microsoft.com/office/drawing/2014/main" val="1306349489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870661060"/>
                    </a:ext>
                  </a:extLst>
                </a:gridCol>
                <a:gridCol w="765544">
                  <a:extLst>
                    <a:ext uri="{9D8B030D-6E8A-4147-A177-3AD203B41FA5}">
                      <a16:colId xmlns:a16="http://schemas.microsoft.com/office/drawing/2014/main" val="1765730258"/>
                    </a:ext>
                  </a:extLst>
                </a:gridCol>
                <a:gridCol w="744280">
                  <a:extLst>
                    <a:ext uri="{9D8B030D-6E8A-4147-A177-3AD203B41FA5}">
                      <a16:colId xmlns:a16="http://schemas.microsoft.com/office/drawing/2014/main" val="728611287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96688897"/>
                    </a:ext>
                  </a:extLst>
                </a:gridCol>
              </a:tblGrid>
              <a:tr h="1801227">
                <a:tc rowSpan="2"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Risco </a:t>
                      </a:r>
                    </a:p>
                    <a:p>
                      <a:pPr algn="ctr"/>
                      <a:r>
                        <a:rPr lang="pt-BR" sz="1200" b="1" dirty="0"/>
                        <a:t>de </a:t>
                      </a:r>
                    </a:p>
                    <a:p>
                      <a:pPr algn="ctr"/>
                      <a:r>
                        <a:rPr lang="pt-BR" sz="1200" b="1" dirty="0"/>
                        <a:t>Cr</a:t>
                      </a:r>
                      <a:r>
                        <a:rPr lang="en-US" sz="1200" b="1" dirty="0" err="1"/>
                        <a:t>édito</a:t>
                      </a:r>
                      <a:endParaRPr lang="pt-BR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Hist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ória</a:t>
                      </a:r>
                      <a:r>
                        <a:rPr lang="en-US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 de 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crédito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ívida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Garantias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Renda anual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843753"/>
                  </a:ext>
                </a:extLst>
              </a:tr>
              <a:tr h="1043568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Boa</a:t>
                      </a:r>
                    </a:p>
                    <a:p>
                      <a:pPr algn="ctr"/>
                      <a:r>
                        <a:rPr lang="pt-BR" sz="12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b="1" dirty="0"/>
                        <a:t>Desconhecida</a:t>
                      </a:r>
                    </a:p>
                    <a:p>
                      <a:pPr algn="ctr"/>
                      <a:r>
                        <a:rPr lang="pt-BR" sz="10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Ruim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Nenhuma</a:t>
                      </a:r>
                    </a:p>
                    <a:p>
                      <a:pPr algn="ctr"/>
                      <a:r>
                        <a:rPr lang="pt-BR" sz="1100" b="1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Adequada</a:t>
                      </a:r>
                    </a:p>
                    <a:p>
                      <a:pPr algn="ctr"/>
                      <a:r>
                        <a:rPr lang="pt-BR" sz="11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&lt;15</a:t>
                      </a:r>
                    </a:p>
                    <a:p>
                      <a:pPr algn="ctr"/>
                      <a:r>
                        <a:rPr lang="pt-BR" sz="12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&gt;=15</a:t>
                      </a:r>
                    </a:p>
                    <a:p>
                      <a:pPr algn="ctr"/>
                      <a:r>
                        <a:rPr lang="pt-BR" sz="1200" b="1" dirty="0"/>
                        <a:t>&lt;=35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&gt;35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535738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Alto</a:t>
                      </a:r>
                    </a:p>
                    <a:p>
                      <a:pPr algn="ctr"/>
                      <a:r>
                        <a:rPr lang="pt-BR" sz="1200" b="1" dirty="0"/>
                        <a:t>6/14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4/6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6/6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9983004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Moderado</a:t>
                      </a:r>
                    </a:p>
                    <a:p>
                      <a:pPr algn="ctr"/>
                      <a:r>
                        <a:rPr lang="pt-BR" sz="1200" b="1" dirty="0"/>
                        <a:t>3/14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532287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Baixo</a:t>
                      </a:r>
                    </a:p>
                    <a:p>
                      <a:pPr algn="ctr"/>
                      <a:r>
                        <a:rPr lang="pt-BR" sz="1200" b="1" dirty="0"/>
                        <a:t>5/14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5/5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7183623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986DDF37-9589-484E-BCB6-355CCA2BE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3660" y="350874"/>
            <a:ext cx="2228152" cy="5975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51067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78640A5-86F9-4994-BA98-C8E7A10AFD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8773"/>
            <a:ext cx="5643623" cy="6751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 </a:t>
            </a:r>
            <a:r>
              <a:rPr lang="en-US" dirty="0" err="1"/>
              <a:t>atributo</a:t>
            </a:r>
            <a:r>
              <a:rPr lang="en-US" dirty="0"/>
              <a:t> RENDA fez </a:t>
            </a:r>
            <a:r>
              <a:rPr lang="en-US" dirty="0" err="1"/>
              <a:t>todo</a:t>
            </a:r>
            <a:r>
              <a:rPr lang="en-US" dirty="0"/>
              <a:t> o </a:t>
            </a:r>
            <a:r>
              <a:rPr lang="en-US" dirty="0" err="1"/>
              <a:t>trabalho</a:t>
            </a:r>
            <a:r>
              <a:rPr lang="en-US" dirty="0"/>
              <a:t> 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E70744A-BCC3-4243-AF06-39C121B1B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7510" y="2905246"/>
            <a:ext cx="9736979" cy="144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30229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2035C-E1D4-7445-8B78-56A32B7A5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Algoritmo</a:t>
            </a:r>
            <a:r>
              <a:rPr lang="en-US" dirty="0"/>
              <a:t> PRISM</a:t>
            </a:r>
            <a:endParaRPr lang="pt-BR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1FD86AB-4226-47F3-B4FF-9FD50C2497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2743"/>
            <a:ext cx="10515600" cy="675155"/>
          </a:xfrm>
        </p:spPr>
        <p:txBody>
          <a:bodyPr>
            <a:normAutofit/>
          </a:bodyPr>
          <a:lstStyle/>
          <a:p>
            <a:r>
              <a:rPr lang="en-US" dirty="0" err="1"/>
              <a:t>Mais</a:t>
            </a:r>
            <a:r>
              <a:rPr lang="en-US" dirty="0"/>
              <a:t> de um </a:t>
            </a:r>
            <a:r>
              <a:rPr lang="en-US" dirty="0" err="1"/>
              <a:t>atributo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84092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2035C-E1D4-7445-8B78-56A32B7A5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Algoritmo</a:t>
            </a:r>
            <a:r>
              <a:rPr lang="en-US" dirty="0"/>
              <a:t> PRISM</a:t>
            </a:r>
            <a:endParaRPr lang="pt-B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C816FD-201F-8644-8F48-11BB06F77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942761"/>
            <a:ext cx="11030465" cy="221944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2F2069-1CF8-BC41-A28B-73DCBBCA1BB3}"/>
              </a:ext>
            </a:extLst>
          </p:cNvPr>
          <p:cNvSpPr/>
          <p:nvPr/>
        </p:nvSpPr>
        <p:spPr>
          <a:xfrm>
            <a:off x="838200" y="2177212"/>
            <a:ext cx="29995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Se </a:t>
            </a:r>
            <a:r>
              <a:rPr lang="en-US" sz="2400" dirty="0">
                <a:solidFill>
                  <a:srgbClr val="FF0000"/>
                </a:solidFill>
              </a:rPr>
              <a:t>?</a:t>
            </a:r>
            <a:r>
              <a:rPr lang="en-US" sz="2400" dirty="0"/>
              <a:t> </a:t>
            </a:r>
            <a:r>
              <a:rPr lang="en-US" sz="2400" dirty="0" err="1"/>
              <a:t>então</a:t>
            </a:r>
            <a:r>
              <a:rPr lang="en-US" sz="2400" dirty="0"/>
              <a:t> </a:t>
            </a:r>
            <a:r>
              <a:rPr lang="en-US" sz="2400" dirty="0" err="1"/>
              <a:t>Risco</a:t>
            </a:r>
            <a:r>
              <a:rPr lang="en-US" sz="2400" dirty="0"/>
              <a:t> = Alto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80682678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F756F53-103F-B245-8AC6-46E06733AFF5}"/>
              </a:ext>
            </a:extLst>
          </p:cNvPr>
          <p:cNvSpPr/>
          <p:nvPr/>
        </p:nvSpPr>
        <p:spPr>
          <a:xfrm>
            <a:off x="838200" y="1426170"/>
            <a:ext cx="23519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</a:rPr>
              <a:t>Se 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</a:rPr>
              <a:t>? </a:t>
            </a:r>
            <a:r>
              <a:rPr lang="en-US" dirty="0" err="1">
                <a:latin typeface="Calibri" panose="020F0502020204030204" pitchFamily="34" charset="0"/>
              </a:rPr>
              <a:t>Então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</a:rPr>
              <a:t>Risco</a:t>
            </a:r>
            <a:r>
              <a:rPr lang="en-US" dirty="0">
                <a:latin typeface="Calibri" panose="020F0502020204030204" pitchFamily="34" charset="0"/>
              </a:rPr>
              <a:t> = Alto 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B7BBBEA-2604-3F4A-91B8-86389A355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Algoritmo</a:t>
            </a:r>
            <a:r>
              <a:rPr lang="en-US" dirty="0"/>
              <a:t> PRISM</a:t>
            </a:r>
            <a:endParaRPr lang="pt-BR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91933CB-BEB4-D34B-A0C1-E19278732BE4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1977549"/>
          <a:ext cx="8128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00694609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025390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Atributo/Valor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err="1"/>
                        <a:t>Abrang</a:t>
                      </a:r>
                      <a:r>
                        <a:rPr lang="en-US" dirty="0" err="1"/>
                        <a:t>ência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407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67281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832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7491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17193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4700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2951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175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5213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9348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606093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60ABC740-0AB5-E745-AF76-A91F501CFD29}"/>
              </a:ext>
            </a:extLst>
          </p:cNvPr>
          <p:cNvSpPr/>
          <p:nvPr/>
        </p:nvSpPr>
        <p:spPr>
          <a:xfrm>
            <a:off x="838200" y="2344262"/>
            <a:ext cx="24925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err="1"/>
              <a:t>Hist</a:t>
            </a:r>
            <a:r>
              <a:rPr lang="en-US" dirty="0" err="1"/>
              <a:t>ória</a:t>
            </a:r>
            <a:r>
              <a:rPr lang="en-US" dirty="0"/>
              <a:t> de </a:t>
            </a:r>
            <a:r>
              <a:rPr lang="en-US" dirty="0" err="1"/>
              <a:t>crédito</a:t>
            </a:r>
            <a:r>
              <a:rPr lang="en-US" dirty="0"/>
              <a:t> = Boa</a:t>
            </a:r>
            <a:endParaRPr lang="pt-B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CF15E4-7DCF-7C43-8F6E-2A72354C2349}"/>
              </a:ext>
            </a:extLst>
          </p:cNvPr>
          <p:cNvSpPr/>
          <p:nvPr/>
        </p:nvSpPr>
        <p:spPr>
          <a:xfrm>
            <a:off x="838200" y="2710975"/>
            <a:ext cx="34428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pt-BR" dirty="0" err="1"/>
              <a:t>Hist</a:t>
            </a:r>
            <a:r>
              <a:rPr lang="en-US" dirty="0" err="1"/>
              <a:t>ória</a:t>
            </a:r>
            <a:r>
              <a:rPr lang="en-US" dirty="0"/>
              <a:t> de </a:t>
            </a:r>
            <a:r>
              <a:rPr lang="en-US" dirty="0" err="1"/>
              <a:t>crédito</a:t>
            </a:r>
            <a:r>
              <a:rPr lang="en-US" dirty="0"/>
              <a:t> = </a:t>
            </a:r>
            <a:r>
              <a:rPr lang="en-US" dirty="0" err="1"/>
              <a:t>Desconhecida</a:t>
            </a:r>
            <a:endParaRPr lang="pt-B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881786D-C888-0048-8A43-BBF0A74C5418}"/>
              </a:ext>
            </a:extLst>
          </p:cNvPr>
          <p:cNvSpPr/>
          <p:nvPr/>
        </p:nvSpPr>
        <p:spPr>
          <a:xfrm>
            <a:off x="838200" y="3091577"/>
            <a:ext cx="26191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pt-BR" dirty="0" err="1"/>
              <a:t>Hist</a:t>
            </a:r>
            <a:r>
              <a:rPr lang="en-US" dirty="0" err="1"/>
              <a:t>ória</a:t>
            </a:r>
            <a:r>
              <a:rPr lang="en-US" dirty="0"/>
              <a:t> de </a:t>
            </a:r>
            <a:r>
              <a:rPr lang="en-US" dirty="0" err="1"/>
              <a:t>crédito</a:t>
            </a:r>
            <a:r>
              <a:rPr lang="en-US" dirty="0"/>
              <a:t> = </a:t>
            </a:r>
            <a:r>
              <a:rPr lang="en-US" dirty="0" err="1"/>
              <a:t>Ruim</a:t>
            </a:r>
            <a:endParaRPr lang="pt-BR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2EBE9C-1655-1648-82E9-6A60A0B12982}"/>
              </a:ext>
            </a:extLst>
          </p:cNvPr>
          <p:cNvSpPr/>
          <p:nvPr/>
        </p:nvSpPr>
        <p:spPr>
          <a:xfrm>
            <a:off x="4912227" y="234426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F53425-5684-994F-B39B-AB55D46E709F}"/>
              </a:ext>
            </a:extLst>
          </p:cNvPr>
          <p:cNvSpPr/>
          <p:nvPr/>
        </p:nvSpPr>
        <p:spPr>
          <a:xfrm>
            <a:off x="4913823" y="272224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FB87BBE-852F-094D-9F96-7DBDF1102F25}"/>
              </a:ext>
            </a:extLst>
          </p:cNvPr>
          <p:cNvSpPr/>
          <p:nvPr/>
        </p:nvSpPr>
        <p:spPr>
          <a:xfrm>
            <a:off x="4913823" y="3100228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6FEB04-ED19-654E-B45C-C777D0EDAAA5}"/>
              </a:ext>
            </a:extLst>
          </p:cNvPr>
          <p:cNvSpPr/>
          <p:nvPr/>
        </p:nvSpPr>
        <p:spPr>
          <a:xfrm>
            <a:off x="838200" y="3469560"/>
            <a:ext cx="13616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 err="1"/>
              <a:t>Dívida</a:t>
            </a:r>
            <a:r>
              <a:rPr lang="en-US" dirty="0"/>
              <a:t> = Alta</a:t>
            </a:r>
            <a:endParaRPr lang="pt-BR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EE63B8-0D4C-F440-A9DE-D9A85ADFFA94}"/>
              </a:ext>
            </a:extLst>
          </p:cNvPr>
          <p:cNvSpPr/>
          <p:nvPr/>
        </p:nvSpPr>
        <p:spPr>
          <a:xfrm>
            <a:off x="4912227" y="3466941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4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792A68A-CF37-C44F-8245-E00572F55547}"/>
              </a:ext>
            </a:extLst>
          </p:cNvPr>
          <p:cNvSpPr/>
          <p:nvPr/>
        </p:nvSpPr>
        <p:spPr>
          <a:xfrm>
            <a:off x="838199" y="3813733"/>
            <a:ext cx="14853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 err="1"/>
              <a:t>Dívida</a:t>
            </a:r>
            <a:r>
              <a:rPr lang="en-US" dirty="0"/>
              <a:t> = </a:t>
            </a:r>
            <a:r>
              <a:rPr lang="en-US" dirty="0" err="1"/>
              <a:t>Baixa</a:t>
            </a:r>
            <a:endParaRPr lang="pt-BR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A97E05-CCAC-8545-9FA0-0A5CBA7E4710}"/>
              </a:ext>
            </a:extLst>
          </p:cNvPr>
          <p:cNvSpPr/>
          <p:nvPr/>
        </p:nvSpPr>
        <p:spPr>
          <a:xfrm>
            <a:off x="4912227" y="3813733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763B909-4B9C-1B45-852C-8EC1072E7F0F}"/>
              </a:ext>
            </a:extLst>
          </p:cNvPr>
          <p:cNvSpPr/>
          <p:nvPr/>
        </p:nvSpPr>
        <p:spPr>
          <a:xfrm>
            <a:off x="843958" y="4180446"/>
            <a:ext cx="22232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 err="1"/>
              <a:t>Garantias</a:t>
            </a:r>
            <a:r>
              <a:rPr lang="en-US" dirty="0"/>
              <a:t> = </a:t>
            </a:r>
            <a:r>
              <a:rPr lang="en-US" dirty="0" err="1"/>
              <a:t>Nenhuma</a:t>
            </a:r>
            <a:endParaRPr lang="pt-BR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5BB8D24-E63A-E74F-9D9C-FA847D7ADF44}"/>
              </a:ext>
            </a:extLst>
          </p:cNvPr>
          <p:cNvSpPr/>
          <p:nvPr/>
        </p:nvSpPr>
        <p:spPr>
          <a:xfrm>
            <a:off x="838199" y="4524619"/>
            <a:ext cx="22552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 err="1"/>
              <a:t>Garantias</a:t>
            </a:r>
            <a:r>
              <a:rPr lang="en-US" dirty="0"/>
              <a:t> = </a:t>
            </a:r>
            <a:r>
              <a:rPr lang="en-US" dirty="0" err="1"/>
              <a:t>Adequada</a:t>
            </a:r>
            <a:endParaRPr lang="pt-BR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3619B56-46EA-3D49-BD22-9C8E14E09993}"/>
              </a:ext>
            </a:extLst>
          </p:cNvPr>
          <p:cNvSpPr/>
          <p:nvPr/>
        </p:nvSpPr>
        <p:spPr>
          <a:xfrm>
            <a:off x="4912227" y="4175593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6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E7B4AC-8CF5-6243-8FA5-78900DDEEE64}"/>
              </a:ext>
            </a:extLst>
          </p:cNvPr>
          <p:cNvSpPr/>
          <p:nvPr/>
        </p:nvSpPr>
        <p:spPr>
          <a:xfrm>
            <a:off x="4912227" y="4542306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0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6A18E5D-97D5-224E-9986-334CC8FD9684}"/>
              </a:ext>
            </a:extLst>
          </p:cNvPr>
          <p:cNvSpPr/>
          <p:nvPr/>
        </p:nvSpPr>
        <p:spPr>
          <a:xfrm>
            <a:off x="838199" y="4926748"/>
            <a:ext cx="13460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Renda &lt;= 15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3AB6783-8A2D-FE49-9920-F9F6637EBC39}"/>
              </a:ext>
            </a:extLst>
          </p:cNvPr>
          <p:cNvSpPr/>
          <p:nvPr/>
        </p:nvSpPr>
        <p:spPr>
          <a:xfrm>
            <a:off x="838199" y="5248495"/>
            <a:ext cx="14726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Renda 15 - 35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97BA30B-FCCD-264E-919E-267A81A806ED}"/>
              </a:ext>
            </a:extLst>
          </p:cNvPr>
          <p:cNvSpPr/>
          <p:nvPr/>
        </p:nvSpPr>
        <p:spPr>
          <a:xfrm>
            <a:off x="838199" y="5608974"/>
            <a:ext cx="13468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Renda =&gt; 35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C2C9AD9-7F8B-1140-99EC-C05B7D870AFC}"/>
              </a:ext>
            </a:extLst>
          </p:cNvPr>
          <p:cNvSpPr/>
          <p:nvPr/>
        </p:nvSpPr>
        <p:spPr>
          <a:xfrm>
            <a:off x="4912227" y="4909019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3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BEB9EF9-E456-BE45-8778-D9F296611FD2}"/>
              </a:ext>
            </a:extLst>
          </p:cNvPr>
          <p:cNvSpPr/>
          <p:nvPr/>
        </p:nvSpPr>
        <p:spPr>
          <a:xfrm>
            <a:off x="4902200" y="523964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7789CF9-C884-4A4D-824A-4815158E98C6}"/>
              </a:ext>
            </a:extLst>
          </p:cNvPr>
          <p:cNvSpPr/>
          <p:nvPr/>
        </p:nvSpPr>
        <p:spPr>
          <a:xfrm>
            <a:off x="4902199" y="5652733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D23EE9C-9041-374F-B75A-A4377F608A2B}"/>
              </a:ext>
            </a:extLst>
          </p:cNvPr>
          <p:cNvSpPr txBox="1"/>
          <p:nvPr/>
        </p:nvSpPr>
        <p:spPr>
          <a:xfrm>
            <a:off x="5988114" y="4175593"/>
            <a:ext cx="76455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maior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0299E77-030A-E947-9904-DA802C9E8176}"/>
              </a:ext>
            </a:extLst>
          </p:cNvPr>
          <p:cNvCxnSpPr/>
          <p:nvPr/>
        </p:nvCxnSpPr>
        <p:spPr>
          <a:xfrm flipH="1">
            <a:off x="5668855" y="4360259"/>
            <a:ext cx="34259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311F6C63-BDD6-1A47-A862-26189BC548AF}"/>
              </a:ext>
            </a:extLst>
          </p:cNvPr>
          <p:cNvSpPr/>
          <p:nvPr/>
        </p:nvSpPr>
        <p:spPr>
          <a:xfrm>
            <a:off x="876096" y="6201296"/>
            <a:ext cx="44294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</a:rPr>
              <a:t>Se (</a:t>
            </a:r>
            <a:r>
              <a:rPr lang="en-US" dirty="0" err="1">
                <a:latin typeface="Calibri" panose="020F0502020204030204" pitchFamily="34" charset="0"/>
              </a:rPr>
              <a:t>Garantias</a:t>
            </a:r>
            <a:r>
              <a:rPr lang="en-US" dirty="0">
                <a:latin typeface="Calibri" panose="020F0502020204030204" pitchFamily="34" charset="0"/>
              </a:rPr>
              <a:t> = </a:t>
            </a:r>
            <a:r>
              <a:rPr lang="en-US" dirty="0" err="1">
                <a:latin typeface="Calibri" panose="020F0502020204030204" pitchFamily="34" charset="0"/>
              </a:rPr>
              <a:t>Nenhuma</a:t>
            </a:r>
            <a:r>
              <a:rPr lang="en-US" dirty="0">
                <a:latin typeface="Calibri" panose="020F0502020204030204" pitchFamily="34" charset="0"/>
              </a:rPr>
              <a:t>) </a:t>
            </a:r>
            <a:r>
              <a:rPr lang="en-US" dirty="0" err="1">
                <a:latin typeface="Calibri" panose="020F0502020204030204" pitchFamily="34" charset="0"/>
              </a:rPr>
              <a:t>então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</a:rPr>
              <a:t>Risco</a:t>
            </a:r>
            <a:r>
              <a:rPr lang="en-US" dirty="0">
                <a:latin typeface="Calibri" panose="020F0502020204030204" pitchFamily="34" charset="0"/>
              </a:rPr>
              <a:t> = Alto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260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9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B7BBBEA-2604-3F4A-91B8-86389A355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Algoritmo</a:t>
            </a:r>
            <a:r>
              <a:rPr lang="en-US" dirty="0"/>
              <a:t> PRISM</a:t>
            </a:r>
            <a:endParaRPr lang="pt-BR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4AF0821D-A6DD-0144-88D4-E94C59688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42761"/>
            <a:ext cx="11030465" cy="2219443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DCC7ABDE-CDB9-8D40-B5F1-74F227092396}"/>
              </a:ext>
            </a:extLst>
          </p:cNvPr>
          <p:cNvSpPr/>
          <p:nvPr/>
        </p:nvSpPr>
        <p:spPr>
          <a:xfrm>
            <a:off x="838200" y="2177212"/>
            <a:ext cx="61927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Se (</a:t>
            </a:r>
            <a:r>
              <a:rPr lang="en-US" sz="2400" dirty="0" err="1">
                <a:latin typeface="Calibri" panose="020F0502020204030204" pitchFamily="34" charset="0"/>
              </a:rPr>
              <a:t>Garantias</a:t>
            </a:r>
            <a:r>
              <a:rPr lang="en-US" sz="2400" dirty="0">
                <a:latin typeface="Calibri" panose="020F0502020204030204" pitchFamily="34" charset="0"/>
              </a:rPr>
              <a:t> = </a:t>
            </a:r>
            <a:r>
              <a:rPr lang="en-US" sz="2400" dirty="0" err="1">
                <a:latin typeface="Calibri" panose="020F0502020204030204" pitchFamily="34" charset="0"/>
              </a:rPr>
              <a:t>Nenhuma</a:t>
            </a:r>
            <a:r>
              <a:rPr lang="en-US" sz="2400" dirty="0">
                <a:latin typeface="Calibri" panose="020F0502020204030204" pitchFamily="34" charset="0"/>
              </a:rPr>
              <a:t>) e </a:t>
            </a:r>
            <a:r>
              <a:rPr lang="en-US" sz="2400" dirty="0">
                <a:solidFill>
                  <a:srgbClr val="FF0000"/>
                </a:solidFill>
              </a:rPr>
              <a:t>?</a:t>
            </a:r>
            <a:r>
              <a:rPr lang="en-US" sz="2400" dirty="0"/>
              <a:t> </a:t>
            </a:r>
            <a:r>
              <a:rPr lang="en-US" sz="2400" dirty="0" err="1"/>
              <a:t>então</a:t>
            </a:r>
            <a:r>
              <a:rPr lang="en-US" sz="2400" dirty="0"/>
              <a:t> </a:t>
            </a:r>
            <a:r>
              <a:rPr lang="en-US" sz="2400" dirty="0" err="1"/>
              <a:t>Risco</a:t>
            </a:r>
            <a:r>
              <a:rPr lang="en-US" sz="2400" dirty="0"/>
              <a:t> = Alto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60984484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B7BBBEA-2604-3F4A-91B8-86389A355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Algoritmo</a:t>
            </a:r>
            <a:r>
              <a:rPr lang="en-US" dirty="0"/>
              <a:t> PRISM</a:t>
            </a:r>
            <a:endParaRPr lang="pt-BR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91933CB-BEB4-D34B-A0C1-E19278732BE4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1977549"/>
          <a:ext cx="81280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00694609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025390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Atributo/Valor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err="1"/>
                        <a:t>Abrang</a:t>
                      </a:r>
                      <a:r>
                        <a:rPr lang="en-US" dirty="0" err="1"/>
                        <a:t>ência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407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67281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832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7491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17193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4700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2951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175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5213817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60ABC740-0AB5-E745-AF76-A91F501CFD29}"/>
              </a:ext>
            </a:extLst>
          </p:cNvPr>
          <p:cNvSpPr/>
          <p:nvPr/>
        </p:nvSpPr>
        <p:spPr>
          <a:xfrm>
            <a:off x="838200" y="2344262"/>
            <a:ext cx="24925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err="1"/>
              <a:t>Hist</a:t>
            </a:r>
            <a:r>
              <a:rPr lang="en-US" dirty="0" err="1"/>
              <a:t>ória</a:t>
            </a:r>
            <a:r>
              <a:rPr lang="en-US" dirty="0"/>
              <a:t> de </a:t>
            </a:r>
            <a:r>
              <a:rPr lang="en-US" dirty="0" err="1"/>
              <a:t>crédito</a:t>
            </a:r>
            <a:r>
              <a:rPr lang="en-US" dirty="0"/>
              <a:t> = Boa</a:t>
            </a:r>
            <a:endParaRPr lang="pt-B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CF15E4-7DCF-7C43-8F6E-2A72354C2349}"/>
              </a:ext>
            </a:extLst>
          </p:cNvPr>
          <p:cNvSpPr/>
          <p:nvPr/>
        </p:nvSpPr>
        <p:spPr>
          <a:xfrm>
            <a:off x="838200" y="2710975"/>
            <a:ext cx="34428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pt-BR" dirty="0" err="1"/>
              <a:t>Hist</a:t>
            </a:r>
            <a:r>
              <a:rPr lang="en-US" dirty="0" err="1"/>
              <a:t>ória</a:t>
            </a:r>
            <a:r>
              <a:rPr lang="en-US" dirty="0"/>
              <a:t> de </a:t>
            </a:r>
            <a:r>
              <a:rPr lang="en-US" dirty="0" err="1"/>
              <a:t>crédito</a:t>
            </a:r>
            <a:r>
              <a:rPr lang="en-US" dirty="0"/>
              <a:t> = </a:t>
            </a:r>
            <a:r>
              <a:rPr lang="en-US" dirty="0" err="1"/>
              <a:t>Desconhecida</a:t>
            </a:r>
            <a:endParaRPr lang="pt-B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881786D-C888-0048-8A43-BBF0A74C5418}"/>
              </a:ext>
            </a:extLst>
          </p:cNvPr>
          <p:cNvSpPr/>
          <p:nvPr/>
        </p:nvSpPr>
        <p:spPr>
          <a:xfrm>
            <a:off x="838200" y="3091577"/>
            <a:ext cx="26191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pt-BR" dirty="0" err="1"/>
              <a:t>Hist</a:t>
            </a:r>
            <a:r>
              <a:rPr lang="en-US" dirty="0" err="1"/>
              <a:t>ória</a:t>
            </a:r>
            <a:r>
              <a:rPr lang="en-US" dirty="0"/>
              <a:t> de </a:t>
            </a:r>
            <a:r>
              <a:rPr lang="en-US" dirty="0" err="1"/>
              <a:t>crédito</a:t>
            </a:r>
            <a:r>
              <a:rPr lang="en-US" dirty="0"/>
              <a:t> = </a:t>
            </a:r>
            <a:r>
              <a:rPr lang="en-US" dirty="0" err="1"/>
              <a:t>Ruim</a:t>
            </a:r>
            <a:endParaRPr lang="pt-BR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2EBE9C-1655-1648-82E9-6A60A0B12982}"/>
              </a:ext>
            </a:extLst>
          </p:cNvPr>
          <p:cNvSpPr/>
          <p:nvPr/>
        </p:nvSpPr>
        <p:spPr>
          <a:xfrm>
            <a:off x="4912227" y="234426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F53425-5684-994F-B39B-AB55D46E709F}"/>
              </a:ext>
            </a:extLst>
          </p:cNvPr>
          <p:cNvSpPr/>
          <p:nvPr/>
        </p:nvSpPr>
        <p:spPr>
          <a:xfrm>
            <a:off x="4913823" y="272224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FB87BBE-852F-094D-9F96-7DBDF1102F25}"/>
              </a:ext>
            </a:extLst>
          </p:cNvPr>
          <p:cNvSpPr/>
          <p:nvPr/>
        </p:nvSpPr>
        <p:spPr>
          <a:xfrm>
            <a:off x="4913823" y="3100228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6FEB04-ED19-654E-B45C-C777D0EDAAA5}"/>
              </a:ext>
            </a:extLst>
          </p:cNvPr>
          <p:cNvSpPr/>
          <p:nvPr/>
        </p:nvSpPr>
        <p:spPr>
          <a:xfrm>
            <a:off x="838200" y="3469560"/>
            <a:ext cx="13616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 err="1"/>
              <a:t>Dívida</a:t>
            </a:r>
            <a:r>
              <a:rPr lang="en-US" dirty="0"/>
              <a:t> = Alta</a:t>
            </a:r>
            <a:endParaRPr lang="pt-BR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EE63B8-0D4C-F440-A9DE-D9A85ADFFA94}"/>
              </a:ext>
            </a:extLst>
          </p:cNvPr>
          <p:cNvSpPr/>
          <p:nvPr/>
        </p:nvSpPr>
        <p:spPr>
          <a:xfrm>
            <a:off x="4912227" y="3466941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4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792A68A-CF37-C44F-8245-E00572F55547}"/>
              </a:ext>
            </a:extLst>
          </p:cNvPr>
          <p:cNvSpPr/>
          <p:nvPr/>
        </p:nvSpPr>
        <p:spPr>
          <a:xfrm>
            <a:off x="838199" y="3813733"/>
            <a:ext cx="14853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 err="1"/>
              <a:t>Dívida</a:t>
            </a:r>
            <a:r>
              <a:rPr lang="en-US" dirty="0"/>
              <a:t> = </a:t>
            </a:r>
            <a:r>
              <a:rPr lang="en-US" dirty="0" err="1"/>
              <a:t>Baixa</a:t>
            </a:r>
            <a:endParaRPr lang="pt-BR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A97E05-CCAC-8545-9FA0-0A5CBA7E4710}"/>
              </a:ext>
            </a:extLst>
          </p:cNvPr>
          <p:cNvSpPr/>
          <p:nvPr/>
        </p:nvSpPr>
        <p:spPr>
          <a:xfrm>
            <a:off x="4912227" y="3813733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6A18E5D-97D5-224E-9986-334CC8FD9684}"/>
              </a:ext>
            </a:extLst>
          </p:cNvPr>
          <p:cNvSpPr/>
          <p:nvPr/>
        </p:nvSpPr>
        <p:spPr>
          <a:xfrm>
            <a:off x="838199" y="4234770"/>
            <a:ext cx="13460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Renda &lt;= 15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3AB6783-8A2D-FE49-9920-F9F6637EBC39}"/>
              </a:ext>
            </a:extLst>
          </p:cNvPr>
          <p:cNvSpPr/>
          <p:nvPr/>
        </p:nvSpPr>
        <p:spPr>
          <a:xfrm>
            <a:off x="838199" y="4556517"/>
            <a:ext cx="14726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Renda 15 - 35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97BA30B-FCCD-264E-919E-267A81A806ED}"/>
              </a:ext>
            </a:extLst>
          </p:cNvPr>
          <p:cNvSpPr/>
          <p:nvPr/>
        </p:nvSpPr>
        <p:spPr>
          <a:xfrm>
            <a:off x="838199" y="4916996"/>
            <a:ext cx="13468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Renda =&gt; 35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C2C9AD9-7F8B-1140-99EC-C05B7D870AFC}"/>
              </a:ext>
            </a:extLst>
          </p:cNvPr>
          <p:cNvSpPr/>
          <p:nvPr/>
        </p:nvSpPr>
        <p:spPr>
          <a:xfrm>
            <a:off x="4912227" y="4217041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3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BEB9EF9-E456-BE45-8778-D9F296611FD2}"/>
              </a:ext>
            </a:extLst>
          </p:cNvPr>
          <p:cNvSpPr/>
          <p:nvPr/>
        </p:nvSpPr>
        <p:spPr>
          <a:xfrm>
            <a:off x="4902200" y="4547664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7789CF9-C884-4A4D-824A-4815158E98C6}"/>
              </a:ext>
            </a:extLst>
          </p:cNvPr>
          <p:cNvSpPr/>
          <p:nvPr/>
        </p:nvSpPr>
        <p:spPr>
          <a:xfrm>
            <a:off x="4902199" y="496075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D23EE9C-9041-374F-B75A-A4377F608A2B}"/>
              </a:ext>
            </a:extLst>
          </p:cNvPr>
          <p:cNvSpPr txBox="1"/>
          <p:nvPr/>
        </p:nvSpPr>
        <p:spPr>
          <a:xfrm>
            <a:off x="5988114" y="3446541"/>
            <a:ext cx="76455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maior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0299E77-030A-E947-9904-DA802C9E8176}"/>
              </a:ext>
            </a:extLst>
          </p:cNvPr>
          <p:cNvCxnSpPr/>
          <p:nvPr/>
        </p:nvCxnSpPr>
        <p:spPr>
          <a:xfrm flipH="1">
            <a:off x="5668855" y="3631207"/>
            <a:ext cx="34259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3DF634A5-0574-1643-9F4A-316C2E55C33C}"/>
              </a:ext>
            </a:extLst>
          </p:cNvPr>
          <p:cNvSpPr/>
          <p:nvPr/>
        </p:nvSpPr>
        <p:spPr>
          <a:xfrm>
            <a:off x="845620" y="1423551"/>
            <a:ext cx="59955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Se </a:t>
            </a:r>
            <a:r>
              <a:rPr lang="en-US" sz="2400" dirty="0" err="1">
                <a:latin typeface="Calibri" panose="020F0502020204030204" pitchFamily="34" charset="0"/>
              </a:rPr>
              <a:t>Garantias</a:t>
            </a:r>
            <a:r>
              <a:rPr lang="en-US" sz="2400" dirty="0">
                <a:latin typeface="Calibri" panose="020F0502020204030204" pitchFamily="34" charset="0"/>
              </a:rPr>
              <a:t> = </a:t>
            </a:r>
            <a:r>
              <a:rPr lang="en-US" sz="2400" dirty="0" err="1">
                <a:latin typeface="Calibri" panose="020F0502020204030204" pitchFamily="34" charset="0"/>
              </a:rPr>
              <a:t>Nenhuma</a:t>
            </a:r>
            <a:r>
              <a:rPr lang="en-US" sz="2400" dirty="0">
                <a:latin typeface="Calibri" panose="020F0502020204030204" pitchFamily="34" charset="0"/>
              </a:rPr>
              <a:t> E </a:t>
            </a:r>
            <a:r>
              <a:rPr lang="en-US" sz="2400" dirty="0">
                <a:solidFill>
                  <a:srgbClr val="FF0000"/>
                </a:solidFill>
              </a:rPr>
              <a:t>?</a:t>
            </a:r>
            <a:r>
              <a:rPr lang="en-US" sz="2400" dirty="0"/>
              <a:t> </a:t>
            </a:r>
            <a:r>
              <a:rPr lang="en-US" sz="2400" dirty="0" err="1"/>
              <a:t>Então</a:t>
            </a:r>
            <a:r>
              <a:rPr lang="en-US" sz="2400" dirty="0"/>
              <a:t> </a:t>
            </a:r>
            <a:r>
              <a:rPr lang="en-US" sz="2400" dirty="0" err="1"/>
              <a:t>Risco</a:t>
            </a:r>
            <a:r>
              <a:rPr lang="en-US" sz="2400" dirty="0"/>
              <a:t> = Alto</a:t>
            </a:r>
            <a:endParaRPr lang="pt-BR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D350F22-417D-9A4A-9147-540ECAB8AD9C}"/>
              </a:ext>
            </a:extLst>
          </p:cNvPr>
          <p:cNvSpPr/>
          <p:nvPr/>
        </p:nvSpPr>
        <p:spPr>
          <a:xfrm>
            <a:off x="838199" y="5689802"/>
            <a:ext cx="59763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</a:rPr>
              <a:t>Se (</a:t>
            </a:r>
            <a:r>
              <a:rPr lang="en-US" dirty="0" err="1">
                <a:latin typeface="Calibri" panose="020F0502020204030204" pitchFamily="34" charset="0"/>
              </a:rPr>
              <a:t>Garantias</a:t>
            </a:r>
            <a:r>
              <a:rPr lang="en-US" dirty="0">
                <a:latin typeface="Calibri" panose="020F0502020204030204" pitchFamily="34" charset="0"/>
              </a:rPr>
              <a:t> = </a:t>
            </a:r>
            <a:r>
              <a:rPr lang="en-US" dirty="0" err="1">
                <a:latin typeface="Calibri" panose="020F0502020204030204" pitchFamily="34" charset="0"/>
              </a:rPr>
              <a:t>Nenhuma</a:t>
            </a:r>
            <a:r>
              <a:rPr lang="en-US" dirty="0">
                <a:latin typeface="Calibri" panose="020F0502020204030204" pitchFamily="34" charset="0"/>
              </a:rPr>
              <a:t>) e (</a:t>
            </a:r>
            <a:r>
              <a:rPr lang="en-US" dirty="0" err="1">
                <a:latin typeface="Calibri" panose="020F0502020204030204" pitchFamily="34" charset="0"/>
              </a:rPr>
              <a:t>Dívida</a:t>
            </a:r>
            <a:r>
              <a:rPr lang="en-US" dirty="0">
                <a:latin typeface="Calibri" panose="020F0502020204030204" pitchFamily="34" charset="0"/>
              </a:rPr>
              <a:t> = Alta) </a:t>
            </a:r>
            <a:r>
              <a:rPr lang="en-US" dirty="0" err="1">
                <a:latin typeface="Calibri" panose="020F0502020204030204" pitchFamily="34" charset="0"/>
              </a:rPr>
              <a:t>então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</a:rPr>
              <a:t>Risco</a:t>
            </a:r>
            <a:r>
              <a:rPr lang="en-US" dirty="0">
                <a:latin typeface="Calibri" panose="020F0502020204030204" pitchFamily="34" charset="0"/>
              </a:rPr>
              <a:t> = Alto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440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B7BBBEA-2604-3F4A-91B8-86389A355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Algoritmo</a:t>
            </a:r>
            <a:r>
              <a:rPr lang="en-US" dirty="0"/>
              <a:t> PRISM</a:t>
            </a:r>
            <a:endParaRPr lang="pt-BR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CC7ABDE-CDB9-8D40-B5F1-74F227092396}"/>
              </a:ext>
            </a:extLst>
          </p:cNvPr>
          <p:cNvSpPr/>
          <p:nvPr/>
        </p:nvSpPr>
        <p:spPr>
          <a:xfrm>
            <a:off x="838200" y="2177212"/>
            <a:ext cx="82365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Se (</a:t>
            </a:r>
            <a:r>
              <a:rPr lang="en-US" sz="2400" dirty="0" err="1">
                <a:latin typeface="Calibri" panose="020F0502020204030204" pitchFamily="34" charset="0"/>
              </a:rPr>
              <a:t>Garantias</a:t>
            </a:r>
            <a:r>
              <a:rPr lang="en-US" sz="2400" dirty="0">
                <a:latin typeface="Calibri" panose="020F0502020204030204" pitchFamily="34" charset="0"/>
              </a:rPr>
              <a:t> = </a:t>
            </a:r>
            <a:r>
              <a:rPr lang="en-US" sz="2400" dirty="0" err="1">
                <a:latin typeface="Calibri" panose="020F0502020204030204" pitchFamily="34" charset="0"/>
              </a:rPr>
              <a:t>Nenhuma</a:t>
            </a:r>
            <a:r>
              <a:rPr lang="en-US" sz="2400" dirty="0">
                <a:latin typeface="Calibri" panose="020F0502020204030204" pitchFamily="34" charset="0"/>
              </a:rPr>
              <a:t>) e (</a:t>
            </a:r>
            <a:r>
              <a:rPr lang="en-US" sz="2400" dirty="0" err="1">
                <a:latin typeface="Calibri" panose="020F0502020204030204" pitchFamily="34" charset="0"/>
              </a:rPr>
              <a:t>Dívida</a:t>
            </a:r>
            <a:r>
              <a:rPr lang="en-US" sz="2400" dirty="0">
                <a:latin typeface="Calibri" panose="020F0502020204030204" pitchFamily="34" charset="0"/>
              </a:rPr>
              <a:t> = Alta) e </a:t>
            </a:r>
            <a:r>
              <a:rPr lang="en-US" sz="2400" dirty="0">
                <a:solidFill>
                  <a:srgbClr val="FF0000"/>
                </a:solidFill>
              </a:rPr>
              <a:t>? </a:t>
            </a:r>
            <a:r>
              <a:rPr lang="en-US" sz="2400" dirty="0" err="1">
                <a:solidFill>
                  <a:srgbClr val="FF0000"/>
                </a:solidFill>
              </a:rPr>
              <a:t>e</a:t>
            </a:r>
            <a:r>
              <a:rPr lang="en-US" sz="2400" dirty="0" err="1"/>
              <a:t>ntão</a:t>
            </a:r>
            <a:r>
              <a:rPr lang="en-US" sz="2400" dirty="0"/>
              <a:t> </a:t>
            </a:r>
            <a:r>
              <a:rPr lang="en-US" sz="2400" dirty="0" err="1"/>
              <a:t>Risco</a:t>
            </a:r>
            <a:r>
              <a:rPr lang="en-US" sz="2400" dirty="0"/>
              <a:t> = Alto</a:t>
            </a:r>
            <a:endParaRPr lang="pt-BR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8BCC2C-D93B-2344-A3DA-9ABD881878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292" y="3250519"/>
            <a:ext cx="11353800" cy="1479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24305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B7BBBEA-2604-3F4A-91B8-86389A355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Algoritmo</a:t>
            </a:r>
            <a:r>
              <a:rPr lang="en-US" dirty="0"/>
              <a:t> PRISM</a:t>
            </a:r>
            <a:endParaRPr lang="pt-BR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91933CB-BEB4-D34B-A0C1-E19278732BE4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1977549"/>
          <a:ext cx="8128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00694609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025390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Atributo/Valor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err="1"/>
                        <a:t>Abrang</a:t>
                      </a:r>
                      <a:r>
                        <a:rPr lang="en-US" dirty="0" err="1"/>
                        <a:t>ência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407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67281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832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7491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17193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4700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2951614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60ABC740-0AB5-E745-AF76-A91F501CFD29}"/>
              </a:ext>
            </a:extLst>
          </p:cNvPr>
          <p:cNvSpPr/>
          <p:nvPr/>
        </p:nvSpPr>
        <p:spPr>
          <a:xfrm>
            <a:off x="838200" y="2344262"/>
            <a:ext cx="24925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err="1"/>
              <a:t>Hist</a:t>
            </a:r>
            <a:r>
              <a:rPr lang="en-US" dirty="0" err="1"/>
              <a:t>ória</a:t>
            </a:r>
            <a:r>
              <a:rPr lang="en-US" dirty="0"/>
              <a:t> de </a:t>
            </a:r>
            <a:r>
              <a:rPr lang="en-US" dirty="0" err="1"/>
              <a:t>crédito</a:t>
            </a:r>
            <a:r>
              <a:rPr lang="en-US" dirty="0"/>
              <a:t> = Boa</a:t>
            </a:r>
            <a:endParaRPr lang="pt-B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CF15E4-7DCF-7C43-8F6E-2A72354C2349}"/>
              </a:ext>
            </a:extLst>
          </p:cNvPr>
          <p:cNvSpPr/>
          <p:nvPr/>
        </p:nvSpPr>
        <p:spPr>
          <a:xfrm>
            <a:off x="838200" y="2710975"/>
            <a:ext cx="34428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pt-BR" dirty="0" err="1"/>
              <a:t>Hist</a:t>
            </a:r>
            <a:r>
              <a:rPr lang="en-US" dirty="0" err="1"/>
              <a:t>ória</a:t>
            </a:r>
            <a:r>
              <a:rPr lang="en-US" dirty="0"/>
              <a:t> de </a:t>
            </a:r>
            <a:r>
              <a:rPr lang="en-US" dirty="0" err="1"/>
              <a:t>crédito</a:t>
            </a:r>
            <a:r>
              <a:rPr lang="en-US" dirty="0"/>
              <a:t> = </a:t>
            </a:r>
            <a:r>
              <a:rPr lang="en-US" dirty="0" err="1"/>
              <a:t>Desconhecida</a:t>
            </a:r>
            <a:endParaRPr lang="pt-B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881786D-C888-0048-8A43-BBF0A74C5418}"/>
              </a:ext>
            </a:extLst>
          </p:cNvPr>
          <p:cNvSpPr/>
          <p:nvPr/>
        </p:nvSpPr>
        <p:spPr>
          <a:xfrm>
            <a:off x="838200" y="3091577"/>
            <a:ext cx="26191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pt-BR" dirty="0" err="1"/>
              <a:t>Hist</a:t>
            </a:r>
            <a:r>
              <a:rPr lang="en-US" dirty="0" err="1"/>
              <a:t>ória</a:t>
            </a:r>
            <a:r>
              <a:rPr lang="en-US" dirty="0"/>
              <a:t> de </a:t>
            </a:r>
            <a:r>
              <a:rPr lang="en-US" dirty="0" err="1"/>
              <a:t>crédito</a:t>
            </a:r>
            <a:r>
              <a:rPr lang="en-US" dirty="0"/>
              <a:t> = </a:t>
            </a:r>
            <a:r>
              <a:rPr lang="en-US" dirty="0" err="1"/>
              <a:t>Ruim</a:t>
            </a:r>
            <a:endParaRPr lang="pt-BR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2EBE9C-1655-1648-82E9-6A60A0B12982}"/>
              </a:ext>
            </a:extLst>
          </p:cNvPr>
          <p:cNvSpPr/>
          <p:nvPr/>
        </p:nvSpPr>
        <p:spPr>
          <a:xfrm>
            <a:off x="4912227" y="234426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F53425-5684-994F-B39B-AB55D46E709F}"/>
              </a:ext>
            </a:extLst>
          </p:cNvPr>
          <p:cNvSpPr/>
          <p:nvPr/>
        </p:nvSpPr>
        <p:spPr>
          <a:xfrm>
            <a:off x="4913823" y="272224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FB87BBE-852F-094D-9F96-7DBDF1102F25}"/>
              </a:ext>
            </a:extLst>
          </p:cNvPr>
          <p:cNvSpPr/>
          <p:nvPr/>
        </p:nvSpPr>
        <p:spPr>
          <a:xfrm>
            <a:off x="4913823" y="3100228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6A18E5D-97D5-224E-9986-334CC8FD9684}"/>
              </a:ext>
            </a:extLst>
          </p:cNvPr>
          <p:cNvSpPr/>
          <p:nvPr/>
        </p:nvSpPr>
        <p:spPr>
          <a:xfrm>
            <a:off x="838199" y="3468644"/>
            <a:ext cx="13460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Renda &lt;= 15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3AB6783-8A2D-FE49-9920-F9F6637EBC39}"/>
              </a:ext>
            </a:extLst>
          </p:cNvPr>
          <p:cNvSpPr/>
          <p:nvPr/>
        </p:nvSpPr>
        <p:spPr>
          <a:xfrm>
            <a:off x="838199" y="3790391"/>
            <a:ext cx="14726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Renda 15 - 35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97BA30B-FCCD-264E-919E-267A81A806ED}"/>
              </a:ext>
            </a:extLst>
          </p:cNvPr>
          <p:cNvSpPr/>
          <p:nvPr/>
        </p:nvSpPr>
        <p:spPr>
          <a:xfrm>
            <a:off x="838199" y="4150870"/>
            <a:ext cx="13468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Renda =&gt; 35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C2C9AD9-7F8B-1140-99EC-C05B7D870AFC}"/>
              </a:ext>
            </a:extLst>
          </p:cNvPr>
          <p:cNvSpPr/>
          <p:nvPr/>
        </p:nvSpPr>
        <p:spPr>
          <a:xfrm>
            <a:off x="4912227" y="345091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2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BEB9EF9-E456-BE45-8778-D9F296611FD2}"/>
              </a:ext>
            </a:extLst>
          </p:cNvPr>
          <p:cNvSpPr/>
          <p:nvPr/>
        </p:nvSpPr>
        <p:spPr>
          <a:xfrm>
            <a:off x="4902200" y="3781538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7789CF9-C884-4A4D-824A-4815158E98C6}"/>
              </a:ext>
            </a:extLst>
          </p:cNvPr>
          <p:cNvSpPr/>
          <p:nvPr/>
        </p:nvSpPr>
        <p:spPr>
          <a:xfrm>
            <a:off x="4902199" y="4194629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D23EE9C-9041-374F-B75A-A4377F608A2B}"/>
              </a:ext>
            </a:extLst>
          </p:cNvPr>
          <p:cNvSpPr txBox="1"/>
          <p:nvPr/>
        </p:nvSpPr>
        <p:spPr>
          <a:xfrm>
            <a:off x="5988114" y="3100549"/>
            <a:ext cx="76455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maior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0299E77-030A-E947-9904-DA802C9E8176}"/>
              </a:ext>
            </a:extLst>
          </p:cNvPr>
          <p:cNvCxnSpPr/>
          <p:nvPr/>
        </p:nvCxnSpPr>
        <p:spPr>
          <a:xfrm flipH="1">
            <a:off x="5668855" y="3285215"/>
            <a:ext cx="34259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0152D41F-89FC-1D49-9B93-09EA5656FA78}"/>
              </a:ext>
            </a:extLst>
          </p:cNvPr>
          <p:cNvSpPr/>
          <p:nvPr/>
        </p:nvSpPr>
        <p:spPr>
          <a:xfrm>
            <a:off x="838199" y="1372334"/>
            <a:ext cx="80169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Se (</a:t>
            </a:r>
            <a:r>
              <a:rPr lang="en-US" sz="2400" dirty="0" err="1">
                <a:latin typeface="Calibri" panose="020F0502020204030204" pitchFamily="34" charset="0"/>
              </a:rPr>
              <a:t>Garantias</a:t>
            </a:r>
            <a:r>
              <a:rPr lang="en-US" sz="2400" dirty="0">
                <a:latin typeface="Calibri" panose="020F0502020204030204" pitchFamily="34" charset="0"/>
              </a:rPr>
              <a:t> = </a:t>
            </a:r>
            <a:r>
              <a:rPr lang="en-US" sz="2400" dirty="0" err="1">
                <a:latin typeface="Calibri" panose="020F0502020204030204" pitchFamily="34" charset="0"/>
              </a:rPr>
              <a:t>Nenhuma</a:t>
            </a:r>
            <a:r>
              <a:rPr lang="en-US" sz="2400" dirty="0">
                <a:latin typeface="Calibri" panose="020F0502020204030204" pitchFamily="34" charset="0"/>
              </a:rPr>
              <a:t>) e </a:t>
            </a:r>
            <a:r>
              <a:rPr lang="en-US" sz="2400" dirty="0">
                <a:solidFill>
                  <a:srgbClr val="FF0000"/>
                </a:solidFill>
              </a:rPr>
              <a:t>?</a:t>
            </a:r>
            <a:r>
              <a:rPr lang="en-US" sz="2400" dirty="0"/>
              <a:t> (</a:t>
            </a:r>
            <a:r>
              <a:rPr lang="en-US" sz="2400" dirty="0" err="1">
                <a:latin typeface="Calibri" panose="020F0502020204030204" pitchFamily="34" charset="0"/>
              </a:rPr>
              <a:t>Dívida</a:t>
            </a:r>
            <a:r>
              <a:rPr lang="en-US" sz="2400" dirty="0">
                <a:latin typeface="Calibri" panose="020F0502020204030204" pitchFamily="34" charset="0"/>
              </a:rPr>
              <a:t> = Alta) </a:t>
            </a:r>
            <a:r>
              <a:rPr lang="en-US" sz="2400" dirty="0" err="1">
                <a:latin typeface="Calibri" panose="020F0502020204030204" pitchFamily="34" charset="0"/>
              </a:rPr>
              <a:t>e</a:t>
            </a:r>
            <a:r>
              <a:rPr lang="en-US" sz="2400" dirty="0" err="1"/>
              <a:t>ntão</a:t>
            </a:r>
            <a:r>
              <a:rPr lang="en-US" sz="2400" dirty="0"/>
              <a:t> </a:t>
            </a:r>
            <a:r>
              <a:rPr lang="en-US" sz="2400" dirty="0" err="1"/>
              <a:t>Risco</a:t>
            </a:r>
            <a:r>
              <a:rPr lang="en-US" sz="2400" dirty="0"/>
              <a:t> = Alto</a:t>
            </a:r>
            <a:endParaRPr lang="pt-BR" sz="2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BFD4096-CDEF-2F44-BBA4-AAC6E43C49D7}"/>
              </a:ext>
            </a:extLst>
          </p:cNvPr>
          <p:cNvSpPr/>
          <p:nvPr/>
        </p:nvSpPr>
        <p:spPr>
          <a:xfrm>
            <a:off x="838198" y="5091593"/>
            <a:ext cx="77497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</a:rPr>
              <a:t>Se (</a:t>
            </a:r>
            <a:r>
              <a:rPr lang="en-US" dirty="0" err="1">
                <a:latin typeface="Calibri" panose="020F0502020204030204" pitchFamily="34" charset="0"/>
              </a:rPr>
              <a:t>Garantias</a:t>
            </a:r>
            <a:r>
              <a:rPr lang="en-US" dirty="0">
                <a:latin typeface="Calibri" panose="020F0502020204030204" pitchFamily="34" charset="0"/>
              </a:rPr>
              <a:t> = </a:t>
            </a:r>
            <a:r>
              <a:rPr lang="en-US" dirty="0" err="1">
                <a:latin typeface="Calibri" panose="020F0502020204030204" pitchFamily="34" charset="0"/>
              </a:rPr>
              <a:t>Nenhuma</a:t>
            </a:r>
            <a:r>
              <a:rPr lang="en-US" dirty="0">
                <a:latin typeface="Calibri" panose="020F0502020204030204" pitchFamily="34" charset="0"/>
              </a:rPr>
              <a:t>) e (</a:t>
            </a:r>
            <a:r>
              <a:rPr lang="en-US" dirty="0" err="1">
                <a:latin typeface="Calibri" panose="020F0502020204030204" pitchFamily="34" charset="0"/>
              </a:rPr>
              <a:t>Dívida</a:t>
            </a:r>
            <a:r>
              <a:rPr lang="en-US" dirty="0">
                <a:latin typeface="Calibri" panose="020F0502020204030204" pitchFamily="34" charset="0"/>
              </a:rPr>
              <a:t> = Alta) e (</a:t>
            </a:r>
            <a:r>
              <a:rPr lang="en-US" dirty="0" err="1">
                <a:latin typeface="Calibri" panose="020F0502020204030204" pitchFamily="34" charset="0"/>
              </a:rPr>
              <a:t>História</a:t>
            </a:r>
            <a:r>
              <a:rPr lang="en-US" dirty="0">
                <a:latin typeface="Calibri" panose="020F0502020204030204" pitchFamily="34" charset="0"/>
              </a:rPr>
              <a:t> = </a:t>
            </a:r>
            <a:r>
              <a:rPr lang="en-US" dirty="0" err="1">
                <a:latin typeface="Calibri" panose="020F0502020204030204" pitchFamily="34" charset="0"/>
              </a:rPr>
              <a:t>Ruim</a:t>
            </a:r>
            <a:r>
              <a:rPr lang="en-US" dirty="0">
                <a:latin typeface="Calibri" panose="020F0502020204030204" pitchFamily="34" charset="0"/>
              </a:rPr>
              <a:t>) </a:t>
            </a:r>
            <a:r>
              <a:rPr lang="en-US" dirty="0" err="1">
                <a:latin typeface="Calibri" panose="020F0502020204030204" pitchFamily="34" charset="0"/>
              </a:rPr>
              <a:t>então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</a:rPr>
              <a:t>Risco</a:t>
            </a:r>
            <a:r>
              <a:rPr lang="en-US" dirty="0">
                <a:latin typeface="Calibri" panose="020F0502020204030204" pitchFamily="34" charset="0"/>
              </a:rPr>
              <a:t> = Alto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295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3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B7BBBEA-2604-3F4A-91B8-86389A355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Algoritmo</a:t>
            </a:r>
            <a:r>
              <a:rPr lang="en-US" dirty="0"/>
              <a:t> PRISM</a:t>
            </a:r>
            <a:endParaRPr lang="pt-BR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CC7ABDE-CDB9-8D40-B5F1-74F227092396}"/>
              </a:ext>
            </a:extLst>
          </p:cNvPr>
          <p:cNvSpPr/>
          <p:nvPr/>
        </p:nvSpPr>
        <p:spPr>
          <a:xfrm>
            <a:off x="838200" y="2177212"/>
            <a:ext cx="1061700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Se (</a:t>
            </a:r>
            <a:r>
              <a:rPr lang="en-US" sz="2400" dirty="0" err="1">
                <a:latin typeface="Calibri" panose="020F0502020204030204" pitchFamily="34" charset="0"/>
              </a:rPr>
              <a:t>Garantias</a:t>
            </a:r>
            <a:r>
              <a:rPr lang="en-US" sz="2400" dirty="0">
                <a:latin typeface="Calibri" panose="020F0502020204030204" pitchFamily="34" charset="0"/>
              </a:rPr>
              <a:t> = </a:t>
            </a:r>
            <a:r>
              <a:rPr lang="en-US" sz="2400" dirty="0" err="1">
                <a:latin typeface="Calibri" panose="020F0502020204030204" pitchFamily="34" charset="0"/>
              </a:rPr>
              <a:t>Nenhuma</a:t>
            </a:r>
            <a:r>
              <a:rPr lang="en-US" sz="2400" dirty="0">
                <a:latin typeface="Calibri" panose="020F0502020204030204" pitchFamily="34" charset="0"/>
              </a:rPr>
              <a:t>) e (</a:t>
            </a:r>
            <a:r>
              <a:rPr lang="en-US" sz="2400" dirty="0" err="1">
                <a:latin typeface="Calibri" panose="020F0502020204030204" pitchFamily="34" charset="0"/>
              </a:rPr>
              <a:t>Dívida</a:t>
            </a:r>
            <a:r>
              <a:rPr lang="en-US" sz="2400" dirty="0">
                <a:latin typeface="Calibri" panose="020F0502020204030204" pitchFamily="34" charset="0"/>
              </a:rPr>
              <a:t> = Alta) e (</a:t>
            </a:r>
            <a:r>
              <a:rPr lang="en-US" sz="2400" dirty="0" err="1">
                <a:latin typeface="Calibri" panose="020F0502020204030204" pitchFamily="34" charset="0"/>
              </a:rPr>
              <a:t>História</a:t>
            </a:r>
            <a:r>
              <a:rPr lang="en-US" sz="2400" dirty="0">
                <a:latin typeface="Calibri" panose="020F0502020204030204" pitchFamily="34" charset="0"/>
              </a:rPr>
              <a:t> = </a:t>
            </a:r>
            <a:r>
              <a:rPr lang="en-US" sz="2400" dirty="0" err="1">
                <a:latin typeface="Calibri" panose="020F0502020204030204" pitchFamily="34" charset="0"/>
              </a:rPr>
              <a:t>Ruim</a:t>
            </a:r>
            <a:r>
              <a:rPr lang="en-US" sz="2400" dirty="0">
                <a:latin typeface="Calibri" panose="020F0502020204030204" pitchFamily="34" charset="0"/>
              </a:rPr>
              <a:t>) e </a:t>
            </a: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</a:rPr>
              <a:t>? </a:t>
            </a:r>
            <a:r>
              <a:rPr lang="en-US" sz="2400" dirty="0" err="1">
                <a:solidFill>
                  <a:srgbClr val="FF0000"/>
                </a:solidFill>
                <a:latin typeface="Calibri" panose="020F0502020204030204" pitchFamily="34" charset="0"/>
              </a:rPr>
              <a:t>e</a:t>
            </a:r>
            <a:r>
              <a:rPr lang="en-US" sz="2400" dirty="0" err="1"/>
              <a:t>ntão</a:t>
            </a:r>
            <a:r>
              <a:rPr lang="en-US" sz="2400" dirty="0"/>
              <a:t> </a:t>
            </a:r>
            <a:r>
              <a:rPr lang="en-US" sz="2400" dirty="0" err="1"/>
              <a:t>Risco</a:t>
            </a:r>
            <a:r>
              <a:rPr lang="en-US" sz="2400" dirty="0"/>
              <a:t> = Alto</a:t>
            </a:r>
            <a:endParaRPr lang="pt-BR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9C6201-7E02-964E-8F80-47E19324EE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338" y="3469021"/>
            <a:ext cx="11627708" cy="824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47153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B7BBBEA-2604-3F4A-91B8-86389A355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Algoritmo</a:t>
            </a:r>
            <a:r>
              <a:rPr lang="en-US" dirty="0"/>
              <a:t> PRISM</a:t>
            </a:r>
            <a:endParaRPr lang="pt-BR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91933CB-BEB4-D34B-A0C1-E19278732B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3619288"/>
              </p:ext>
            </p:extLst>
          </p:nvPr>
        </p:nvGraphicFramePr>
        <p:xfrm>
          <a:off x="838199" y="2466290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00694609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025390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Atributo/Valor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err="1"/>
                        <a:t>Abrang</a:t>
                      </a:r>
                      <a:r>
                        <a:rPr lang="en-US" dirty="0" err="1"/>
                        <a:t>ência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407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67281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832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7491122"/>
                  </a:ext>
                </a:extLst>
              </a:tr>
            </a:tbl>
          </a:graphicData>
        </a:graphic>
      </p:graphicFrame>
      <p:sp>
        <p:nvSpPr>
          <p:cNvPr id="21" name="Rectangle 20">
            <a:extLst>
              <a:ext uri="{FF2B5EF4-FFF2-40B4-BE49-F238E27FC236}">
                <a16:creationId xmlns:a16="http://schemas.microsoft.com/office/drawing/2014/main" id="{E6A18E5D-97D5-224E-9986-334CC8FD9684}"/>
              </a:ext>
            </a:extLst>
          </p:cNvPr>
          <p:cNvSpPr/>
          <p:nvPr/>
        </p:nvSpPr>
        <p:spPr>
          <a:xfrm>
            <a:off x="838199" y="2870346"/>
            <a:ext cx="13460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Renda &lt;= 15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3AB6783-8A2D-FE49-9920-F9F6637EBC39}"/>
              </a:ext>
            </a:extLst>
          </p:cNvPr>
          <p:cNvSpPr/>
          <p:nvPr/>
        </p:nvSpPr>
        <p:spPr>
          <a:xfrm>
            <a:off x="838199" y="3192093"/>
            <a:ext cx="14726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Renda 15 - 35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97BA30B-FCCD-264E-919E-267A81A806ED}"/>
              </a:ext>
            </a:extLst>
          </p:cNvPr>
          <p:cNvSpPr/>
          <p:nvPr/>
        </p:nvSpPr>
        <p:spPr>
          <a:xfrm>
            <a:off x="838199" y="3552572"/>
            <a:ext cx="13468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Renda =&gt; 35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C2C9AD9-7F8B-1140-99EC-C05B7D870AFC}"/>
              </a:ext>
            </a:extLst>
          </p:cNvPr>
          <p:cNvSpPr/>
          <p:nvPr/>
        </p:nvSpPr>
        <p:spPr>
          <a:xfrm>
            <a:off x="4912227" y="2852617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1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BEB9EF9-E456-BE45-8778-D9F296611FD2}"/>
              </a:ext>
            </a:extLst>
          </p:cNvPr>
          <p:cNvSpPr/>
          <p:nvPr/>
        </p:nvSpPr>
        <p:spPr>
          <a:xfrm>
            <a:off x="4902200" y="3183240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1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7789CF9-C884-4A4D-824A-4815158E98C6}"/>
              </a:ext>
            </a:extLst>
          </p:cNvPr>
          <p:cNvSpPr/>
          <p:nvPr/>
        </p:nvSpPr>
        <p:spPr>
          <a:xfrm>
            <a:off x="4902199" y="3596331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D23EE9C-9041-374F-B75A-A4377F608A2B}"/>
              </a:ext>
            </a:extLst>
          </p:cNvPr>
          <p:cNvSpPr txBox="1"/>
          <p:nvPr/>
        </p:nvSpPr>
        <p:spPr>
          <a:xfrm>
            <a:off x="5753336" y="2852617"/>
            <a:ext cx="76455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maior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0299E77-030A-E947-9904-DA802C9E8176}"/>
              </a:ext>
            </a:extLst>
          </p:cNvPr>
          <p:cNvCxnSpPr/>
          <p:nvPr/>
        </p:nvCxnSpPr>
        <p:spPr>
          <a:xfrm flipH="1">
            <a:off x="5434077" y="3037283"/>
            <a:ext cx="34259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0152D41F-89FC-1D49-9B93-09EA5656FA78}"/>
              </a:ext>
            </a:extLst>
          </p:cNvPr>
          <p:cNvSpPr/>
          <p:nvPr/>
        </p:nvSpPr>
        <p:spPr>
          <a:xfrm>
            <a:off x="838199" y="1861434"/>
            <a:ext cx="1061700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Se (</a:t>
            </a:r>
            <a:r>
              <a:rPr lang="en-US" sz="2400" dirty="0" err="1">
                <a:latin typeface="Calibri" panose="020F0502020204030204" pitchFamily="34" charset="0"/>
              </a:rPr>
              <a:t>Garantias</a:t>
            </a:r>
            <a:r>
              <a:rPr lang="en-US" sz="2400" dirty="0">
                <a:latin typeface="Calibri" panose="020F0502020204030204" pitchFamily="34" charset="0"/>
              </a:rPr>
              <a:t> = </a:t>
            </a:r>
            <a:r>
              <a:rPr lang="en-US" sz="2400" dirty="0" err="1">
                <a:latin typeface="Calibri" panose="020F0502020204030204" pitchFamily="34" charset="0"/>
              </a:rPr>
              <a:t>Nenhuma</a:t>
            </a:r>
            <a:r>
              <a:rPr lang="en-US" sz="2400" dirty="0">
                <a:latin typeface="Calibri" panose="020F0502020204030204" pitchFamily="34" charset="0"/>
              </a:rPr>
              <a:t>) e (</a:t>
            </a:r>
            <a:r>
              <a:rPr lang="en-US" sz="2400" dirty="0" err="1">
                <a:latin typeface="Calibri" panose="020F0502020204030204" pitchFamily="34" charset="0"/>
              </a:rPr>
              <a:t>Dívida</a:t>
            </a:r>
            <a:r>
              <a:rPr lang="en-US" sz="2400" dirty="0">
                <a:latin typeface="Calibri" panose="020F0502020204030204" pitchFamily="34" charset="0"/>
              </a:rPr>
              <a:t> = Alta) e (</a:t>
            </a:r>
            <a:r>
              <a:rPr lang="en-US" sz="2400" dirty="0" err="1">
                <a:latin typeface="Calibri" panose="020F0502020204030204" pitchFamily="34" charset="0"/>
              </a:rPr>
              <a:t>História</a:t>
            </a:r>
            <a:r>
              <a:rPr lang="en-US" sz="2400" dirty="0">
                <a:latin typeface="Calibri" panose="020F0502020204030204" pitchFamily="34" charset="0"/>
              </a:rPr>
              <a:t> = </a:t>
            </a:r>
            <a:r>
              <a:rPr lang="en-US" sz="2400" dirty="0" err="1">
                <a:latin typeface="Calibri" panose="020F0502020204030204" pitchFamily="34" charset="0"/>
              </a:rPr>
              <a:t>Ruim</a:t>
            </a:r>
            <a:r>
              <a:rPr lang="en-US" sz="2400" dirty="0">
                <a:latin typeface="Calibri" panose="020F0502020204030204" pitchFamily="34" charset="0"/>
              </a:rPr>
              <a:t>) e </a:t>
            </a: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</a:rPr>
              <a:t>? </a:t>
            </a:r>
            <a:r>
              <a:rPr lang="en-US" sz="2400" dirty="0" err="1">
                <a:solidFill>
                  <a:srgbClr val="FF0000"/>
                </a:solidFill>
                <a:latin typeface="Calibri" panose="020F0502020204030204" pitchFamily="34" charset="0"/>
              </a:rPr>
              <a:t>e</a:t>
            </a:r>
            <a:r>
              <a:rPr lang="en-US" sz="2400" dirty="0" err="1"/>
              <a:t>ntão</a:t>
            </a:r>
            <a:r>
              <a:rPr lang="en-US" sz="2400" dirty="0"/>
              <a:t> </a:t>
            </a:r>
            <a:r>
              <a:rPr lang="en-US" sz="2400" dirty="0" err="1"/>
              <a:t>Risco</a:t>
            </a:r>
            <a:r>
              <a:rPr lang="en-US" sz="2400" dirty="0"/>
              <a:t> = Alto</a:t>
            </a:r>
            <a:endParaRPr lang="pt-BR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B0FEA73-7736-3B41-862E-4EAB69E97248}"/>
              </a:ext>
            </a:extLst>
          </p:cNvPr>
          <p:cNvSpPr/>
          <p:nvPr/>
        </p:nvSpPr>
        <p:spPr>
          <a:xfrm>
            <a:off x="838200" y="4878502"/>
            <a:ext cx="103685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</a:rPr>
              <a:t>Se (</a:t>
            </a:r>
            <a:r>
              <a:rPr lang="en-US" sz="2000" b="1" dirty="0" err="1">
                <a:latin typeface="Calibri" panose="020F0502020204030204" pitchFamily="34" charset="0"/>
              </a:rPr>
              <a:t>Garantias</a:t>
            </a:r>
            <a:r>
              <a:rPr lang="en-US" sz="2000" b="1" dirty="0">
                <a:latin typeface="Calibri" panose="020F0502020204030204" pitchFamily="34" charset="0"/>
              </a:rPr>
              <a:t> = </a:t>
            </a:r>
            <a:r>
              <a:rPr lang="en-US" sz="2000" b="1" dirty="0" err="1">
                <a:latin typeface="Calibri" panose="020F0502020204030204" pitchFamily="34" charset="0"/>
              </a:rPr>
              <a:t>Nenhuma</a:t>
            </a:r>
            <a:r>
              <a:rPr lang="en-US" sz="2000" b="1" dirty="0">
                <a:latin typeface="Calibri" panose="020F0502020204030204" pitchFamily="34" charset="0"/>
              </a:rPr>
              <a:t>) e (</a:t>
            </a:r>
            <a:r>
              <a:rPr lang="en-US" sz="2000" b="1" dirty="0" err="1">
                <a:latin typeface="Calibri" panose="020F0502020204030204" pitchFamily="34" charset="0"/>
              </a:rPr>
              <a:t>Dívida</a:t>
            </a:r>
            <a:r>
              <a:rPr lang="en-US" sz="2000" b="1" dirty="0">
                <a:latin typeface="Calibri" panose="020F0502020204030204" pitchFamily="34" charset="0"/>
              </a:rPr>
              <a:t> = Alta) e (</a:t>
            </a:r>
            <a:r>
              <a:rPr lang="en-US" sz="2000" b="1" dirty="0" err="1">
                <a:latin typeface="Calibri" panose="020F0502020204030204" pitchFamily="34" charset="0"/>
              </a:rPr>
              <a:t>História</a:t>
            </a:r>
            <a:r>
              <a:rPr lang="en-US" sz="2000" b="1" dirty="0">
                <a:latin typeface="Calibri" panose="020F0502020204030204" pitchFamily="34" charset="0"/>
              </a:rPr>
              <a:t> = </a:t>
            </a:r>
            <a:r>
              <a:rPr lang="en-US" sz="2000" b="1" dirty="0" err="1">
                <a:latin typeface="Calibri" panose="020F0502020204030204" pitchFamily="34" charset="0"/>
              </a:rPr>
              <a:t>Ruim</a:t>
            </a:r>
            <a:r>
              <a:rPr lang="en-US" sz="2000" b="1" dirty="0">
                <a:latin typeface="Calibri" panose="020F0502020204030204" pitchFamily="34" charset="0"/>
              </a:rPr>
              <a:t>) e (Renda &lt; 15) </a:t>
            </a:r>
            <a:r>
              <a:rPr lang="en-US" sz="2000" b="1" dirty="0" err="1">
                <a:latin typeface="Calibri" panose="020F0502020204030204" pitchFamily="34" charset="0"/>
              </a:rPr>
              <a:t>então</a:t>
            </a:r>
            <a:r>
              <a:rPr lang="en-US" sz="2000" b="1" dirty="0">
                <a:latin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</a:rPr>
              <a:t>Risco</a:t>
            </a:r>
            <a:r>
              <a:rPr lang="en-US" sz="2000" b="1" dirty="0">
                <a:latin typeface="Calibri" panose="020F0502020204030204" pitchFamily="34" charset="0"/>
              </a:rPr>
              <a:t> = Alto 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936217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/>
      <p:bldP spid="24" grpId="0"/>
      <p:bldP spid="25" grpId="0"/>
      <p:bldP spid="26" grpId="0"/>
      <p:bldP spid="27" grpId="0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26B65D1-31F2-B044-93EE-EFBD69CBCC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2409552"/>
              </p:ext>
            </p:extLst>
          </p:nvPr>
        </p:nvGraphicFramePr>
        <p:xfrm>
          <a:off x="499312" y="350874"/>
          <a:ext cx="8507429" cy="5975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3252">
                  <a:extLst>
                    <a:ext uri="{9D8B030D-6E8A-4147-A177-3AD203B41FA5}">
                      <a16:colId xmlns:a16="http://schemas.microsoft.com/office/drawing/2014/main" val="2789933851"/>
                    </a:ext>
                  </a:extLst>
                </a:gridCol>
                <a:gridCol w="606056">
                  <a:extLst>
                    <a:ext uri="{9D8B030D-6E8A-4147-A177-3AD203B41FA5}">
                      <a16:colId xmlns:a16="http://schemas.microsoft.com/office/drawing/2014/main" val="4948432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95332286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451216633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62667179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122189768"/>
                    </a:ext>
                  </a:extLst>
                </a:gridCol>
                <a:gridCol w="797442">
                  <a:extLst>
                    <a:ext uri="{9D8B030D-6E8A-4147-A177-3AD203B41FA5}">
                      <a16:colId xmlns:a16="http://schemas.microsoft.com/office/drawing/2014/main" val="1306349489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870661060"/>
                    </a:ext>
                  </a:extLst>
                </a:gridCol>
                <a:gridCol w="765544">
                  <a:extLst>
                    <a:ext uri="{9D8B030D-6E8A-4147-A177-3AD203B41FA5}">
                      <a16:colId xmlns:a16="http://schemas.microsoft.com/office/drawing/2014/main" val="1765730258"/>
                    </a:ext>
                  </a:extLst>
                </a:gridCol>
                <a:gridCol w="744280">
                  <a:extLst>
                    <a:ext uri="{9D8B030D-6E8A-4147-A177-3AD203B41FA5}">
                      <a16:colId xmlns:a16="http://schemas.microsoft.com/office/drawing/2014/main" val="728611287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96688897"/>
                    </a:ext>
                  </a:extLst>
                </a:gridCol>
              </a:tblGrid>
              <a:tr h="1801227">
                <a:tc rowSpan="2"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Risco </a:t>
                      </a:r>
                    </a:p>
                    <a:p>
                      <a:pPr algn="ctr"/>
                      <a:r>
                        <a:rPr lang="pt-BR" sz="1200" b="1" dirty="0"/>
                        <a:t>de </a:t>
                      </a:r>
                    </a:p>
                    <a:p>
                      <a:pPr algn="ctr"/>
                      <a:r>
                        <a:rPr lang="pt-BR" sz="1200" b="1" dirty="0"/>
                        <a:t>Cr</a:t>
                      </a:r>
                      <a:r>
                        <a:rPr lang="en-US" sz="1200" b="1" dirty="0" err="1"/>
                        <a:t>édito</a:t>
                      </a:r>
                      <a:endParaRPr lang="pt-BR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Hist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ória</a:t>
                      </a:r>
                      <a:r>
                        <a:rPr lang="en-US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 de 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crédito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ívida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Garantias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Renda anual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843753"/>
                  </a:ext>
                </a:extLst>
              </a:tr>
              <a:tr h="1043568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Boa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b="1" dirty="0"/>
                        <a:t>Desconhecida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Ruim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Nenhuma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Adequada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&lt;15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&gt;=15</a:t>
                      </a:r>
                    </a:p>
                    <a:p>
                      <a:pPr algn="ctr"/>
                      <a:r>
                        <a:rPr lang="pt-BR" sz="1200" b="1" dirty="0"/>
                        <a:t>&lt;=35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&gt;35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535738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Alto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9983004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Moderado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532287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Baixo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7183623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A3717752-8BC1-0742-8FAB-91E42744B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2789" y="350873"/>
            <a:ext cx="2440993" cy="597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37014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097E569-8431-466D-B206-A936C5B678E3}"/>
              </a:ext>
            </a:extLst>
          </p:cNvPr>
          <p:cNvSpPr txBox="1">
            <a:spLocks/>
          </p:cNvSpPr>
          <p:nvPr/>
        </p:nvSpPr>
        <p:spPr>
          <a:xfrm rot="5400000">
            <a:off x="-1948427" y="3096722"/>
            <a:ext cx="5541335" cy="66455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 err="1"/>
              <a:t>Rule</a:t>
            </a:r>
            <a:r>
              <a:rPr lang="pt-BR" dirty="0"/>
              <a:t> </a:t>
            </a:r>
            <a:r>
              <a:rPr lang="pt-BR" dirty="0" err="1"/>
              <a:t>prediction</a:t>
            </a:r>
            <a:endParaRPr lang="pt-BR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9211EC23-FEF7-485C-ABA7-F76D3DC753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460" y="682484"/>
            <a:ext cx="10560593" cy="5493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19518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BCCCF5A4-313F-45E7-8792-4538C39461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733" y="574528"/>
            <a:ext cx="8420533" cy="5708943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C097E569-8431-466D-B206-A936C5B678E3}"/>
              </a:ext>
            </a:extLst>
          </p:cNvPr>
          <p:cNvSpPr txBox="1">
            <a:spLocks/>
          </p:cNvSpPr>
          <p:nvPr/>
        </p:nvSpPr>
        <p:spPr>
          <a:xfrm rot="5400000">
            <a:off x="-1948427" y="3096722"/>
            <a:ext cx="5541335" cy="66455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 err="1"/>
              <a:t>Rule</a:t>
            </a:r>
            <a:r>
              <a:rPr lang="pt-BR" dirty="0"/>
              <a:t> </a:t>
            </a:r>
            <a:r>
              <a:rPr lang="pt-BR" dirty="0" err="1"/>
              <a:t>prediction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1540348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0570" y="2471240"/>
            <a:ext cx="8433131" cy="957760"/>
          </a:xfrm>
        </p:spPr>
        <p:txBody>
          <a:bodyPr>
            <a:noAutofit/>
          </a:bodyPr>
          <a:lstStyle/>
          <a:p>
            <a:r>
              <a:rPr lang="pt-BR" sz="5400" dirty="0"/>
              <a:t>KNN</a:t>
            </a:r>
            <a:br>
              <a:rPr lang="pt-BR" sz="5400" dirty="0"/>
            </a:br>
            <a:r>
              <a:rPr lang="pt-BR" sz="5400" dirty="0"/>
              <a:t>(vizinhos mais próximos)</a:t>
            </a:r>
            <a:endParaRPr lang="pt-BR" sz="5400" dirty="0">
              <a:uFillTx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891A8-1827-1041-B9D2-45B94C5F0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kNN</a:t>
            </a:r>
            <a:r>
              <a:rPr lang="en-US" dirty="0"/>
              <a:t> 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773E6-2A33-CE44-BCD8-77C9F0FC3C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Algoritmo</a:t>
            </a:r>
            <a:r>
              <a:rPr lang="en-US" dirty="0"/>
              <a:t> simples e </a:t>
            </a:r>
            <a:r>
              <a:rPr lang="en-US" dirty="0" err="1"/>
              <a:t>poderoso</a:t>
            </a:r>
            <a:r>
              <a:rPr lang="en-US" dirty="0"/>
              <a:t> </a:t>
            </a:r>
          </a:p>
          <a:p>
            <a:r>
              <a:rPr lang="en-US" dirty="0" err="1"/>
              <a:t>Indicado</a:t>
            </a:r>
            <a:r>
              <a:rPr lang="en-US" dirty="0"/>
              <a:t> </a:t>
            </a:r>
            <a:r>
              <a:rPr lang="en-US" dirty="0" err="1"/>
              <a:t>quando</a:t>
            </a:r>
            <a:r>
              <a:rPr lang="en-US" dirty="0"/>
              <a:t> o </a:t>
            </a:r>
            <a:r>
              <a:rPr lang="en-US" dirty="0" err="1"/>
              <a:t>relacionamento</a:t>
            </a:r>
            <a:r>
              <a:rPr lang="en-US" dirty="0"/>
              <a:t> entre as </a:t>
            </a:r>
            <a:r>
              <a:rPr lang="en-US" dirty="0" err="1"/>
              <a:t>características</a:t>
            </a:r>
            <a:r>
              <a:rPr lang="en-US" dirty="0"/>
              <a:t> é </a:t>
            </a:r>
            <a:r>
              <a:rPr lang="en-US" dirty="0" err="1"/>
              <a:t>complexo</a:t>
            </a:r>
            <a:r>
              <a:rPr lang="en-US" dirty="0"/>
              <a:t> </a:t>
            </a:r>
          </a:p>
          <a:p>
            <a:r>
              <a:rPr lang="en-US" dirty="0"/>
              <a:t>Valor de k </a:t>
            </a:r>
            <a:r>
              <a:rPr lang="en-US" dirty="0" err="1"/>
              <a:t>pequeno</a:t>
            </a:r>
            <a:r>
              <a:rPr lang="en-US" dirty="0"/>
              <a:t>: dados com </a:t>
            </a:r>
            <a:r>
              <a:rPr lang="en-US" dirty="0" err="1"/>
              <a:t>ruídos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outliers </a:t>
            </a:r>
            <a:r>
              <a:rPr lang="en-US" dirty="0" err="1"/>
              <a:t>podem</a:t>
            </a:r>
            <a:r>
              <a:rPr lang="en-US" dirty="0"/>
              <a:t> </a:t>
            </a:r>
            <a:r>
              <a:rPr lang="en-US" dirty="0" err="1"/>
              <a:t>prejudicar</a:t>
            </a:r>
            <a:r>
              <a:rPr lang="en-US" dirty="0"/>
              <a:t> </a:t>
            </a:r>
          </a:p>
          <a:p>
            <a:r>
              <a:rPr lang="en-US" dirty="0"/>
              <a:t>Valor de k </a:t>
            </a:r>
            <a:r>
              <a:rPr lang="en-US" dirty="0" err="1"/>
              <a:t>grande</a:t>
            </a:r>
            <a:r>
              <a:rPr lang="en-US" dirty="0"/>
              <a:t>: </a:t>
            </a:r>
            <a:r>
              <a:rPr lang="en-US" dirty="0" err="1"/>
              <a:t>tendência</a:t>
            </a:r>
            <a:r>
              <a:rPr lang="en-US" dirty="0"/>
              <a:t> a </a:t>
            </a:r>
            <a:r>
              <a:rPr lang="en-US" dirty="0" err="1"/>
              <a:t>classificar</a:t>
            </a:r>
            <a:r>
              <a:rPr lang="en-US" dirty="0"/>
              <a:t> a </a:t>
            </a:r>
            <a:r>
              <a:rPr lang="en-US" dirty="0" err="1"/>
              <a:t>classe</a:t>
            </a:r>
            <a:r>
              <a:rPr lang="en-US" dirty="0"/>
              <a:t> com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elementos</a:t>
            </a:r>
            <a:r>
              <a:rPr lang="en-US" dirty="0"/>
              <a:t> (overfitting) – valor default 3 </a:t>
            </a:r>
            <a:r>
              <a:rPr lang="en-US" dirty="0" err="1"/>
              <a:t>ou</a:t>
            </a:r>
            <a:r>
              <a:rPr lang="en-US" dirty="0"/>
              <a:t> 5 </a:t>
            </a:r>
          </a:p>
          <a:p>
            <a:r>
              <a:rPr lang="en-US" dirty="0"/>
              <a:t>Lento para </a:t>
            </a:r>
            <a:r>
              <a:rPr lang="en-US" dirty="0" err="1"/>
              <a:t>fazer</a:t>
            </a:r>
            <a:r>
              <a:rPr lang="en-US" dirty="0"/>
              <a:t> as </a:t>
            </a:r>
            <a:r>
              <a:rPr lang="en-US" dirty="0" err="1"/>
              <a:t>previsões</a:t>
            </a:r>
            <a:r>
              <a:rPr lang="en-US" dirty="0"/>
              <a:t> </a:t>
            </a:r>
          </a:p>
          <a:p>
            <a:r>
              <a:rPr lang="en-US" dirty="0" err="1"/>
              <a:t>Outras</a:t>
            </a:r>
            <a:r>
              <a:rPr lang="en-US" dirty="0"/>
              <a:t> </a:t>
            </a:r>
            <a:r>
              <a:rPr lang="en-US" dirty="0" err="1"/>
              <a:t>distâncias</a:t>
            </a:r>
            <a:endParaRPr lang="en-US" dirty="0"/>
          </a:p>
          <a:p>
            <a:pPr lvl="1"/>
            <a:r>
              <a:rPr lang="en-US" dirty="0" err="1"/>
              <a:t>Coeficiente</a:t>
            </a:r>
            <a:r>
              <a:rPr lang="en-US" dirty="0"/>
              <a:t> de Pearson </a:t>
            </a:r>
          </a:p>
          <a:p>
            <a:r>
              <a:rPr lang="en-US" dirty="0" err="1"/>
              <a:t>Índice</a:t>
            </a:r>
            <a:r>
              <a:rPr lang="en-US" dirty="0"/>
              <a:t> de </a:t>
            </a:r>
            <a:r>
              <a:rPr lang="en-US" dirty="0" err="1"/>
              <a:t>Tanimoto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City Block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1683813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F16951-E54D-3048-A6D0-8A365751E0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pt-BR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DB88BAE-6D9C-2740-9CD2-5F114307F20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K-Nearest </a:t>
            </a:r>
            <a:r>
              <a:rPr lang="en-US" dirty="0" err="1"/>
              <a:t>Neighbour</a:t>
            </a:r>
            <a:r>
              <a:rPr lang="en-US" dirty="0"/>
              <a:t> (</a:t>
            </a:r>
            <a:r>
              <a:rPr lang="en-US" dirty="0" err="1"/>
              <a:t>kNN</a:t>
            </a:r>
            <a:r>
              <a:rPr lang="en-US" dirty="0"/>
              <a:t>)</a:t>
            </a:r>
            <a:endParaRPr lang="pt-BR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4131274-B58C-7A47-A87B-8272187C70C7}"/>
              </a:ext>
            </a:extLst>
          </p:cNvPr>
          <p:cNvSpPr/>
          <p:nvPr/>
        </p:nvSpPr>
        <p:spPr>
          <a:xfrm>
            <a:off x="7699160" y="2059839"/>
            <a:ext cx="420130" cy="432487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61AB924-2EB4-B74B-8B5F-8B7A81D50A20}"/>
              </a:ext>
            </a:extLst>
          </p:cNvPr>
          <p:cNvSpPr/>
          <p:nvPr/>
        </p:nvSpPr>
        <p:spPr>
          <a:xfrm>
            <a:off x="8727732" y="2706773"/>
            <a:ext cx="420130" cy="432487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986BFCA-CD20-EF40-A897-00592435BEFE}"/>
              </a:ext>
            </a:extLst>
          </p:cNvPr>
          <p:cNvSpPr/>
          <p:nvPr/>
        </p:nvSpPr>
        <p:spPr>
          <a:xfrm>
            <a:off x="8772265" y="4001294"/>
            <a:ext cx="420130" cy="432487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25F8CEC-4944-754C-991A-376E286B6E48}"/>
              </a:ext>
            </a:extLst>
          </p:cNvPr>
          <p:cNvSpPr/>
          <p:nvPr/>
        </p:nvSpPr>
        <p:spPr>
          <a:xfrm>
            <a:off x="5820288" y="2521476"/>
            <a:ext cx="420130" cy="432487"/>
          </a:xfrm>
          <a:prstGeom prst="ellipse">
            <a:avLst/>
          </a:prstGeom>
          <a:solidFill>
            <a:srgbClr val="0070C0"/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4CD57CC-B338-3A44-9539-C4420155138B}"/>
              </a:ext>
            </a:extLst>
          </p:cNvPr>
          <p:cNvSpPr/>
          <p:nvPr/>
        </p:nvSpPr>
        <p:spPr>
          <a:xfrm>
            <a:off x="5640987" y="3457220"/>
            <a:ext cx="420130" cy="432487"/>
          </a:xfrm>
          <a:prstGeom prst="ellipse">
            <a:avLst/>
          </a:prstGeom>
          <a:solidFill>
            <a:srgbClr val="0070C0"/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152BB42-3320-0A46-9B28-C351E3229D02}"/>
              </a:ext>
            </a:extLst>
          </p:cNvPr>
          <p:cNvSpPr/>
          <p:nvPr/>
        </p:nvSpPr>
        <p:spPr>
          <a:xfrm>
            <a:off x="5881815" y="4495662"/>
            <a:ext cx="420130" cy="432487"/>
          </a:xfrm>
          <a:prstGeom prst="ellipse">
            <a:avLst/>
          </a:prstGeom>
          <a:solidFill>
            <a:srgbClr val="0070C0"/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2C9F22A-2097-DF45-93C2-852201687CE6}"/>
              </a:ext>
            </a:extLst>
          </p:cNvPr>
          <p:cNvSpPr/>
          <p:nvPr/>
        </p:nvSpPr>
        <p:spPr>
          <a:xfrm>
            <a:off x="7088658" y="4141336"/>
            <a:ext cx="420130" cy="432487"/>
          </a:xfrm>
          <a:prstGeom prst="ellipse">
            <a:avLst/>
          </a:prstGeom>
          <a:solidFill>
            <a:srgbClr val="0070C0"/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766DAA1-725F-0F4F-946B-314994119D39}"/>
              </a:ext>
            </a:extLst>
          </p:cNvPr>
          <p:cNvSpPr/>
          <p:nvPr/>
        </p:nvSpPr>
        <p:spPr>
          <a:xfrm>
            <a:off x="7090718" y="3205591"/>
            <a:ext cx="420130" cy="432487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?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B0C256A-4227-2C45-8087-1FCDCB44821F}"/>
              </a:ext>
            </a:extLst>
          </p:cNvPr>
          <p:cNvCxnSpPr>
            <a:stCxn id="5" idx="3"/>
            <a:endCxn id="14" idx="7"/>
          </p:cNvCxnSpPr>
          <p:nvPr/>
        </p:nvCxnSpPr>
        <p:spPr>
          <a:xfrm flipH="1">
            <a:off x="7449321" y="2428990"/>
            <a:ext cx="311366" cy="839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E724C0D-21A5-0D41-8670-14C5683F7B65}"/>
              </a:ext>
            </a:extLst>
          </p:cNvPr>
          <p:cNvCxnSpPr>
            <a:stCxn id="8" idx="2"/>
            <a:endCxn id="14" idx="6"/>
          </p:cNvCxnSpPr>
          <p:nvPr/>
        </p:nvCxnSpPr>
        <p:spPr>
          <a:xfrm flipH="1">
            <a:off x="7510848" y="2923017"/>
            <a:ext cx="1216884" cy="4988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B76FCD-B0CC-814C-A8B2-3F92EC2A2509}"/>
              </a:ext>
            </a:extLst>
          </p:cNvPr>
          <p:cNvCxnSpPr>
            <a:stCxn id="9" idx="2"/>
            <a:endCxn id="14" idx="5"/>
          </p:cNvCxnSpPr>
          <p:nvPr/>
        </p:nvCxnSpPr>
        <p:spPr>
          <a:xfrm flipH="1" flipV="1">
            <a:off x="7449321" y="3574742"/>
            <a:ext cx="1322944" cy="6427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5DE8687-FEAA-0F41-BEF9-A54AF85532DE}"/>
              </a:ext>
            </a:extLst>
          </p:cNvPr>
          <p:cNvCxnSpPr>
            <a:stCxn id="13" idx="0"/>
            <a:endCxn id="14" idx="4"/>
          </p:cNvCxnSpPr>
          <p:nvPr/>
        </p:nvCxnSpPr>
        <p:spPr>
          <a:xfrm flipV="1">
            <a:off x="7298723" y="3638078"/>
            <a:ext cx="2060" cy="5032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992B4A0-502F-964F-8F2C-A8B35E92B6E3}"/>
              </a:ext>
            </a:extLst>
          </p:cNvPr>
          <p:cNvCxnSpPr>
            <a:stCxn id="12" idx="7"/>
            <a:endCxn id="14" idx="3"/>
          </p:cNvCxnSpPr>
          <p:nvPr/>
        </p:nvCxnSpPr>
        <p:spPr>
          <a:xfrm flipV="1">
            <a:off x="6240418" y="3574742"/>
            <a:ext cx="911827" cy="9842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AEAAC32-6495-0E4C-9D95-F4D2BB4D8899}"/>
              </a:ext>
            </a:extLst>
          </p:cNvPr>
          <p:cNvCxnSpPr>
            <a:stCxn id="11" idx="6"/>
            <a:endCxn id="14" idx="2"/>
          </p:cNvCxnSpPr>
          <p:nvPr/>
        </p:nvCxnSpPr>
        <p:spPr>
          <a:xfrm flipV="1">
            <a:off x="6061117" y="3421835"/>
            <a:ext cx="1029601" cy="2516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9B4557D-D748-6140-B643-389DFF3C15F3}"/>
              </a:ext>
            </a:extLst>
          </p:cNvPr>
          <p:cNvCxnSpPr>
            <a:stCxn id="10" idx="5"/>
            <a:endCxn id="14" idx="1"/>
          </p:cNvCxnSpPr>
          <p:nvPr/>
        </p:nvCxnSpPr>
        <p:spPr>
          <a:xfrm>
            <a:off x="6178891" y="2890627"/>
            <a:ext cx="973354" cy="378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33293E29-8F05-5D4B-BC94-B188A34637F3}"/>
              </a:ext>
            </a:extLst>
          </p:cNvPr>
          <p:cNvSpPr txBox="1"/>
          <p:nvPr/>
        </p:nvSpPr>
        <p:spPr>
          <a:xfrm>
            <a:off x="7449321" y="3889707"/>
            <a:ext cx="483717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sz="1400" b="1" dirty="0"/>
              <a:t>0.1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B97A579-471F-A142-8384-F6606B5A82D2}"/>
              </a:ext>
            </a:extLst>
          </p:cNvPr>
          <p:cNvSpPr txBox="1"/>
          <p:nvPr/>
        </p:nvSpPr>
        <p:spPr>
          <a:xfrm>
            <a:off x="8219685" y="3634231"/>
            <a:ext cx="483717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sz="1400" b="1" dirty="0"/>
              <a:t>0.3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00A9284-C44E-A74A-8612-436ED7198D66}"/>
              </a:ext>
            </a:extLst>
          </p:cNvPr>
          <p:cNvSpPr txBox="1"/>
          <p:nvPr/>
        </p:nvSpPr>
        <p:spPr>
          <a:xfrm>
            <a:off x="7959996" y="2823955"/>
            <a:ext cx="483717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sz="1400" b="1" dirty="0"/>
              <a:t>0.4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A4E223A-E5EF-2C44-94CC-BF9E6523CE09}"/>
              </a:ext>
            </a:extLst>
          </p:cNvPr>
          <p:cNvSpPr txBox="1"/>
          <p:nvPr/>
        </p:nvSpPr>
        <p:spPr>
          <a:xfrm>
            <a:off x="7177121" y="2566732"/>
            <a:ext cx="483717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sz="1400" b="1" dirty="0"/>
              <a:t>0.5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6BFBF14-908C-2C43-B7E2-ED52F78F9B4C}"/>
              </a:ext>
            </a:extLst>
          </p:cNvPr>
          <p:cNvSpPr txBox="1"/>
          <p:nvPr/>
        </p:nvSpPr>
        <p:spPr>
          <a:xfrm>
            <a:off x="6451740" y="2778850"/>
            <a:ext cx="483717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sz="1400" b="1" dirty="0"/>
              <a:t>0.8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8AF4939-13AD-4848-93C7-C8CADE643677}"/>
              </a:ext>
            </a:extLst>
          </p:cNvPr>
          <p:cNvSpPr txBox="1"/>
          <p:nvPr/>
        </p:nvSpPr>
        <p:spPr>
          <a:xfrm>
            <a:off x="6185841" y="3299614"/>
            <a:ext cx="483717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sz="1400" b="1" dirty="0"/>
              <a:t>0.7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973E6F4-185A-6C44-801C-EDE10FFEA966}"/>
              </a:ext>
            </a:extLst>
          </p:cNvPr>
          <p:cNvSpPr txBox="1"/>
          <p:nvPr/>
        </p:nvSpPr>
        <p:spPr>
          <a:xfrm>
            <a:off x="6129337" y="4088182"/>
            <a:ext cx="483717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sz="1400" b="1" dirty="0"/>
              <a:t>0.6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3CC6C87-6C3E-8245-8391-C931B931A560}"/>
              </a:ext>
            </a:extLst>
          </p:cNvPr>
          <p:cNvSpPr txBox="1"/>
          <p:nvPr/>
        </p:nvSpPr>
        <p:spPr>
          <a:xfrm>
            <a:off x="1161535" y="3889707"/>
            <a:ext cx="102561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 err="1"/>
              <a:t>K</a:t>
            </a:r>
            <a:r>
              <a:rPr lang="pt-BR" dirty="0"/>
              <a:t> = 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DE25517-3AAD-F84A-9359-F4F8E86A328F}"/>
              </a:ext>
            </a:extLst>
          </p:cNvPr>
          <p:cNvSpPr txBox="1"/>
          <p:nvPr/>
        </p:nvSpPr>
        <p:spPr>
          <a:xfrm>
            <a:off x="1161530" y="4375436"/>
            <a:ext cx="102561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 err="1"/>
              <a:t>K</a:t>
            </a:r>
            <a:r>
              <a:rPr lang="pt-BR" dirty="0"/>
              <a:t> = 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CC4EAB8-A8F5-464D-80DA-765A10194D63}"/>
              </a:ext>
            </a:extLst>
          </p:cNvPr>
          <p:cNvSpPr txBox="1"/>
          <p:nvPr/>
        </p:nvSpPr>
        <p:spPr>
          <a:xfrm>
            <a:off x="1161530" y="4820054"/>
            <a:ext cx="102561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 err="1"/>
              <a:t>K</a:t>
            </a:r>
            <a:r>
              <a:rPr lang="pt-BR" dirty="0"/>
              <a:t> = 3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F3CD72C4-C1AA-2845-B904-A43C60BEB2E3}"/>
              </a:ext>
            </a:extLst>
          </p:cNvPr>
          <p:cNvSpPr/>
          <p:nvPr/>
        </p:nvSpPr>
        <p:spPr>
          <a:xfrm>
            <a:off x="1945285" y="3850626"/>
            <a:ext cx="420130" cy="432487"/>
          </a:xfrm>
          <a:prstGeom prst="ellipse">
            <a:avLst/>
          </a:prstGeom>
          <a:solidFill>
            <a:srgbClr val="0070C0"/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771DB12B-6A82-C84B-9B1E-563BD5C4F752}"/>
              </a:ext>
            </a:extLst>
          </p:cNvPr>
          <p:cNvSpPr/>
          <p:nvPr/>
        </p:nvSpPr>
        <p:spPr>
          <a:xfrm>
            <a:off x="1945150" y="4331022"/>
            <a:ext cx="420130" cy="432487"/>
          </a:xfrm>
          <a:prstGeom prst="ellipse">
            <a:avLst/>
          </a:prstGeom>
          <a:solidFill>
            <a:srgbClr val="0070C0"/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6503CC27-31E0-EF4F-9AF9-56A9FD5E4BE7}"/>
              </a:ext>
            </a:extLst>
          </p:cNvPr>
          <p:cNvSpPr/>
          <p:nvPr/>
        </p:nvSpPr>
        <p:spPr>
          <a:xfrm>
            <a:off x="2431171" y="4331022"/>
            <a:ext cx="420130" cy="4324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10499DAA-0105-DD48-AFB3-29D174565A44}"/>
              </a:ext>
            </a:extLst>
          </p:cNvPr>
          <p:cNvSpPr/>
          <p:nvPr/>
        </p:nvSpPr>
        <p:spPr>
          <a:xfrm>
            <a:off x="1954397" y="4807923"/>
            <a:ext cx="420130" cy="4324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CC01B2A-F8B5-8A4A-8AB6-5F85D6608AE1}"/>
              </a:ext>
            </a:extLst>
          </p:cNvPr>
          <p:cNvSpPr txBox="1"/>
          <p:nvPr/>
        </p:nvSpPr>
        <p:spPr>
          <a:xfrm>
            <a:off x="1161530" y="5282265"/>
            <a:ext cx="102561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 err="1"/>
              <a:t>K</a:t>
            </a:r>
            <a:r>
              <a:rPr lang="pt-BR" dirty="0"/>
              <a:t> = 4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0112B51A-9CC0-2D48-8FCA-67F546167056}"/>
              </a:ext>
            </a:extLst>
          </p:cNvPr>
          <p:cNvSpPr/>
          <p:nvPr/>
        </p:nvSpPr>
        <p:spPr>
          <a:xfrm>
            <a:off x="1954397" y="5270134"/>
            <a:ext cx="420130" cy="4324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8391840-6FEA-4243-9311-D21AB1DBB0D1}"/>
              </a:ext>
            </a:extLst>
          </p:cNvPr>
          <p:cNvSpPr txBox="1"/>
          <p:nvPr/>
        </p:nvSpPr>
        <p:spPr>
          <a:xfrm>
            <a:off x="1161530" y="5739420"/>
            <a:ext cx="102561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 err="1"/>
              <a:t>K</a:t>
            </a:r>
            <a:r>
              <a:rPr lang="pt-BR" dirty="0"/>
              <a:t> = 7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BC026A6E-3217-F945-A2D0-EBBA0A0476AE}"/>
              </a:ext>
            </a:extLst>
          </p:cNvPr>
          <p:cNvSpPr/>
          <p:nvPr/>
        </p:nvSpPr>
        <p:spPr>
          <a:xfrm>
            <a:off x="1954397" y="5727289"/>
            <a:ext cx="420130" cy="432487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E6755958-2D29-47BB-8805-02318309C71A}"/>
              </a:ext>
            </a:extLst>
          </p:cNvPr>
          <p:cNvCxnSpPr/>
          <p:nvPr/>
        </p:nvCxnSpPr>
        <p:spPr>
          <a:xfrm>
            <a:off x="2966484" y="4573823"/>
            <a:ext cx="4253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Oval 49">
            <a:extLst>
              <a:ext uri="{FF2B5EF4-FFF2-40B4-BE49-F238E27FC236}">
                <a16:creationId xmlns:a16="http://schemas.microsoft.com/office/drawing/2014/main" id="{2B49247D-3DFB-4DA1-87BC-977BD57AAAC0}"/>
              </a:ext>
            </a:extLst>
          </p:cNvPr>
          <p:cNvSpPr/>
          <p:nvPr/>
        </p:nvSpPr>
        <p:spPr>
          <a:xfrm>
            <a:off x="3575480" y="4387725"/>
            <a:ext cx="420130" cy="432487"/>
          </a:xfrm>
          <a:prstGeom prst="ellipse">
            <a:avLst/>
          </a:prstGeom>
          <a:solidFill>
            <a:srgbClr val="0070C0"/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2504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 animBg="1"/>
      <p:bldP spid="50" grpId="0" animBg="1"/>
      <p:bldP spid="51" grpId="0" animBg="1"/>
      <p:bldP spid="52" grpId="0" animBg="1"/>
      <p:bldP spid="53" grpId="0"/>
      <p:bldP spid="54" grpId="0" animBg="1"/>
      <p:bldP spid="55" grpId="0"/>
      <p:bldP spid="56" grpId="0" animBg="1"/>
      <p:bldP spid="57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D58E4-0467-2A47-918D-AD5E25569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KNN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A716E-E403-2A42-8D51-D218E17705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maioria</a:t>
            </a:r>
            <a:r>
              <a:rPr lang="en-US" dirty="0"/>
              <a:t> dos </a:t>
            </a:r>
            <a:r>
              <a:rPr lang="en-US" dirty="0" err="1"/>
              <a:t>métodos</a:t>
            </a:r>
            <a:r>
              <a:rPr lang="en-US" dirty="0"/>
              <a:t> de </a:t>
            </a:r>
            <a:r>
              <a:rPr lang="en-US" dirty="0" err="1"/>
              <a:t>aprendizagem</a:t>
            </a:r>
            <a:r>
              <a:rPr lang="en-US" dirty="0"/>
              <a:t> </a:t>
            </a:r>
            <a:r>
              <a:rPr lang="en-US" dirty="0" err="1"/>
              <a:t>constroem</a:t>
            </a:r>
            <a:r>
              <a:rPr lang="en-US" dirty="0"/>
              <a:t> um </a:t>
            </a:r>
            <a:r>
              <a:rPr lang="en-US" dirty="0" err="1"/>
              <a:t>modelo</a:t>
            </a:r>
            <a:r>
              <a:rPr lang="en-US" dirty="0"/>
              <a:t> </a:t>
            </a:r>
            <a:r>
              <a:rPr lang="en-US" dirty="0" err="1"/>
              <a:t>após</a:t>
            </a:r>
            <a:r>
              <a:rPr lang="en-US" dirty="0"/>
              <a:t> o </a:t>
            </a:r>
            <a:r>
              <a:rPr lang="en-US" dirty="0" err="1"/>
              <a:t>treinamento</a:t>
            </a:r>
            <a:r>
              <a:rPr lang="en-US" dirty="0"/>
              <a:t> (</a:t>
            </a:r>
            <a:r>
              <a:rPr lang="en-US" dirty="0" err="1"/>
              <a:t>os</a:t>
            </a:r>
            <a:r>
              <a:rPr lang="en-US" dirty="0"/>
              <a:t> dados </a:t>
            </a:r>
            <a:r>
              <a:rPr lang="en-US" dirty="0" err="1"/>
              <a:t>são</a:t>
            </a:r>
            <a:r>
              <a:rPr lang="en-US" dirty="0"/>
              <a:t> </a:t>
            </a:r>
            <a:r>
              <a:rPr lang="en-US" dirty="0" err="1"/>
              <a:t>descartados</a:t>
            </a:r>
            <a:r>
              <a:rPr lang="en-US" dirty="0"/>
              <a:t> </a:t>
            </a:r>
            <a:r>
              <a:rPr lang="en-US" dirty="0" err="1"/>
              <a:t>após</a:t>
            </a:r>
            <a:r>
              <a:rPr lang="en-US" dirty="0"/>
              <a:t> a </a:t>
            </a:r>
            <a:r>
              <a:rPr lang="en-US" dirty="0" err="1"/>
              <a:t>criação</a:t>
            </a:r>
            <a:r>
              <a:rPr lang="en-US" dirty="0"/>
              <a:t> do </a:t>
            </a:r>
            <a:r>
              <a:rPr lang="en-US" dirty="0" err="1"/>
              <a:t>modelo</a:t>
            </a:r>
            <a:r>
              <a:rPr lang="en-US" dirty="0"/>
              <a:t>) </a:t>
            </a:r>
          </a:p>
          <a:p>
            <a:r>
              <a:rPr lang="en-US" dirty="0" err="1"/>
              <a:t>Métodos</a:t>
            </a:r>
            <a:r>
              <a:rPr lang="en-US" dirty="0"/>
              <a:t> </a:t>
            </a:r>
            <a:r>
              <a:rPr lang="en-US" dirty="0" err="1"/>
              <a:t>baseados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instâncias</a:t>
            </a:r>
            <a:r>
              <a:rPr lang="en-US" dirty="0"/>
              <a:t> </a:t>
            </a:r>
            <a:r>
              <a:rPr lang="en-US" dirty="0" err="1"/>
              <a:t>simplesmente</a:t>
            </a:r>
            <a:r>
              <a:rPr lang="en-US" dirty="0"/>
              <a:t> </a:t>
            </a:r>
            <a:r>
              <a:rPr lang="en-US" dirty="0" err="1"/>
              <a:t>armazenam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exemplos</a:t>
            </a:r>
            <a:r>
              <a:rPr lang="en-US" dirty="0"/>
              <a:t> de </a:t>
            </a:r>
            <a:r>
              <a:rPr lang="en-US" dirty="0" err="1"/>
              <a:t>treinamento</a:t>
            </a:r>
            <a:r>
              <a:rPr lang="en-US" dirty="0"/>
              <a:t> </a:t>
            </a:r>
          </a:p>
          <a:p>
            <a:r>
              <a:rPr lang="en-US" dirty="0"/>
              <a:t>A </a:t>
            </a:r>
            <a:r>
              <a:rPr lang="en-US" dirty="0" err="1"/>
              <a:t>generalização</a:t>
            </a:r>
            <a:r>
              <a:rPr lang="en-US" dirty="0"/>
              <a:t>/</a:t>
            </a:r>
            <a:r>
              <a:rPr lang="en-US" dirty="0" err="1"/>
              <a:t>previsão</a:t>
            </a:r>
            <a:r>
              <a:rPr lang="en-US" dirty="0"/>
              <a:t> é </a:t>
            </a:r>
            <a:r>
              <a:rPr lang="en-US" dirty="0" err="1"/>
              <a:t>feita</a:t>
            </a:r>
            <a:r>
              <a:rPr lang="en-US" dirty="0"/>
              <a:t> </a:t>
            </a:r>
            <a:r>
              <a:rPr lang="en-US" dirty="0" err="1"/>
              <a:t>somente</a:t>
            </a:r>
            <a:r>
              <a:rPr lang="en-US" dirty="0"/>
              <a:t> </a:t>
            </a:r>
            <a:r>
              <a:rPr lang="en-US" dirty="0" err="1"/>
              <a:t>quando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nova </a:t>
            </a:r>
            <a:r>
              <a:rPr lang="en-US" dirty="0" err="1"/>
              <a:t>instância</a:t>
            </a:r>
            <a:r>
              <a:rPr lang="en-US" dirty="0"/>
              <a:t> </a:t>
            </a:r>
            <a:r>
              <a:rPr lang="en-US" dirty="0" err="1"/>
              <a:t>precisa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classificada</a:t>
            </a:r>
            <a:r>
              <a:rPr lang="en-US" dirty="0"/>
              <a:t> (lazy) </a:t>
            </a:r>
          </a:p>
          <a:p>
            <a:r>
              <a:rPr lang="en-US" dirty="0" err="1"/>
              <a:t>Paradigmas</a:t>
            </a:r>
            <a:r>
              <a:rPr lang="en-US" dirty="0"/>
              <a:t> de </a:t>
            </a:r>
            <a:r>
              <a:rPr lang="en-US" dirty="0" err="1"/>
              <a:t>aprendizagem</a:t>
            </a:r>
            <a:r>
              <a:rPr lang="en-US" dirty="0"/>
              <a:t> de </a:t>
            </a:r>
            <a:r>
              <a:rPr lang="en-US" dirty="0" err="1"/>
              <a:t>máquina</a:t>
            </a:r>
            <a:r>
              <a:rPr lang="en-US" dirty="0"/>
              <a:t>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0017447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B8AA05C-C22F-6441-96EE-29A0FD9762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8498" y="90275"/>
            <a:ext cx="7389512" cy="177164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EF623D4-B75E-2449-BC63-74CBCCE2A378}"/>
              </a:ext>
            </a:extLst>
          </p:cNvPr>
          <p:cNvSpPr txBox="1"/>
          <p:nvPr/>
        </p:nvSpPr>
        <p:spPr>
          <a:xfrm>
            <a:off x="444843" y="2174789"/>
            <a:ext cx="3892379" cy="424731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X</a:t>
            </a:r>
            <a:r>
              <a:rPr lang="pt-BR" dirty="0"/>
              <a:t> = 5,7,9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Y</a:t>
            </a:r>
            <a:r>
              <a:rPr lang="pt-BR" dirty="0"/>
              <a:t> = 5,5,5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Subtração de cada posição do vetor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5 – 5 = 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7 – 5 = 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9 – 5 = 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Elevação ao quadrado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0</a:t>
            </a:r>
            <a:r>
              <a:rPr lang="pt-BR" baseline="30000" dirty="0"/>
              <a:t>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2</a:t>
            </a:r>
            <a:r>
              <a:rPr lang="pt-BR" baseline="30000" dirty="0"/>
              <a:t>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4</a:t>
            </a:r>
            <a:r>
              <a:rPr lang="pt-BR" baseline="30000" dirty="0"/>
              <a:t>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Somatório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0 + 4 + 16 = 20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Raiz quadrada (20)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4,47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/>
              <a:t>Distância Euclidiana = 4,47</a:t>
            </a:r>
          </a:p>
        </p:txBody>
      </p:sp>
    </p:spTree>
    <p:extLst>
      <p:ext uri="{BB962C8B-B14F-4D97-AF65-F5344CB8AC3E}">
        <p14:creationId xmlns:p14="http://schemas.microsoft.com/office/powerpoint/2010/main" val="2111438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0D67673-D142-1840-BC54-1D4C6973A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831478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42A93F15-01A8-E04E-B1CE-058DC1AEAE66}"/>
              </a:ext>
            </a:extLst>
          </p:cNvPr>
          <p:cNvGrpSpPr/>
          <p:nvPr/>
        </p:nvGrpSpPr>
        <p:grpSpPr>
          <a:xfrm>
            <a:off x="148281" y="1000089"/>
            <a:ext cx="8660184" cy="5067077"/>
            <a:chOff x="148281" y="1000089"/>
            <a:chExt cx="8660184" cy="506707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0D4D4F1-75DE-A546-BEEB-CCFCE8648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8281" y="1000089"/>
              <a:ext cx="7848507" cy="5067077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28FD067-D9BD-AE46-8FA2-915233812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996788" y="5517339"/>
              <a:ext cx="811677" cy="4152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E39C92C0-501B-DC47-A0C4-AACBC32BE9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38519" y="1243329"/>
            <a:ext cx="1462590" cy="34468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F002E14-6E51-444B-8216-099CF87B29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41460" y="1243329"/>
            <a:ext cx="1495682" cy="3856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A5AE56-D6EB-CD4E-917E-606E87A2C69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38519" y="1842135"/>
            <a:ext cx="1281499" cy="63600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33A2D17-50B6-394E-A966-B2FCC61166E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44391" y="2732258"/>
            <a:ext cx="1756718" cy="61179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ECC7E9D-81F7-9A4D-AD90-52ADA69A307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86180" y="3459589"/>
            <a:ext cx="1673139" cy="32558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086E55C-4CAA-9B43-8576-229C566FF7E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345740" y="3977037"/>
            <a:ext cx="1655369" cy="40188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991BCA4-BCBC-6349-B0C4-63B2318F6E0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566743" y="1842144"/>
            <a:ext cx="1245115" cy="63599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254CB01-9143-8445-A771-E12E290370B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248712" y="2732258"/>
            <a:ext cx="1724969" cy="60677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CA21644-1E88-0648-9A2C-3695C8CEE37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261240" y="3465900"/>
            <a:ext cx="1699912" cy="31927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B89DB94-0530-414B-8FC1-6F9AC80D7CE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222304" y="3977037"/>
            <a:ext cx="1762876" cy="429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304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E8914F-93C2-1347-84E2-483EB3B0A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14270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870D2A-170E-8A44-8572-A6D4825D26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14513"/>
            <a:ext cx="2065295" cy="16167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E37CBC-022C-2D42-AD20-68930902CB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1740" y="1606633"/>
            <a:ext cx="3097084" cy="339680"/>
          </a:xfrm>
          <a:prstGeom prst="rect">
            <a:avLst/>
          </a:prstGeom>
        </p:spPr>
      </p:pic>
      <p:grpSp>
        <p:nvGrpSpPr>
          <p:cNvPr id="4" name="Agrupar 3">
            <a:extLst>
              <a:ext uri="{FF2B5EF4-FFF2-40B4-BE49-F238E27FC236}">
                <a16:creationId xmlns:a16="http://schemas.microsoft.com/office/drawing/2014/main" id="{6F2C6481-3DE7-4429-A998-CFC70F207E03}"/>
              </a:ext>
            </a:extLst>
          </p:cNvPr>
          <p:cNvGrpSpPr/>
          <p:nvPr/>
        </p:nvGrpSpPr>
        <p:grpSpPr>
          <a:xfrm>
            <a:off x="3731740" y="2125938"/>
            <a:ext cx="2600068" cy="1877562"/>
            <a:chOff x="3731740" y="2125938"/>
            <a:chExt cx="2600068" cy="187756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BF86E8C-C703-D642-BC23-7973FBFB43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731740" y="2125938"/>
              <a:ext cx="1887323" cy="731451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3AAA6CE-27A5-7747-B4F6-B76E7824DA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771213" y="2864016"/>
              <a:ext cx="2324787" cy="37548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3E330EF-2B4D-F247-8557-EA09387CE3B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771213" y="3262722"/>
              <a:ext cx="2560595" cy="3128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88647C7-C672-3E45-8D7A-B0D075AF2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771213" y="3598747"/>
              <a:ext cx="2207741" cy="404753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EB27B62D-0EEC-084D-A7DE-36C4A67C666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95269" y="1571086"/>
            <a:ext cx="2895257" cy="384684"/>
          </a:xfrm>
          <a:prstGeom prst="rect">
            <a:avLst/>
          </a:prstGeom>
        </p:spPr>
      </p:pic>
      <p:grpSp>
        <p:nvGrpSpPr>
          <p:cNvPr id="16" name="Agrupar 15">
            <a:extLst>
              <a:ext uri="{FF2B5EF4-FFF2-40B4-BE49-F238E27FC236}">
                <a16:creationId xmlns:a16="http://schemas.microsoft.com/office/drawing/2014/main" id="{91291076-14C4-4A72-AEF7-90791589C367}"/>
              </a:ext>
            </a:extLst>
          </p:cNvPr>
          <p:cNvGrpSpPr/>
          <p:nvPr/>
        </p:nvGrpSpPr>
        <p:grpSpPr>
          <a:xfrm>
            <a:off x="8468839" y="2125938"/>
            <a:ext cx="2913621" cy="1859008"/>
            <a:chOff x="8468839" y="2125938"/>
            <a:chExt cx="2913621" cy="185900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8BFB71A-0D1C-6C4F-AADC-911E481DA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495268" y="2125938"/>
              <a:ext cx="1816788" cy="671608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D04698D-B1DE-3040-BB8C-5FEB331A56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495269" y="2854637"/>
              <a:ext cx="2470493" cy="360106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C01AD9E-E5D2-A748-BBBF-0BCB952FEB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495269" y="3204416"/>
              <a:ext cx="2887191" cy="327161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EF7D86E1-EBE9-D749-9228-71D701E071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8468839" y="3624240"/>
              <a:ext cx="2146643" cy="360706"/>
            </a:xfrm>
            <a:prstGeom prst="rect">
              <a:avLst/>
            </a:prstGeom>
          </p:spPr>
        </p:pic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849C4FCE-62EB-D64C-B83A-B8946172692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731740" y="4174336"/>
            <a:ext cx="2958070" cy="41534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F2CA752-94FF-2945-80D1-E30A1FD1A28F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495269" y="4180315"/>
            <a:ext cx="2536258" cy="36645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79091C3-59CA-4B47-BBA2-D35E2DA06E56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71213" y="4770418"/>
            <a:ext cx="3201087" cy="164904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EB65736-4136-E840-9C73-41CDE0DBAE12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495269" y="4730641"/>
            <a:ext cx="3525966" cy="175109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CF0F68-FE0B-F342-BF04-8D7BDFBFD9DD}"/>
              </a:ext>
            </a:extLst>
          </p:cNvPr>
          <p:cNvSpPr txBox="1"/>
          <p:nvPr/>
        </p:nvSpPr>
        <p:spPr>
          <a:xfrm>
            <a:off x="135924" y="3624240"/>
            <a:ext cx="1396314" cy="92333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t-BR" dirty="0" err="1"/>
              <a:t>K</a:t>
            </a:r>
            <a:r>
              <a:rPr lang="pt-BR" dirty="0"/>
              <a:t>=1, TERROR</a:t>
            </a:r>
          </a:p>
          <a:p>
            <a:r>
              <a:rPr lang="pt-BR" dirty="0" err="1"/>
              <a:t>K</a:t>
            </a:r>
            <a:r>
              <a:rPr lang="pt-BR" dirty="0"/>
              <a:t>=2, TERROR</a:t>
            </a:r>
          </a:p>
          <a:p>
            <a:r>
              <a:rPr lang="pt-BR" dirty="0" err="1"/>
              <a:t>K</a:t>
            </a:r>
            <a:r>
              <a:rPr lang="pt-BR" dirty="0"/>
              <a:t>=4, TERROR</a:t>
            </a:r>
          </a:p>
        </p:txBody>
      </p:sp>
    </p:spTree>
    <p:extLst>
      <p:ext uri="{BB962C8B-B14F-4D97-AF65-F5344CB8AC3E}">
        <p14:creationId xmlns:p14="http://schemas.microsoft.com/office/powerpoint/2010/main" val="3395123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CF3F96-ABEA-4946-A977-7A515E0AE6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6339"/>
            <a:ext cx="12192000" cy="6025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332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26B65D1-31F2-B044-93EE-EFBD69CBCC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2162912"/>
              </p:ext>
            </p:extLst>
          </p:nvPr>
        </p:nvGraphicFramePr>
        <p:xfrm>
          <a:off x="499312" y="350874"/>
          <a:ext cx="8389507" cy="5975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655">
                  <a:extLst>
                    <a:ext uri="{9D8B030D-6E8A-4147-A177-3AD203B41FA5}">
                      <a16:colId xmlns:a16="http://schemas.microsoft.com/office/drawing/2014/main" val="2789933851"/>
                    </a:ext>
                  </a:extLst>
                </a:gridCol>
                <a:gridCol w="499731">
                  <a:extLst>
                    <a:ext uri="{9D8B030D-6E8A-4147-A177-3AD203B41FA5}">
                      <a16:colId xmlns:a16="http://schemas.microsoft.com/office/drawing/2014/main" val="4948432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95332286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451216633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62667179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122189768"/>
                    </a:ext>
                  </a:extLst>
                </a:gridCol>
                <a:gridCol w="797442">
                  <a:extLst>
                    <a:ext uri="{9D8B030D-6E8A-4147-A177-3AD203B41FA5}">
                      <a16:colId xmlns:a16="http://schemas.microsoft.com/office/drawing/2014/main" val="1306349489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870661060"/>
                    </a:ext>
                  </a:extLst>
                </a:gridCol>
                <a:gridCol w="765544">
                  <a:extLst>
                    <a:ext uri="{9D8B030D-6E8A-4147-A177-3AD203B41FA5}">
                      <a16:colId xmlns:a16="http://schemas.microsoft.com/office/drawing/2014/main" val="1765730258"/>
                    </a:ext>
                  </a:extLst>
                </a:gridCol>
                <a:gridCol w="744280">
                  <a:extLst>
                    <a:ext uri="{9D8B030D-6E8A-4147-A177-3AD203B41FA5}">
                      <a16:colId xmlns:a16="http://schemas.microsoft.com/office/drawing/2014/main" val="728611287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96688897"/>
                    </a:ext>
                  </a:extLst>
                </a:gridCol>
              </a:tblGrid>
              <a:tr h="1801227">
                <a:tc rowSpan="2"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Risco </a:t>
                      </a:r>
                    </a:p>
                    <a:p>
                      <a:pPr algn="ctr"/>
                      <a:r>
                        <a:rPr lang="pt-BR" sz="1200" b="1" dirty="0"/>
                        <a:t>de </a:t>
                      </a:r>
                    </a:p>
                    <a:p>
                      <a:pPr algn="ctr"/>
                      <a:r>
                        <a:rPr lang="pt-BR" sz="1200" b="1" dirty="0"/>
                        <a:t>Cr</a:t>
                      </a:r>
                      <a:r>
                        <a:rPr lang="en-US" sz="1200" b="1" dirty="0" err="1"/>
                        <a:t>édito</a:t>
                      </a:r>
                      <a:endParaRPr lang="pt-BR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Hist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ória</a:t>
                      </a:r>
                      <a:r>
                        <a:rPr lang="en-US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 de 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crédito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ívida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Garantias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Renda anual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843753"/>
                  </a:ext>
                </a:extLst>
              </a:tr>
              <a:tr h="1043568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Boa</a:t>
                      </a:r>
                    </a:p>
                    <a:p>
                      <a:pPr algn="ctr"/>
                      <a:r>
                        <a:rPr lang="pt-BR" sz="12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b="1" dirty="0"/>
                        <a:t>Desconhecida</a:t>
                      </a:r>
                    </a:p>
                    <a:p>
                      <a:pPr algn="ctr"/>
                      <a:r>
                        <a:rPr lang="pt-BR" sz="12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Ruim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Nenhuma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Adequada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&lt;15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&gt;=15</a:t>
                      </a:r>
                    </a:p>
                    <a:p>
                      <a:pPr algn="ctr"/>
                      <a:r>
                        <a:rPr lang="pt-BR" sz="1200" b="1" dirty="0"/>
                        <a:t>&lt;=35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&gt;35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535738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Alto</a:t>
                      </a:r>
                    </a:p>
                    <a:p>
                      <a:pPr algn="ctr"/>
                      <a:r>
                        <a:rPr lang="pt-BR" sz="1200" b="1" dirty="0"/>
                        <a:t>6/14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9983004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Moderado</a:t>
                      </a:r>
                    </a:p>
                    <a:p>
                      <a:pPr algn="ctr"/>
                      <a:r>
                        <a:rPr lang="pt-BR" sz="1200" b="1" dirty="0"/>
                        <a:t>3/14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532287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Baixo</a:t>
                      </a:r>
                    </a:p>
                    <a:p>
                      <a:pPr algn="ctr"/>
                      <a:r>
                        <a:rPr lang="pt-BR" sz="1200" b="1" dirty="0"/>
                        <a:t>5/14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7183623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A3717752-8BC1-0742-8FAB-91E42744B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2789" y="350873"/>
            <a:ext cx="2440993" cy="597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15029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CC4914C-FDD3-2C4C-9393-C0F2DB671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087" y="0"/>
            <a:ext cx="11529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20589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B670A-215C-4848-8E15-63735EFF0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kNN</a:t>
            </a:r>
            <a:r>
              <a:rPr lang="en-US" dirty="0"/>
              <a:t> – </a:t>
            </a:r>
            <a:r>
              <a:rPr lang="en-US" dirty="0" err="1"/>
              <a:t>variáveis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mesma</a:t>
            </a:r>
            <a:r>
              <a:rPr lang="en-US" dirty="0"/>
              <a:t> </a:t>
            </a:r>
            <a:r>
              <a:rPr lang="en-US" dirty="0" err="1"/>
              <a:t>escala</a:t>
            </a:r>
            <a:r>
              <a:rPr lang="en-US" dirty="0"/>
              <a:t> </a:t>
            </a:r>
            <a:endParaRPr lang="pt-B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E8A740-603F-6D45-859A-889A85DAE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756" y="1322519"/>
            <a:ext cx="10029568" cy="5370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46570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6CDA36-EA2A-9F45-819A-2DBBA4167F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8940"/>
            <a:ext cx="12192000" cy="5360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8797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6922DB-A499-074B-89BD-571FA56F3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1126"/>
            <a:ext cx="12192000" cy="559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96858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81FCB284-0161-4208-91E0-31419748BFE9}"/>
              </a:ext>
            </a:extLst>
          </p:cNvPr>
          <p:cNvSpPr txBox="1">
            <a:spLocks/>
          </p:cNvSpPr>
          <p:nvPr/>
        </p:nvSpPr>
        <p:spPr>
          <a:xfrm rot="5400000">
            <a:off x="-1948427" y="3096722"/>
            <a:ext cx="5541335" cy="66455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KNN </a:t>
            </a:r>
            <a:r>
              <a:rPr lang="pt-BR" dirty="0" err="1"/>
              <a:t>prediction</a:t>
            </a:r>
            <a:endParaRPr lang="pt-BR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9B62443A-3A77-4ECD-A5D8-DD27C98155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101" y="872993"/>
            <a:ext cx="9455636" cy="511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08497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8949" y="2862896"/>
            <a:ext cx="9314102" cy="566104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pt-BR" sz="5400" dirty="0">
                <a:latin typeface="+mj-lt"/>
                <a:cs typeface="+mj-cs"/>
              </a:rPr>
              <a:t>Regressão Linear</a:t>
            </a:r>
          </a:p>
        </p:txBody>
      </p:sp>
    </p:spTree>
    <p:extLst>
      <p:ext uri="{BB962C8B-B14F-4D97-AF65-F5344CB8AC3E}">
        <p14:creationId xmlns:p14="http://schemas.microsoft.com/office/powerpoint/2010/main" val="185135697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A716E-E403-2A42-8D51-D218E1770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0196"/>
            <a:ext cx="11114314" cy="3170928"/>
          </a:xfrm>
        </p:spPr>
        <p:txBody>
          <a:bodyPr>
            <a:normAutofit/>
          </a:bodyPr>
          <a:lstStyle/>
          <a:p>
            <a:r>
              <a:rPr lang="pt-BR" dirty="0"/>
              <a:t>Modelagem da relação entre variáveis numéricas (variável dependente </a:t>
            </a:r>
            <a:r>
              <a:rPr lang="pt-BR" b="1" dirty="0"/>
              <a:t>y</a:t>
            </a:r>
            <a:r>
              <a:rPr lang="pt-BR" dirty="0"/>
              <a:t> e variáveis explanatórias </a:t>
            </a:r>
            <a:r>
              <a:rPr lang="pt-BR" b="1" dirty="0"/>
              <a:t>x</a:t>
            </a:r>
            <a:r>
              <a:rPr lang="en-US" dirty="0"/>
              <a:t>)</a:t>
            </a:r>
          </a:p>
          <a:p>
            <a:r>
              <a:rPr lang="pt-BR" dirty="0"/>
              <a:t>Temperatura, umidade e pressão do ar (x) → velocidade do vento (y)</a:t>
            </a:r>
          </a:p>
          <a:p>
            <a:r>
              <a:rPr lang="pt-BR" dirty="0"/>
              <a:t>Gastos no cartão de crédito, histórico (x) → limite do cartão (y)</a:t>
            </a:r>
          </a:p>
          <a:p>
            <a:r>
              <a:rPr lang="pt-BR" dirty="0"/>
              <a:t>Idade (x) → custo plano de saúde (y)</a:t>
            </a:r>
          </a:p>
          <a:p>
            <a:r>
              <a:rPr lang="pt-BR" dirty="0"/>
              <a:t>Tamanho da casa (x) → preço da casa (y)</a:t>
            </a:r>
            <a:endParaRPr lang="en-US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547CA3B-9D32-4167-8001-9C645FFABA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3457" y="3921346"/>
            <a:ext cx="5758543" cy="287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21677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92B5A30-72E7-4514-94F8-4D240D29251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164" y="3653292"/>
            <a:ext cx="875378" cy="875378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012B1529-9FE8-4755-93D5-4DA123E9ED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805" y="3509513"/>
            <a:ext cx="3028950" cy="151447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A0C319F4-0A59-47F8-AFB8-1D183C1DA2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726" y="1584802"/>
            <a:ext cx="1512324" cy="94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81855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92B5A30-72E7-4514-94F8-4D240D29251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073" y="4902527"/>
            <a:ext cx="875378" cy="875378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012B1529-9FE8-4755-93D5-4DA123E9ED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150" y="5020667"/>
            <a:ext cx="3028950" cy="151447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A0C319F4-0A59-47F8-AFB8-1D183C1DA2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199" y="4978512"/>
            <a:ext cx="1512324" cy="942540"/>
          </a:xfrm>
          <a:prstGeom prst="rect">
            <a:avLst/>
          </a:prstGeom>
        </p:spPr>
      </p:pic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AA004608-2FE3-4777-8DF1-58A33CC5B469}"/>
              </a:ext>
            </a:extLst>
          </p:cNvPr>
          <p:cNvCxnSpPr>
            <a:cxnSpLocks/>
          </p:cNvCxnSpPr>
          <p:nvPr/>
        </p:nvCxnSpPr>
        <p:spPr>
          <a:xfrm flipV="1">
            <a:off x="1533710" y="706580"/>
            <a:ext cx="0" cy="43299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luxograma: Conector 3">
            <a:extLst>
              <a:ext uri="{FF2B5EF4-FFF2-40B4-BE49-F238E27FC236}">
                <a16:creationId xmlns:a16="http://schemas.microsoft.com/office/drawing/2014/main" id="{3CB19AC4-8111-437A-812E-19AA2999C4ED}"/>
              </a:ext>
            </a:extLst>
          </p:cNvPr>
          <p:cNvSpPr/>
          <p:nvPr/>
        </p:nvSpPr>
        <p:spPr>
          <a:xfrm>
            <a:off x="1828800" y="4364182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uxograma: Conector 9">
            <a:extLst>
              <a:ext uri="{FF2B5EF4-FFF2-40B4-BE49-F238E27FC236}">
                <a16:creationId xmlns:a16="http://schemas.microsoft.com/office/drawing/2014/main" id="{742E9E4B-61BA-4E2E-84EE-9354EBFB680B}"/>
              </a:ext>
            </a:extLst>
          </p:cNvPr>
          <p:cNvSpPr/>
          <p:nvPr/>
        </p:nvSpPr>
        <p:spPr>
          <a:xfrm>
            <a:off x="2161309" y="3948546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uxograma: Conector 10">
            <a:extLst>
              <a:ext uri="{FF2B5EF4-FFF2-40B4-BE49-F238E27FC236}">
                <a16:creationId xmlns:a16="http://schemas.microsoft.com/office/drawing/2014/main" id="{FB302CA3-8666-4ED0-90AF-90B3402685F8}"/>
              </a:ext>
            </a:extLst>
          </p:cNvPr>
          <p:cNvSpPr/>
          <p:nvPr/>
        </p:nvSpPr>
        <p:spPr>
          <a:xfrm>
            <a:off x="2583874" y="3456709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uxograma: Conector 11">
            <a:extLst>
              <a:ext uri="{FF2B5EF4-FFF2-40B4-BE49-F238E27FC236}">
                <a16:creationId xmlns:a16="http://schemas.microsoft.com/office/drawing/2014/main" id="{0A93BEB4-D59A-438A-A3FA-0E46D4542BCA}"/>
              </a:ext>
            </a:extLst>
          </p:cNvPr>
          <p:cNvSpPr/>
          <p:nvPr/>
        </p:nvSpPr>
        <p:spPr>
          <a:xfrm>
            <a:off x="3512128" y="3276603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luxograma: Conector 12">
            <a:extLst>
              <a:ext uri="{FF2B5EF4-FFF2-40B4-BE49-F238E27FC236}">
                <a16:creationId xmlns:a16="http://schemas.microsoft.com/office/drawing/2014/main" id="{4A1AA9DC-E505-43D9-8154-374FA3EB18F1}"/>
              </a:ext>
            </a:extLst>
          </p:cNvPr>
          <p:cNvSpPr/>
          <p:nvPr/>
        </p:nvSpPr>
        <p:spPr>
          <a:xfrm>
            <a:off x="3879274" y="2251366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uxograma: Conector 13">
            <a:extLst>
              <a:ext uri="{FF2B5EF4-FFF2-40B4-BE49-F238E27FC236}">
                <a16:creationId xmlns:a16="http://schemas.microsoft.com/office/drawing/2014/main" id="{D33D966C-8DB8-47F1-AD80-9A34D0C04B14}"/>
              </a:ext>
            </a:extLst>
          </p:cNvPr>
          <p:cNvSpPr/>
          <p:nvPr/>
        </p:nvSpPr>
        <p:spPr>
          <a:xfrm>
            <a:off x="4578929" y="2403763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luxograma: Conector 14">
            <a:extLst>
              <a:ext uri="{FF2B5EF4-FFF2-40B4-BE49-F238E27FC236}">
                <a16:creationId xmlns:a16="http://schemas.microsoft.com/office/drawing/2014/main" id="{A44E1102-E4CC-4A06-943F-F2D8C25147CE}"/>
              </a:ext>
            </a:extLst>
          </p:cNvPr>
          <p:cNvSpPr/>
          <p:nvPr/>
        </p:nvSpPr>
        <p:spPr>
          <a:xfrm>
            <a:off x="9337966" y="1198417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uxograma: Conector 15">
            <a:extLst>
              <a:ext uri="{FF2B5EF4-FFF2-40B4-BE49-F238E27FC236}">
                <a16:creationId xmlns:a16="http://schemas.microsoft.com/office/drawing/2014/main" id="{A825F56D-6E04-4447-8425-3168180A50B6}"/>
              </a:ext>
            </a:extLst>
          </p:cNvPr>
          <p:cNvSpPr/>
          <p:nvPr/>
        </p:nvSpPr>
        <p:spPr>
          <a:xfrm>
            <a:off x="7474530" y="1808017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uxograma: Conector 16">
            <a:extLst>
              <a:ext uri="{FF2B5EF4-FFF2-40B4-BE49-F238E27FC236}">
                <a16:creationId xmlns:a16="http://schemas.microsoft.com/office/drawing/2014/main" id="{EDF99C61-C413-4289-9689-D9277FE63DE0}"/>
              </a:ext>
            </a:extLst>
          </p:cNvPr>
          <p:cNvSpPr/>
          <p:nvPr/>
        </p:nvSpPr>
        <p:spPr>
          <a:xfrm>
            <a:off x="6924492" y="2403763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9478D094-CE92-4924-8AA6-87B28A8188A3}"/>
              </a:ext>
            </a:extLst>
          </p:cNvPr>
          <p:cNvCxnSpPr>
            <a:endCxn id="11" idx="4"/>
          </p:cNvCxnSpPr>
          <p:nvPr/>
        </p:nvCxnSpPr>
        <p:spPr>
          <a:xfrm flipV="1">
            <a:off x="2656607" y="3609106"/>
            <a:ext cx="1" cy="11083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270AE3FD-25E9-4274-B727-9F4DFEFE9DEC}"/>
              </a:ext>
            </a:extLst>
          </p:cNvPr>
          <p:cNvCxnSpPr>
            <a:stCxn id="11" idx="2"/>
          </p:cNvCxnSpPr>
          <p:nvPr/>
        </p:nvCxnSpPr>
        <p:spPr>
          <a:xfrm flipH="1" flipV="1">
            <a:off x="1533710" y="3532907"/>
            <a:ext cx="105016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412AB270-CDE8-4239-B380-92DD13CC2099}"/>
              </a:ext>
            </a:extLst>
          </p:cNvPr>
          <p:cNvCxnSpPr>
            <a:cxnSpLocks/>
            <a:stCxn id="15" idx="4"/>
          </p:cNvCxnSpPr>
          <p:nvPr/>
        </p:nvCxnSpPr>
        <p:spPr>
          <a:xfrm>
            <a:off x="9410700" y="1350814"/>
            <a:ext cx="0" cy="34848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630FFF2D-A6E3-499E-8FCC-170617378F88}"/>
              </a:ext>
            </a:extLst>
          </p:cNvPr>
          <p:cNvCxnSpPr>
            <a:stCxn id="15" idx="2"/>
          </p:cNvCxnSpPr>
          <p:nvPr/>
        </p:nvCxnSpPr>
        <p:spPr>
          <a:xfrm flipH="1" flipV="1">
            <a:off x="1533710" y="1274615"/>
            <a:ext cx="7804256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C4C3AA2E-F436-4CBE-A6ED-A7D45133418C}"/>
              </a:ext>
            </a:extLst>
          </p:cNvPr>
          <p:cNvSpPr txBox="1"/>
          <p:nvPr/>
        </p:nvSpPr>
        <p:spPr>
          <a:xfrm>
            <a:off x="1385455" y="401783"/>
            <a:ext cx="318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$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58B1AF9D-F916-4E00-910A-9314EDE5B21B}"/>
              </a:ext>
            </a:extLst>
          </p:cNvPr>
          <p:cNvSpPr txBox="1"/>
          <p:nvPr/>
        </p:nvSpPr>
        <p:spPr>
          <a:xfrm>
            <a:off x="5881255" y="6137564"/>
            <a:ext cx="4156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?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40F7F5CA-038E-48E1-90E3-25F757E15E09}"/>
              </a:ext>
            </a:extLst>
          </p:cNvPr>
          <p:cNvSpPr txBox="1"/>
          <p:nvPr/>
        </p:nvSpPr>
        <p:spPr>
          <a:xfrm>
            <a:off x="845128" y="4232569"/>
            <a:ext cx="436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A7F1D875-CC09-4573-A5F6-73B8C32DB0F3}"/>
              </a:ext>
            </a:extLst>
          </p:cNvPr>
          <p:cNvSpPr txBox="1"/>
          <p:nvPr/>
        </p:nvSpPr>
        <p:spPr>
          <a:xfrm>
            <a:off x="734678" y="3796146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100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C8D51F81-038D-437A-AB96-37947A5FCECD}"/>
              </a:ext>
            </a:extLst>
          </p:cNvPr>
          <p:cNvSpPr txBox="1"/>
          <p:nvPr/>
        </p:nvSpPr>
        <p:spPr>
          <a:xfrm>
            <a:off x="741611" y="3338948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150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CFA369F0-993B-47E0-96C9-8D316820D749}"/>
              </a:ext>
            </a:extLst>
          </p:cNvPr>
          <p:cNvSpPr txBox="1"/>
          <p:nvPr/>
        </p:nvSpPr>
        <p:spPr>
          <a:xfrm>
            <a:off x="741611" y="2902527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</a:t>
            </a: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7E058606-C0FD-4702-983A-100A6BA32DEF}"/>
              </a:ext>
            </a:extLst>
          </p:cNvPr>
          <p:cNvSpPr txBox="1"/>
          <p:nvPr/>
        </p:nvSpPr>
        <p:spPr>
          <a:xfrm>
            <a:off x="748544" y="2445329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250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6967607E-609A-40D4-BA97-66DB314BE7DB}"/>
              </a:ext>
            </a:extLst>
          </p:cNvPr>
          <p:cNvSpPr txBox="1"/>
          <p:nvPr/>
        </p:nvSpPr>
        <p:spPr>
          <a:xfrm>
            <a:off x="748538" y="2050484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150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9596A183-23A5-4141-B1A5-77D0B881C918}"/>
              </a:ext>
            </a:extLst>
          </p:cNvPr>
          <p:cNvSpPr txBox="1"/>
          <p:nvPr/>
        </p:nvSpPr>
        <p:spPr>
          <a:xfrm>
            <a:off x="748538" y="1614063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4A167B7D-8BC9-47B9-936D-54CDFC1CED41}"/>
              </a:ext>
            </a:extLst>
          </p:cNvPr>
          <p:cNvSpPr txBox="1"/>
          <p:nvPr/>
        </p:nvSpPr>
        <p:spPr>
          <a:xfrm>
            <a:off x="755471" y="1156865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250</a:t>
            </a:r>
          </a:p>
        </p:txBody>
      </p:sp>
      <p:cxnSp>
        <p:nvCxnSpPr>
          <p:cNvPr id="43" name="Conector de Seta Reta 42">
            <a:extLst>
              <a:ext uri="{FF2B5EF4-FFF2-40B4-BE49-F238E27FC236}">
                <a16:creationId xmlns:a16="http://schemas.microsoft.com/office/drawing/2014/main" id="{B5797D3F-5708-4F88-AE03-308CD24831B7}"/>
              </a:ext>
            </a:extLst>
          </p:cNvPr>
          <p:cNvCxnSpPr>
            <a:cxnSpLocks/>
          </p:cNvCxnSpPr>
          <p:nvPr/>
        </p:nvCxnSpPr>
        <p:spPr>
          <a:xfrm>
            <a:off x="1246909" y="4835628"/>
            <a:ext cx="855518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5CDA15DD-1573-4C88-9744-4D82D138F571}"/>
              </a:ext>
            </a:extLst>
          </p:cNvPr>
          <p:cNvSpPr txBox="1"/>
          <p:nvPr/>
        </p:nvSpPr>
        <p:spPr>
          <a:xfrm>
            <a:off x="9802091" y="4621292"/>
            <a:ext cx="699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m2</a:t>
            </a:r>
          </a:p>
        </p:txBody>
      </p:sp>
    </p:spTree>
    <p:extLst>
      <p:ext uri="{BB962C8B-B14F-4D97-AF65-F5344CB8AC3E}">
        <p14:creationId xmlns:p14="http://schemas.microsoft.com/office/powerpoint/2010/main" val="3523929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34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ABABF3E0-47B0-437D-B1EE-BDCC3A562142}"/>
              </a:ext>
            </a:extLst>
          </p:cNvPr>
          <p:cNvCxnSpPr>
            <a:cxnSpLocks/>
          </p:cNvCxnSpPr>
          <p:nvPr/>
        </p:nvCxnSpPr>
        <p:spPr>
          <a:xfrm>
            <a:off x="1246909" y="4835628"/>
            <a:ext cx="855518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AA004608-2FE3-4777-8DF1-58A33CC5B469}"/>
              </a:ext>
            </a:extLst>
          </p:cNvPr>
          <p:cNvCxnSpPr>
            <a:cxnSpLocks/>
          </p:cNvCxnSpPr>
          <p:nvPr/>
        </p:nvCxnSpPr>
        <p:spPr>
          <a:xfrm flipV="1">
            <a:off x="1533710" y="706580"/>
            <a:ext cx="0" cy="43299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luxograma: Conector 3">
            <a:extLst>
              <a:ext uri="{FF2B5EF4-FFF2-40B4-BE49-F238E27FC236}">
                <a16:creationId xmlns:a16="http://schemas.microsoft.com/office/drawing/2014/main" id="{3CB19AC4-8111-437A-812E-19AA2999C4ED}"/>
              </a:ext>
            </a:extLst>
          </p:cNvPr>
          <p:cNvSpPr/>
          <p:nvPr/>
        </p:nvSpPr>
        <p:spPr>
          <a:xfrm>
            <a:off x="1828800" y="4364182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uxograma: Conector 9">
            <a:extLst>
              <a:ext uri="{FF2B5EF4-FFF2-40B4-BE49-F238E27FC236}">
                <a16:creationId xmlns:a16="http://schemas.microsoft.com/office/drawing/2014/main" id="{742E9E4B-61BA-4E2E-84EE-9354EBFB680B}"/>
              </a:ext>
            </a:extLst>
          </p:cNvPr>
          <p:cNvSpPr/>
          <p:nvPr/>
        </p:nvSpPr>
        <p:spPr>
          <a:xfrm>
            <a:off x="2161309" y="3948546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uxograma: Conector 10">
            <a:extLst>
              <a:ext uri="{FF2B5EF4-FFF2-40B4-BE49-F238E27FC236}">
                <a16:creationId xmlns:a16="http://schemas.microsoft.com/office/drawing/2014/main" id="{FB302CA3-8666-4ED0-90AF-90B3402685F8}"/>
              </a:ext>
            </a:extLst>
          </p:cNvPr>
          <p:cNvSpPr/>
          <p:nvPr/>
        </p:nvSpPr>
        <p:spPr>
          <a:xfrm>
            <a:off x="2583874" y="3456709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uxograma: Conector 11">
            <a:extLst>
              <a:ext uri="{FF2B5EF4-FFF2-40B4-BE49-F238E27FC236}">
                <a16:creationId xmlns:a16="http://schemas.microsoft.com/office/drawing/2014/main" id="{0A93BEB4-D59A-438A-A3FA-0E46D4542BCA}"/>
              </a:ext>
            </a:extLst>
          </p:cNvPr>
          <p:cNvSpPr/>
          <p:nvPr/>
        </p:nvSpPr>
        <p:spPr>
          <a:xfrm>
            <a:off x="3512128" y="3276603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luxograma: Conector 12">
            <a:extLst>
              <a:ext uri="{FF2B5EF4-FFF2-40B4-BE49-F238E27FC236}">
                <a16:creationId xmlns:a16="http://schemas.microsoft.com/office/drawing/2014/main" id="{4A1AA9DC-E505-43D9-8154-374FA3EB18F1}"/>
              </a:ext>
            </a:extLst>
          </p:cNvPr>
          <p:cNvSpPr/>
          <p:nvPr/>
        </p:nvSpPr>
        <p:spPr>
          <a:xfrm>
            <a:off x="3879274" y="2251366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uxograma: Conector 13">
            <a:extLst>
              <a:ext uri="{FF2B5EF4-FFF2-40B4-BE49-F238E27FC236}">
                <a16:creationId xmlns:a16="http://schemas.microsoft.com/office/drawing/2014/main" id="{D33D966C-8DB8-47F1-AD80-9A34D0C04B14}"/>
              </a:ext>
            </a:extLst>
          </p:cNvPr>
          <p:cNvSpPr/>
          <p:nvPr/>
        </p:nvSpPr>
        <p:spPr>
          <a:xfrm>
            <a:off x="4578929" y="2403763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luxograma: Conector 14">
            <a:extLst>
              <a:ext uri="{FF2B5EF4-FFF2-40B4-BE49-F238E27FC236}">
                <a16:creationId xmlns:a16="http://schemas.microsoft.com/office/drawing/2014/main" id="{A44E1102-E4CC-4A06-943F-F2D8C25147CE}"/>
              </a:ext>
            </a:extLst>
          </p:cNvPr>
          <p:cNvSpPr/>
          <p:nvPr/>
        </p:nvSpPr>
        <p:spPr>
          <a:xfrm>
            <a:off x="9337966" y="1198417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uxograma: Conector 15">
            <a:extLst>
              <a:ext uri="{FF2B5EF4-FFF2-40B4-BE49-F238E27FC236}">
                <a16:creationId xmlns:a16="http://schemas.microsoft.com/office/drawing/2014/main" id="{A825F56D-6E04-4447-8425-3168180A50B6}"/>
              </a:ext>
            </a:extLst>
          </p:cNvPr>
          <p:cNvSpPr/>
          <p:nvPr/>
        </p:nvSpPr>
        <p:spPr>
          <a:xfrm>
            <a:off x="7474530" y="1808017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uxograma: Conector 16">
            <a:extLst>
              <a:ext uri="{FF2B5EF4-FFF2-40B4-BE49-F238E27FC236}">
                <a16:creationId xmlns:a16="http://schemas.microsoft.com/office/drawing/2014/main" id="{EDF99C61-C413-4289-9689-D9277FE63DE0}"/>
              </a:ext>
            </a:extLst>
          </p:cNvPr>
          <p:cNvSpPr/>
          <p:nvPr/>
        </p:nvSpPr>
        <p:spPr>
          <a:xfrm>
            <a:off x="6924492" y="2403763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C4C3AA2E-F436-4CBE-A6ED-A7D45133418C}"/>
              </a:ext>
            </a:extLst>
          </p:cNvPr>
          <p:cNvSpPr txBox="1"/>
          <p:nvPr/>
        </p:nvSpPr>
        <p:spPr>
          <a:xfrm>
            <a:off x="1385455" y="401783"/>
            <a:ext cx="318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$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58B1AF9D-F916-4E00-910A-9314EDE5B21B}"/>
              </a:ext>
            </a:extLst>
          </p:cNvPr>
          <p:cNvSpPr txBox="1"/>
          <p:nvPr/>
        </p:nvSpPr>
        <p:spPr>
          <a:xfrm>
            <a:off x="5881255" y="4731325"/>
            <a:ext cx="4156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?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40F7F5CA-038E-48E1-90E3-25F757E15E09}"/>
              </a:ext>
            </a:extLst>
          </p:cNvPr>
          <p:cNvSpPr txBox="1"/>
          <p:nvPr/>
        </p:nvSpPr>
        <p:spPr>
          <a:xfrm>
            <a:off x="845128" y="4232569"/>
            <a:ext cx="436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A7F1D875-CC09-4573-A5F6-73B8C32DB0F3}"/>
              </a:ext>
            </a:extLst>
          </p:cNvPr>
          <p:cNvSpPr txBox="1"/>
          <p:nvPr/>
        </p:nvSpPr>
        <p:spPr>
          <a:xfrm>
            <a:off x="734678" y="3796146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100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C8D51F81-038D-437A-AB96-37947A5FCECD}"/>
              </a:ext>
            </a:extLst>
          </p:cNvPr>
          <p:cNvSpPr txBox="1"/>
          <p:nvPr/>
        </p:nvSpPr>
        <p:spPr>
          <a:xfrm>
            <a:off x="741611" y="3338948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150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CFA369F0-993B-47E0-96C9-8D316820D749}"/>
              </a:ext>
            </a:extLst>
          </p:cNvPr>
          <p:cNvSpPr txBox="1"/>
          <p:nvPr/>
        </p:nvSpPr>
        <p:spPr>
          <a:xfrm>
            <a:off x="741611" y="2902527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</a:t>
            </a: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7E058606-C0FD-4702-983A-100A6BA32DEF}"/>
              </a:ext>
            </a:extLst>
          </p:cNvPr>
          <p:cNvSpPr txBox="1"/>
          <p:nvPr/>
        </p:nvSpPr>
        <p:spPr>
          <a:xfrm>
            <a:off x="748544" y="2445329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250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6967607E-609A-40D4-BA97-66DB314BE7DB}"/>
              </a:ext>
            </a:extLst>
          </p:cNvPr>
          <p:cNvSpPr txBox="1"/>
          <p:nvPr/>
        </p:nvSpPr>
        <p:spPr>
          <a:xfrm>
            <a:off x="748538" y="2050484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150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9596A183-23A5-4141-B1A5-77D0B881C918}"/>
              </a:ext>
            </a:extLst>
          </p:cNvPr>
          <p:cNvSpPr txBox="1"/>
          <p:nvPr/>
        </p:nvSpPr>
        <p:spPr>
          <a:xfrm>
            <a:off x="748538" y="1614063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4A167B7D-8BC9-47B9-936D-54CDFC1CED41}"/>
              </a:ext>
            </a:extLst>
          </p:cNvPr>
          <p:cNvSpPr txBox="1"/>
          <p:nvPr/>
        </p:nvSpPr>
        <p:spPr>
          <a:xfrm>
            <a:off x="755471" y="1156865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250</a:t>
            </a:r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43BB6232-F6F5-4417-8332-25B5014DF38B}"/>
              </a:ext>
            </a:extLst>
          </p:cNvPr>
          <p:cNvCxnSpPr>
            <a:cxnSpLocks/>
          </p:cNvCxnSpPr>
          <p:nvPr/>
        </p:nvCxnSpPr>
        <p:spPr>
          <a:xfrm flipV="1">
            <a:off x="1828800" y="2556160"/>
            <a:ext cx="7779326" cy="2064732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C6847CD7-81B6-42EF-8251-29B4E815A458}"/>
              </a:ext>
            </a:extLst>
          </p:cNvPr>
          <p:cNvCxnSpPr>
            <a:stCxn id="4" idx="4"/>
          </p:cNvCxnSpPr>
          <p:nvPr/>
        </p:nvCxnSpPr>
        <p:spPr>
          <a:xfrm>
            <a:off x="1901534" y="4516579"/>
            <a:ext cx="3466" cy="8532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9856F08F-B6ED-4A2B-A03D-8756682467ED}"/>
              </a:ext>
            </a:extLst>
          </p:cNvPr>
          <p:cNvCxnSpPr>
            <a:cxnSpLocks/>
            <a:stCxn id="10" idx="0"/>
          </p:cNvCxnSpPr>
          <p:nvPr/>
        </p:nvCxnSpPr>
        <p:spPr>
          <a:xfrm>
            <a:off x="2234043" y="3948546"/>
            <a:ext cx="0" cy="56803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2FE4E15A-B525-4125-9C35-D32E8A1582C3}"/>
              </a:ext>
            </a:extLst>
          </p:cNvPr>
          <p:cNvCxnSpPr>
            <a:cxnSpLocks/>
          </p:cNvCxnSpPr>
          <p:nvPr/>
        </p:nvCxnSpPr>
        <p:spPr>
          <a:xfrm>
            <a:off x="2656603" y="3567545"/>
            <a:ext cx="0" cy="8520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B410985D-50EB-482D-80CF-4C75361B7289}"/>
              </a:ext>
            </a:extLst>
          </p:cNvPr>
          <p:cNvCxnSpPr>
            <a:cxnSpLocks/>
          </p:cNvCxnSpPr>
          <p:nvPr/>
        </p:nvCxnSpPr>
        <p:spPr>
          <a:xfrm>
            <a:off x="3577924" y="3325090"/>
            <a:ext cx="0" cy="8520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to 46">
            <a:extLst>
              <a:ext uri="{FF2B5EF4-FFF2-40B4-BE49-F238E27FC236}">
                <a16:creationId xmlns:a16="http://schemas.microsoft.com/office/drawing/2014/main" id="{3EB79080-A451-4BE8-B79D-32C2B727B98D}"/>
              </a:ext>
            </a:extLst>
          </p:cNvPr>
          <p:cNvCxnSpPr>
            <a:cxnSpLocks/>
          </p:cNvCxnSpPr>
          <p:nvPr/>
        </p:nvCxnSpPr>
        <p:spPr>
          <a:xfrm>
            <a:off x="3951996" y="2327569"/>
            <a:ext cx="0" cy="174566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to 48">
            <a:extLst>
              <a:ext uri="{FF2B5EF4-FFF2-40B4-BE49-F238E27FC236}">
                <a16:creationId xmlns:a16="http://schemas.microsoft.com/office/drawing/2014/main" id="{EB0B8494-F451-4FDC-8EA7-AE174E3A8E64}"/>
              </a:ext>
            </a:extLst>
          </p:cNvPr>
          <p:cNvCxnSpPr>
            <a:cxnSpLocks/>
          </p:cNvCxnSpPr>
          <p:nvPr/>
        </p:nvCxnSpPr>
        <p:spPr>
          <a:xfrm>
            <a:off x="4651653" y="2500750"/>
            <a:ext cx="0" cy="135774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to 50">
            <a:extLst>
              <a:ext uri="{FF2B5EF4-FFF2-40B4-BE49-F238E27FC236}">
                <a16:creationId xmlns:a16="http://schemas.microsoft.com/office/drawing/2014/main" id="{AEB4B04F-321D-4AE4-8209-7ECEB7F11528}"/>
              </a:ext>
            </a:extLst>
          </p:cNvPr>
          <p:cNvCxnSpPr>
            <a:cxnSpLocks/>
          </p:cNvCxnSpPr>
          <p:nvPr/>
        </p:nvCxnSpPr>
        <p:spPr>
          <a:xfrm>
            <a:off x="7000004" y="2493829"/>
            <a:ext cx="0" cy="76417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to 52">
            <a:extLst>
              <a:ext uri="{FF2B5EF4-FFF2-40B4-BE49-F238E27FC236}">
                <a16:creationId xmlns:a16="http://schemas.microsoft.com/office/drawing/2014/main" id="{F0E27652-6906-4441-B128-9E8445A017C2}"/>
              </a:ext>
            </a:extLst>
          </p:cNvPr>
          <p:cNvCxnSpPr>
            <a:cxnSpLocks/>
          </p:cNvCxnSpPr>
          <p:nvPr/>
        </p:nvCxnSpPr>
        <p:spPr>
          <a:xfrm>
            <a:off x="7547256" y="1925793"/>
            <a:ext cx="0" cy="11776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ector reto 54">
            <a:extLst>
              <a:ext uri="{FF2B5EF4-FFF2-40B4-BE49-F238E27FC236}">
                <a16:creationId xmlns:a16="http://schemas.microsoft.com/office/drawing/2014/main" id="{76FF48F9-4B02-4762-9155-CE993978399E}"/>
              </a:ext>
            </a:extLst>
          </p:cNvPr>
          <p:cNvCxnSpPr>
            <a:cxnSpLocks/>
          </p:cNvCxnSpPr>
          <p:nvPr/>
        </p:nvCxnSpPr>
        <p:spPr>
          <a:xfrm>
            <a:off x="9410694" y="1281554"/>
            <a:ext cx="0" cy="133002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CaixaDeTexto 77">
            <a:extLst>
              <a:ext uri="{FF2B5EF4-FFF2-40B4-BE49-F238E27FC236}">
                <a16:creationId xmlns:a16="http://schemas.microsoft.com/office/drawing/2014/main" id="{BB874BA0-68C8-4A83-BB7A-620E960C672A}"/>
              </a:ext>
            </a:extLst>
          </p:cNvPr>
          <p:cNvSpPr txBox="1"/>
          <p:nvPr/>
        </p:nvSpPr>
        <p:spPr>
          <a:xfrm>
            <a:off x="9802091" y="4621292"/>
            <a:ext cx="699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m2</a:t>
            </a:r>
          </a:p>
        </p:txBody>
      </p:sp>
      <p:cxnSp>
        <p:nvCxnSpPr>
          <p:cNvPr id="80" name="Conector reto 79">
            <a:extLst>
              <a:ext uri="{FF2B5EF4-FFF2-40B4-BE49-F238E27FC236}">
                <a16:creationId xmlns:a16="http://schemas.microsoft.com/office/drawing/2014/main" id="{D17FC514-24D7-40D5-B807-0DCF7006212C}"/>
              </a:ext>
            </a:extLst>
          </p:cNvPr>
          <p:cNvCxnSpPr>
            <a:cxnSpLocks/>
          </p:cNvCxnSpPr>
          <p:nvPr/>
        </p:nvCxnSpPr>
        <p:spPr>
          <a:xfrm flipV="1">
            <a:off x="6075219" y="3484417"/>
            <a:ext cx="0" cy="1351211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4" name="Conector reto 83">
            <a:extLst>
              <a:ext uri="{FF2B5EF4-FFF2-40B4-BE49-F238E27FC236}">
                <a16:creationId xmlns:a16="http://schemas.microsoft.com/office/drawing/2014/main" id="{F169340C-663E-4A40-9DBC-2AB84C4B757E}"/>
              </a:ext>
            </a:extLst>
          </p:cNvPr>
          <p:cNvCxnSpPr/>
          <p:nvPr/>
        </p:nvCxnSpPr>
        <p:spPr>
          <a:xfrm flipH="1">
            <a:off x="1533710" y="3484417"/>
            <a:ext cx="4541509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6798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0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00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26B65D1-31F2-B044-93EE-EFBD69CBCC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4745549"/>
              </p:ext>
            </p:extLst>
          </p:nvPr>
        </p:nvGraphicFramePr>
        <p:xfrm>
          <a:off x="499312" y="350874"/>
          <a:ext cx="8389507" cy="5975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655">
                  <a:extLst>
                    <a:ext uri="{9D8B030D-6E8A-4147-A177-3AD203B41FA5}">
                      <a16:colId xmlns:a16="http://schemas.microsoft.com/office/drawing/2014/main" val="2789933851"/>
                    </a:ext>
                  </a:extLst>
                </a:gridCol>
                <a:gridCol w="499731">
                  <a:extLst>
                    <a:ext uri="{9D8B030D-6E8A-4147-A177-3AD203B41FA5}">
                      <a16:colId xmlns:a16="http://schemas.microsoft.com/office/drawing/2014/main" val="4948432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95332286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451216633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62667179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122189768"/>
                    </a:ext>
                  </a:extLst>
                </a:gridCol>
                <a:gridCol w="797442">
                  <a:extLst>
                    <a:ext uri="{9D8B030D-6E8A-4147-A177-3AD203B41FA5}">
                      <a16:colId xmlns:a16="http://schemas.microsoft.com/office/drawing/2014/main" val="1306349489"/>
                    </a:ext>
                  </a:extLst>
                </a:gridCol>
                <a:gridCol w="786809">
                  <a:extLst>
                    <a:ext uri="{9D8B030D-6E8A-4147-A177-3AD203B41FA5}">
                      <a16:colId xmlns:a16="http://schemas.microsoft.com/office/drawing/2014/main" val="870661060"/>
                    </a:ext>
                  </a:extLst>
                </a:gridCol>
                <a:gridCol w="765544">
                  <a:extLst>
                    <a:ext uri="{9D8B030D-6E8A-4147-A177-3AD203B41FA5}">
                      <a16:colId xmlns:a16="http://schemas.microsoft.com/office/drawing/2014/main" val="1765730258"/>
                    </a:ext>
                  </a:extLst>
                </a:gridCol>
                <a:gridCol w="744280">
                  <a:extLst>
                    <a:ext uri="{9D8B030D-6E8A-4147-A177-3AD203B41FA5}">
                      <a16:colId xmlns:a16="http://schemas.microsoft.com/office/drawing/2014/main" val="728611287"/>
                    </a:ext>
                  </a:extLst>
                </a:gridCol>
                <a:gridCol w="744279">
                  <a:extLst>
                    <a:ext uri="{9D8B030D-6E8A-4147-A177-3AD203B41FA5}">
                      <a16:colId xmlns:a16="http://schemas.microsoft.com/office/drawing/2014/main" val="296688897"/>
                    </a:ext>
                  </a:extLst>
                </a:gridCol>
              </a:tblGrid>
              <a:tr h="1801227">
                <a:tc rowSpan="2"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Risco </a:t>
                      </a:r>
                    </a:p>
                    <a:p>
                      <a:pPr algn="ctr"/>
                      <a:r>
                        <a:rPr lang="pt-BR" sz="1200" b="1" dirty="0"/>
                        <a:t>de </a:t>
                      </a:r>
                    </a:p>
                    <a:p>
                      <a:pPr algn="ctr"/>
                      <a:r>
                        <a:rPr lang="pt-BR" sz="1200" b="1" dirty="0"/>
                        <a:t>Cr</a:t>
                      </a:r>
                      <a:r>
                        <a:rPr lang="en-US" sz="1200" b="1" dirty="0" err="1"/>
                        <a:t>édito</a:t>
                      </a:r>
                      <a:endParaRPr lang="pt-BR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Hist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ória</a:t>
                      </a:r>
                      <a:r>
                        <a:rPr lang="en-US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 de 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crédito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sz="1200" b="1" kern="1200" dirty="0" err="1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ívida</a:t>
                      </a:r>
                      <a:endParaRPr lang="pt-BR" sz="1200" b="1" kern="1200" dirty="0">
                        <a:solidFill>
                          <a:schemeClr val="lt1"/>
                        </a:solidFill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Garantias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200" b="1" kern="1200" dirty="0">
                          <a:solidFill>
                            <a:schemeClr val="lt1"/>
                          </a:solidFill>
                          <a:uFillTx/>
                          <a:latin typeface="+mn-lt"/>
                          <a:ea typeface="+mn-ea"/>
                          <a:cs typeface="+mn-cs"/>
                        </a:rPr>
                        <a:t>Renda anual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843753"/>
                  </a:ext>
                </a:extLst>
              </a:tr>
              <a:tr h="1043568"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Boa</a:t>
                      </a:r>
                    </a:p>
                    <a:p>
                      <a:pPr algn="ctr"/>
                      <a:r>
                        <a:rPr lang="pt-BR" sz="12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b="1" dirty="0"/>
                        <a:t>Desconhecida</a:t>
                      </a:r>
                    </a:p>
                    <a:p>
                      <a:pPr algn="ctr"/>
                      <a:r>
                        <a:rPr lang="pt-BR" sz="12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Ruim</a:t>
                      </a:r>
                    </a:p>
                    <a:p>
                      <a:pPr algn="ctr"/>
                      <a:r>
                        <a:rPr lang="pt-BR" sz="12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Baixa</a:t>
                      </a:r>
                    </a:p>
                    <a:p>
                      <a:pPr algn="ctr"/>
                      <a:r>
                        <a:rPr lang="pt-BR" sz="12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Nenhuma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/>
                        <a:t>Adequada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&lt;15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&gt;=15</a:t>
                      </a:r>
                    </a:p>
                    <a:p>
                      <a:pPr algn="ctr"/>
                      <a:r>
                        <a:rPr lang="pt-BR" sz="1200" b="1" dirty="0"/>
                        <a:t>&lt;=35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&gt;35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535738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Alto</a:t>
                      </a:r>
                    </a:p>
                    <a:p>
                      <a:pPr algn="ctr"/>
                      <a:r>
                        <a:rPr lang="pt-BR" sz="1200" b="1" dirty="0"/>
                        <a:t>6/14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4/6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9983004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Moderado</a:t>
                      </a:r>
                    </a:p>
                    <a:p>
                      <a:pPr algn="ctr"/>
                      <a:r>
                        <a:rPr lang="pt-BR" sz="1200" b="1" dirty="0"/>
                        <a:t>3/14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1/3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5322879"/>
                  </a:ext>
                </a:extLst>
              </a:tr>
              <a:tr h="1043568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Baixo</a:t>
                      </a:r>
                    </a:p>
                    <a:p>
                      <a:pPr algn="ctr"/>
                      <a:r>
                        <a:rPr lang="pt-BR" sz="1200" b="1" dirty="0"/>
                        <a:t>5/14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2/5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3/5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7183623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2092D21A-0950-044D-ADC5-90A1D280E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2068" y="350874"/>
            <a:ext cx="2053664" cy="597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7685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ABABF3E0-47B0-437D-B1EE-BDCC3A562142}"/>
              </a:ext>
            </a:extLst>
          </p:cNvPr>
          <p:cNvCxnSpPr>
            <a:cxnSpLocks/>
          </p:cNvCxnSpPr>
          <p:nvPr/>
        </p:nvCxnSpPr>
        <p:spPr>
          <a:xfrm>
            <a:off x="1246909" y="4835628"/>
            <a:ext cx="855518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AA004608-2FE3-4777-8DF1-58A33CC5B469}"/>
              </a:ext>
            </a:extLst>
          </p:cNvPr>
          <p:cNvCxnSpPr>
            <a:cxnSpLocks/>
          </p:cNvCxnSpPr>
          <p:nvPr/>
        </p:nvCxnSpPr>
        <p:spPr>
          <a:xfrm flipV="1">
            <a:off x="1533710" y="706580"/>
            <a:ext cx="0" cy="43299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luxograma: Conector 3">
            <a:extLst>
              <a:ext uri="{FF2B5EF4-FFF2-40B4-BE49-F238E27FC236}">
                <a16:creationId xmlns:a16="http://schemas.microsoft.com/office/drawing/2014/main" id="{3CB19AC4-8111-437A-812E-19AA2999C4ED}"/>
              </a:ext>
            </a:extLst>
          </p:cNvPr>
          <p:cNvSpPr/>
          <p:nvPr/>
        </p:nvSpPr>
        <p:spPr>
          <a:xfrm>
            <a:off x="1828800" y="4364182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uxograma: Conector 9">
            <a:extLst>
              <a:ext uri="{FF2B5EF4-FFF2-40B4-BE49-F238E27FC236}">
                <a16:creationId xmlns:a16="http://schemas.microsoft.com/office/drawing/2014/main" id="{742E9E4B-61BA-4E2E-84EE-9354EBFB680B}"/>
              </a:ext>
            </a:extLst>
          </p:cNvPr>
          <p:cNvSpPr/>
          <p:nvPr/>
        </p:nvSpPr>
        <p:spPr>
          <a:xfrm>
            <a:off x="2161309" y="3948546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uxograma: Conector 10">
            <a:extLst>
              <a:ext uri="{FF2B5EF4-FFF2-40B4-BE49-F238E27FC236}">
                <a16:creationId xmlns:a16="http://schemas.microsoft.com/office/drawing/2014/main" id="{FB302CA3-8666-4ED0-90AF-90B3402685F8}"/>
              </a:ext>
            </a:extLst>
          </p:cNvPr>
          <p:cNvSpPr/>
          <p:nvPr/>
        </p:nvSpPr>
        <p:spPr>
          <a:xfrm>
            <a:off x="2583874" y="3456709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uxograma: Conector 11">
            <a:extLst>
              <a:ext uri="{FF2B5EF4-FFF2-40B4-BE49-F238E27FC236}">
                <a16:creationId xmlns:a16="http://schemas.microsoft.com/office/drawing/2014/main" id="{0A93BEB4-D59A-438A-A3FA-0E46D4542BCA}"/>
              </a:ext>
            </a:extLst>
          </p:cNvPr>
          <p:cNvSpPr/>
          <p:nvPr/>
        </p:nvSpPr>
        <p:spPr>
          <a:xfrm>
            <a:off x="3512128" y="3276603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luxograma: Conector 12">
            <a:extLst>
              <a:ext uri="{FF2B5EF4-FFF2-40B4-BE49-F238E27FC236}">
                <a16:creationId xmlns:a16="http://schemas.microsoft.com/office/drawing/2014/main" id="{4A1AA9DC-E505-43D9-8154-374FA3EB18F1}"/>
              </a:ext>
            </a:extLst>
          </p:cNvPr>
          <p:cNvSpPr/>
          <p:nvPr/>
        </p:nvSpPr>
        <p:spPr>
          <a:xfrm>
            <a:off x="3879274" y="2251366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uxograma: Conector 13">
            <a:extLst>
              <a:ext uri="{FF2B5EF4-FFF2-40B4-BE49-F238E27FC236}">
                <a16:creationId xmlns:a16="http://schemas.microsoft.com/office/drawing/2014/main" id="{D33D966C-8DB8-47F1-AD80-9A34D0C04B14}"/>
              </a:ext>
            </a:extLst>
          </p:cNvPr>
          <p:cNvSpPr/>
          <p:nvPr/>
        </p:nvSpPr>
        <p:spPr>
          <a:xfrm>
            <a:off x="4578929" y="2403763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luxograma: Conector 14">
            <a:extLst>
              <a:ext uri="{FF2B5EF4-FFF2-40B4-BE49-F238E27FC236}">
                <a16:creationId xmlns:a16="http://schemas.microsoft.com/office/drawing/2014/main" id="{A44E1102-E4CC-4A06-943F-F2D8C25147CE}"/>
              </a:ext>
            </a:extLst>
          </p:cNvPr>
          <p:cNvSpPr/>
          <p:nvPr/>
        </p:nvSpPr>
        <p:spPr>
          <a:xfrm>
            <a:off x="9337966" y="1198417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uxograma: Conector 15">
            <a:extLst>
              <a:ext uri="{FF2B5EF4-FFF2-40B4-BE49-F238E27FC236}">
                <a16:creationId xmlns:a16="http://schemas.microsoft.com/office/drawing/2014/main" id="{A825F56D-6E04-4447-8425-3168180A50B6}"/>
              </a:ext>
            </a:extLst>
          </p:cNvPr>
          <p:cNvSpPr/>
          <p:nvPr/>
        </p:nvSpPr>
        <p:spPr>
          <a:xfrm>
            <a:off x="7474530" y="1808017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uxograma: Conector 16">
            <a:extLst>
              <a:ext uri="{FF2B5EF4-FFF2-40B4-BE49-F238E27FC236}">
                <a16:creationId xmlns:a16="http://schemas.microsoft.com/office/drawing/2014/main" id="{EDF99C61-C413-4289-9689-D9277FE63DE0}"/>
              </a:ext>
            </a:extLst>
          </p:cNvPr>
          <p:cNvSpPr/>
          <p:nvPr/>
        </p:nvSpPr>
        <p:spPr>
          <a:xfrm>
            <a:off x="6924492" y="2403763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C4C3AA2E-F436-4CBE-A6ED-A7D45133418C}"/>
              </a:ext>
            </a:extLst>
          </p:cNvPr>
          <p:cNvSpPr txBox="1"/>
          <p:nvPr/>
        </p:nvSpPr>
        <p:spPr>
          <a:xfrm>
            <a:off x="1385455" y="401783"/>
            <a:ext cx="318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$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58B1AF9D-F916-4E00-910A-9314EDE5B21B}"/>
              </a:ext>
            </a:extLst>
          </p:cNvPr>
          <p:cNvSpPr txBox="1"/>
          <p:nvPr/>
        </p:nvSpPr>
        <p:spPr>
          <a:xfrm>
            <a:off x="5881255" y="4731325"/>
            <a:ext cx="4156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?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40F7F5CA-038E-48E1-90E3-25F757E15E09}"/>
              </a:ext>
            </a:extLst>
          </p:cNvPr>
          <p:cNvSpPr txBox="1"/>
          <p:nvPr/>
        </p:nvSpPr>
        <p:spPr>
          <a:xfrm>
            <a:off x="845128" y="4232569"/>
            <a:ext cx="436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A7F1D875-CC09-4573-A5F6-73B8C32DB0F3}"/>
              </a:ext>
            </a:extLst>
          </p:cNvPr>
          <p:cNvSpPr txBox="1"/>
          <p:nvPr/>
        </p:nvSpPr>
        <p:spPr>
          <a:xfrm>
            <a:off x="734678" y="3796146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100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C8D51F81-038D-437A-AB96-37947A5FCECD}"/>
              </a:ext>
            </a:extLst>
          </p:cNvPr>
          <p:cNvSpPr txBox="1"/>
          <p:nvPr/>
        </p:nvSpPr>
        <p:spPr>
          <a:xfrm>
            <a:off x="741611" y="3338948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150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CFA369F0-993B-47E0-96C9-8D316820D749}"/>
              </a:ext>
            </a:extLst>
          </p:cNvPr>
          <p:cNvSpPr txBox="1"/>
          <p:nvPr/>
        </p:nvSpPr>
        <p:spPr>
          <a:xfrm>
            <a:off x="741611" y="2902527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</a:t>
            </a: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7E058606-C0FD-4702-983A-100A6BA32DEF}"/>
              </a:ext>
            </a:extLst>
          </p:cNvPr>
          <p:cNvSpPr txBox="1"/>
          <p:nvPr/>
        </p:nvSpPr>
        <p:spPr>
          <a:xfrm>
            <a:off x="748544" y="2445329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250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6967607E-609A-40D4-BA97-66DB314BE7DB}"/>
              </a:ext>
            </a:extLst>
          </p:cNvPr>
          <p:cNvSpPr txBox="1"/>
          <p:nvPr/>
        </p:nvSpPr>
        <p:spPr>
          <a:xfrm>
            <a:off x="748538" y="2050484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150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9596A183-23A5-4141-B1A5-77D0B881C918}"/>
              </a:ext>
            </a:extLst>
          </p:cNvPr>
          <p:cNvSpPr txBox="1"/>
          <p:nvPr/>
        </p:nvSpPr>
        <p:spPr>
          <a:xfrm>
            <a:off x="748538" y="1614063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4A167B7D-8BC9-47B9-936D-54CDFC1CED41}"/>
              </a:ext>
            </a:extLst>
          </p:cNvPr>
          <p:cNvSpPr txBox="1"/>
          <p:nvPr/>
        </p:nvSpPr>
        <p:spPr>
          <a:xfrm>
            <a:off x="755471" y="1156865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250</a:t>
            </a:r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43BB6232-F6F5-4417-8332-25B5014DF38B}"/>
              </a:ext>
            </a:extLst>
          </p:cNvPr>
          <p:cNvCxnSpPr>
            <a:cxnSpLocks/>
          </p:cNvCxnSpPr>
          <p:nvPr/>
        </p:nvCxnSpPr>
        <p:spPr>
          <a:xfrm flipV="1">
            <a:off x="1828800" y="2556160"/>
            <a:ext cx="7779326" cy="2064732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8" name="CaixaDeTexto 77">
            <a:extLst>
              <a:ext uri="{FF2B5EF4-FFF2-40B4-BE49-F238E27FC236}">
                <a16:creationId xmlns:a16="http://schemas.microsoft.com/office/drawing/2014/main" id="{BB874BA0-68C8-4A83-BB7A-620E960C672A}"/>
              </a:ext>
            </a:extLst>
          </p:cNvPr>
          <p:cNvSpPr txBox="1"/>
          <p:nvPr/>
        </p:nvSpPr>
        <p:spPr>
          <a:xfrm>
            <a:off x="9802091" y="4621292"/>
            <a:ext cx="699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m2</a:t>
            </a:r>
          </a:p>
        </p:txBody>
      </p: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BE68F506-CAF0-4758-8E59-D83FD9057F4C}"/>
              </a:ext>
            </a:extLst>
          </p:cNvPr>
          <p:cNvCxnSpPr>
            <a:cxnSpLocks/>
          </p:cNvCxnSpPr>
          <p:nvPr/>
        </p:nvCxnSpPr>
        <p:spPr>
          <a:xfrm>
            <a:off x="10990138" y="678859"/>
            <a:ext cx="3466" cy="8532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to 47">
            <a:extLst>
              <a:ext uri="{FF2B5EF4-FFF2-40B4-BE49-F238E27FC236}">
                <a16:creationId xmlns:a16="http://schemas.microsoft.com/office/drawing/2014/main" id="{AC621A1A-D1C7-466C-BC4F-6D13AA19AF3F}"/>
              </a:ext>
            </a:extLst>
          </p:cNvPr>
          <p:cNvCxnSpPr>
            <a:cxnSpLocks/>
          </p:cNvCxnSpPr>
          <p:nvPr/>
        </p:nvCxnSpPr>
        <p:spPr>
          <a:xfrm>
            <a:off x="10990133" y="761997"/>
            <a:ext cx="0" cy="56803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to 49">
            <a:extLst>
              <a:ext uri="{FF2B5EF4-FFF2-40B4-BE49-F238E27FC236}">
                <a16:creationId xmlns:a16="http://schemas.microsoft.com/office/drawing/2014/main" id="{8E86C2E4-CC83-4923-8D10-B7BE7A5775F0}"/>
              </a:ext>
            </a:extLst>
          </p:cNvPr>
          <p:cNvCxnSpPr>
            <a:cxnSpLocks/>
          </p:cNvCxnSpPr>
          <p:nvPr/>
        </p:nvCxnSpPr>
        <p:spPr>
          <a:xfrm>
            <a:off x="10990129" y="1323099"/>
            <a:ext cx="0" cy="8520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to 51">
            <a:extLst>
              <a:ext uri="{FF2B5EF4-FFF2-40B4-BE49-F238E27FC236}">
                <a16:creationId xmlns:a16="http://schemas.microsoft.com/office/drawing/2014/main" id="{E166FA4D-8A90-478C-986E-76C51839EDE7}"/>
              </a:ext>
            </a:extLst>
          </p:cNvPr>
          <p:cNvCxnSpPr>
            <a:cxnSpLocks/>
          </p:cNvCxnSpPr>
          <p:nvPr/>
        </p:nvCxnSpPr>
        <p:spPr>
          <a:xfrm>
            <a:off x="10990122" y="2126674"/>
            <a:ext cx="0" cy="8520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to 53">
            <a:extLst>
              <a:ext uri="{FF2B5EF4-FFF2-40B4-BE49-F238E27FC236}">
                <a16:creationId xmlns:a16="http://schemas.microsoft.com/office/drawing/2014/main" id="{9E84A90D-E142-4187-B27F-668F0E6FACC3}"/>
              </a:ext>
            </a:extLst>
          </p:cNvPr>
          <p:cNvCxnSpPr>
            <a:cxnSpLocks/>
          </p:cNvCxnSpPr>
          <p:nvPr/>
        </p:nvCxnSpPr>
        <p:spPr>
          <a:xfrm>
            <a:off x="10997039" y="2964879"/>
            <a:ext cx="0" cy="174566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reto 55">
            <a:extLst>
              <a:ext uri="{FF2B5EF4-FFF2-40B4-BE49-F238E27FC236}">
                <a16:creationId xmlns:a16="http://schemas.microsoft.com/office/drawing/2014/main" id="{14F64A21-12B7-4B58-8C3D-65DEEF6C5E72}"/>
              </a:ext>
            </a:extLst>
          </p:cNvPr>
          <p:cNvCxnSpPr>
            <a:cxnSpLocks/>
          </p:cNvCxnSpPr>
          <p:nvPr/>
        </p:nvCxnSpPr>
        <p:spPr>
          <a:xfrm>
            <a:off x="10997045" y="4696696"/>
            <a:ext cx="0" cy="135774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to 56">
            <a:extLst>
              <a:ext uri="{FF2B5EF4-FFF2-40B4-BE49-F238E27FC236}">
                <a16:creationId xmlns:a16="http://schemas.microsoft.com/office/drawing/2014/main" id="{1AD763CF-B57B-4DDF-B9AA-E39A9B3FA756}"/>
              </a:ext>
            </a:extLst>
          </p:cNvPr>
          <p:cNvCxnSpPr>
            <a:cxnSpLocks/>
          </p:cNvCxnSpPr>
          <p:nvPr/>
        </p:nvCxnSpPr>
        <p:spPr>
          <a:xfrm>
            <a:off x="10997041" y="6061384"/>
            <a:ext cx="0" cy="76417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55F9E1BB-6A96-4116-B815-DCDDE4509784}"/>
              </a:ext>
            </a:extLst>
          </p:cNvPr>
          <p:cNvSpPr txBox="1"/>
          <p:nvPr/>
        </p:nvSpPr>
        <p:spPr>
          <a:xfrm>
            <a:off x="10716491" y="235527"/>
            <a:ext cx="602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erro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0102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ABABF3E0-47B0-437D-B1EE-BDCC3A562142}"/>
              </a:ext>
            </a:extLst>
          </p:cNvPr>
          <p:cNvCxnSpPr>
            <a:cxnSpLocks/>
          </p:cNvCxnSpPr>
          <p:nvPr/>
        </p:nvCxnSpPr>
        <p:spPr>
          <a:xfrm>
            <a:off x="1246909" y="4835628"/>
            <a:ext cx="855518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AA004608-2FE3-4777-8DF1-58A33CC5B469}"/>
              </a:ext>
            </a:extLst>
          </p:cNvPr>
          <p:cNvCxnSpPr>
            <a:cxnSpLocks/>
          </p:cNvCxnSpPr>
          <p:nvPr/>
        </p:nvCxnSpPr>
        <p:spPr>
          <a:xfrm flipV="1">
            <a:off x="1533710" y="706580"/>
            <a:ext cx="0" cy="43299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luxograma: Conector 3">
            <a:extLst>
              <a:ext uri="{FF2B5EF4-FFF2-40B4-BE49-F238E27FC236}">
                <a16:creationId xmlns:a16="http://schemas.microsoft.com/office/drawing/2014/main" id="{3CB19AC4-8111-437A-812E-19AA2999C4ED}"/>
              </a:ext>
            </a:extLst>
          </p:cNvPr>
          <p:cNvSpPr/>
          <p:nvPr/>
        </p:nvSpPr>
        <p:spPr>
          <a:xfrm>
            <a:off x="1828800" y="4364182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uxograma: Conector 9">
            <a:extLst>
              <a:ext uri="{FF2B5EF4-FFF2-40B4-BE49-F238E27FC236}">
                <a16:creationId xmlns:a16="http://schemas.microsoft.com/office/drawing/2014/main" id="{742E9E4B-61BA-4E2E-84EE-9354EBFB680B}"/>
              </a:ext>
            </a:extLst>
          </p:cNvPr>
          <p:cNvSpPr/>
          <p:nvPr/>
        </p:nvSpPr>
        <p:spPr>
          <a:xfrm>
            <a:off x="2161309" y="3948546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uxograma: Conector 10">
            <a:extLst>
              <a:ext uri="{FF2B5EF4-FFF2-40B4-BE49-F238E27FC236}">
                <a16:creationId xmlns:a16="http://schemas.microsoft.com/office/drawing/2014/main" id="{FB302CA3-8666-4ED0-90AF-90B3402685F8}"/>
              </a:ext>
            </a:extLst>
          </p:cNvPr>
          <p:cNvSpPr/>
          <p:nvPr/>
        </p:nvSpPr>
        <p:spPr>
          <a:xfrm>
            <a:off x="2583874" y="3456709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uxograma: Conector 11">
            <a:extLst>
              <a:ext uri="{FF2B5EF4-FFF2-40B4-BE49-F238E27FC236}">
                <a16:creationId xmlns:a16="http://schemas.microsoft.com/office/drawing/2014/main" id="{0A93BEB4-D59A-438A-A3FA-0E46D4542BCA}"/>
              </a:ext>
            </a:extLst>
          </p:cNvPr>
          <p:cNvSpPr/>
          <p:nvPr/>
        </p:nvSpPr>
        <p:spPr>
          <a:xfrm>
            <a:off x="3512128" y="3276603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luxograma: Conector 12">
            <a:extLst>
              <a:ext uri="{FF2B5EF4-FFF2-40B4-BE49-F238E27FC236}">
                <a16:creationId xmlns:a16="http://schemas.microsoft.com/office/drawing/2014/main" id="{4A1AA9DC-E505-43D9-8154-374FA3EB18F1}"/>
              </a:ext>
            </a:extLst>
          </p:cNvPr>
          <p:cNvSpPr/>
          <p:nvPr/>
        </p:nvSpPr>
        <p:spPr>
          <a:xfrm>
            <a:off x="3879274" y="2251366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uxograma: Conector 13">
            <a:extLst>
              <a:ext uri="{FF2B5EF4-FFF2-40B4-BE49-F238E27FC236}">
                <a16:creationId xmlns:a16="http://schemas.microsoft.com/office/drawing/2014/main" id="{D33D966C-8DB8-47F1-AD80-9A34D0C04B14}"/>
              </a:ext>
            </a:extLst>
          </p:cNvPr>
          <p:cNvSpPr/>
          <p:nvPr/>
        </p:nvSpPr>
        <p:spPr>
          <a:xfrm>
            <a:off x="4578929" y="2403763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luxograma: Conector 14">
            <a:extLst>
              <a:ext uri="{FF2B5EF4-FFF2-40B4-BE49-F238E27FC236}">
                <a16:creationId xmlns:a16="http://schemas.microsoft.com/office/drawing/2014/main" id="{A44E1102-E4CC-4A06-943F-F2D8C25147CE}"/>
              </a:ext>
            </a:extLst>
          </p:cNvPr>
          <p:cNvSpPr/>
          <p:nvPr/>
        </p:nvSpPr>
        <p:spPr>
          <a:xfrm>
            <a:off x="9337966" y="1198417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uxograma: Conector 15">
            <a:extLst>
              <a:ext uri="{FF2B5EF4-FFF2-40B4-BE49-F238E27FC236}">
                <a16:creationId xmlns:a16="http://schemas.microsoft.com/office/drawing/2014/main" id="{A825F56D-6E04-4447-8425-3168180A50B6}"/>
              </a:ext>
            </a:extLst>
          </p:cNvPr>
          <p:cNvSpPr/>
          <p:nvPr/>
        </p:nvSpPr>
        <p:spPr>
          <a:xfrm>
            <a:off x="7474530" y="1808017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uxograma: Conector 16">
            <a:extLst>
              <a:ext uri="{FF2B5EF4-FFF2-40B4-BE49-F238E27FC236}">
                <a16:creationId xmlns:a16="http://schemas.microsoft.com/office/drawing/2014/main" id="{EDF99C61-C413-4289-9689-D9277FE63DE0}"/>
              </a:ext>
            </a:extLst>
          </p:cNvPr>
          <p:cNvSpPr/>
          <p:nvPr/>
        </p:nvSpPr>
        <p:spPr>
          <a:xfrm>
            <a:off x="6924492" y="2403763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C4C3AA2E-F436-4CBE-A6ED-A7D45133418C}"/>
              </a:ext>
            </a:extLst>
          </p:cNvPr>
          <p:cNvSpPr txBox="1"/>
          <p:nvPr/>
        </p:nvSpPr>
        <p:spPr>
          <a:xfrm>
            <a:off x="1385455" y="401783"/>
            <a:ext cx="318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$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58B1AF9D-F916-4E00-910A-9314EDE5B21B}"/>
              </a:ext>
            </a:extLst>
          </p:cNvPr>
          <p:cNvSpPr txBox="1"/>
          <p:nvPr/>
        </p:nvSpPr>
        <p:spPr>
          <a:xfrm>
            <a:off x="5881255" y="4731325"/>
            <a:ext cx="4156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?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40F7F5CA-038E-48E1-90E3-25F757E15E09}"/>
              </a:ext>
            </a:extLst>
          </p:cNvPr>
          <p:cNvSpPr txBox="1"/>
          <p:nvPr/>
        </p:nvSpPr>
        <p:spPr>
          <a:xfrm>
            <a:off x="845128" y="4232569"/>
            <a:ext cx="436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A7F1D875-CC09-4573-A5F6-73B8C32DB0F3}"/>
              </a:ext>
            </a:extLst>
          </p:cNvPr>
          <p:cNvSpPr txBox="1"/>
          <p:nvPr/>
        </p:nvSpPr>
        <p:spPr>
          <a:xfrm>
            <a:off x="734678" y="3796146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100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C8D51F81-038D-437A-AB96-37947A5FCECD}"/>
              </a:ext>
            </a:extLst>
          </p:cNvPr>
          <p:cNvSpPr txBox="1"/>
          <p:nvPr/>
        </p:nvSpPr>
        <p:spPr>
          <a:xfrm>
            <a:off x="741611" y="3338948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150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CFA369F0-993B-47E0-96C9-8D316820D749}"/>
              </a:ext>
            </a:extLst>
          </p:cNvPr>
          <p:cNvSpPr txBox="1"/>
          <p:nvPr/>
        </p:nvSpPr>
        <p:spPr>
          <a:xfrm>
            <a:off x="741611" y="2902527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</a:t>
            </a: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7E058606-C0FD-4702-983A-100A6BA32DEF}"/>
              </a:ext>
            </a:extLst>
          </p:cNvPr>
          <p:cNvSpPr txBox="1"/>
          <p:nvPr/>
        </p:nvSpPr>
        <p:spPr>
          <a:xfrm>
            <a:off x="748544" y="2445329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250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6967607E-609A-40D4-BA97-66DB314BE7DB}"/>
              </a:ext>
            </a:extLst>
          </p:cNvPr>
          <p:cNvSpPr txBox="1"/>
          <p:nvPr/>
        </p:nvSpPr>
        <p:spPr>
          <a:xfrm>
            <a:off x="748538" y="2050484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150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9596A183-23A5-4141-B1A5-77D0B881C918}"/>
              </a:ext>
            </a:extLst>
          </p:cNvPr>
          <p:cNvSpPr txBox="1"/>
          <p:nvPr/>
        </p:nvSpPr>
        <p:spPr>
          <a:xfrm>
            <a:off x="748538" y="1614063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4A167B7D-8BC9-47B9-936D-54CDFC1CED41}"/>
              </a:ext>
            </a:extLst>
          </p:cNvPr>
          <p:cNvSpPr txBox="1"/>
          <p:nvPr/>
        </p:nvSpPr>
        <p:spPr>
          <a:xfrm>
            <a:off x="755471" y="1156865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250</a:t>
            </a:r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43BB6232-F6F5-4417-8332-25B5014DF38B}"/>
              </a:ext>
            </a:extLst>
          </p:cNvPr>
          <p:cNvCxnSpPr>
            <a:cxnSpLocks/>
            <a:endCxn id="15" idx="4"/>
          </p:cNvCxnSpPr>
          <p:nvPr/>
        </p:nvCxnSpPr>
        <p:spPr>
          <a:xfrm flipV="1">
            <a:off x="1828800" y="1350814"/>
            <a:ext cx="7581900" cy="3270078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C6847CD7-81B6-42EF-8251-29B4E815A458}"/>
              </a:ext>
            </a:extLst>
          </p:cNvPr>
          <p:cNvCxnSpPr>
            <a:stCxn id="4" idx="4"/>
          </p:cNvCxnSpPr>
          <p:nvPr/>
        </p:nvCxnSpPr>
        <p:spPr>
          <a:xfrm>
            <a:off x="1901534" y="4516579"/>
            <a:ext cx="3466" cy="85322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9856F08F-B6ED-4A2B-A03D-8756682467ED}"/>
              </a:ext>
            </a:extLst>
          </p:cNvPr>
          <p:cNvCxnSpPr>
            <a:cxnSpLocks/>
            <a:stCxn id="10" idx="0"/>
          </p:cNvCxnSpPr>
          <p:nvPr/>
        </p:nvCxnSpPr>
        <p:spPr>
          <a:xfrm>
            <a:off x="2234043" y="3948546"/>
            <a:ext cx="0" cy="471054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2FE4E15A-B525-4125-9C35-D32E8A1582C3}"/>
              </a:ext>
            </a:extLst>
          </p:cNvPr>
          <p:cNvCxnSpPr>
            <a:cxnSpLocks/>
          </p:cNvCxnSpPr>
          <p:nvPr/>
        </p:nvCxnSpPr>
        <p:spPr>
          <a:xfrm>
            <a:off x="2656603" y="3567545"/>
            <a:ext cx="0" cy="665024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B410985D-50EB-482D-80CF-4C75361B7289}"/>
              </a:ext>
            </a:extLst>
          </p:cNvPr>
          <p:cNvCxnSpPr>
            <a:cxnSpLocks/>
          </p:cNvCxnSpPr>
          <p:nvPr/>
        </p:nvCxnSpPr>
        <p:spPr>
          <a:xfrm>
            <a:off x="3577924" y="3325090"/>
            <a:ext cx="0" cy="533401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to 46">
            <a:extLst>
              <a:ext uri="{FF2B5EF4-FFF2-40B4-BE49-F238E27FC236}">
                <a16:creationId xmlns:a16="http://schemas.microsoft.com/office/drawing/2014/main" id="{3EB79080-A451-4BE8-B79D-32C2B727B98D}"/>
              </a:ext>
            </a:extLst>
          </p:cNvPr>
          <p:cNvCxnSpPr>
            <a:cxnSpLocks/>
          </p:cNvCxnSpPr>
          <p:nvPr/>
        </p:nvCxnSpPr>
        <p:spPr>
          <a:xfrm>
            <a:off x="3951996" y="2327569"/>
            <a:ext cx="0" cy="1380711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to 48">
            <a:extLst>
              <a:ext uri="{FF2B5EF4-FFF2-40B4-BE49-F238E27FC236}">
                <a16:creationId xmlns:a16="http://schemas.microsoft.com/office/drawing/2014/main" id="{EB0B8494-F451-4FDC-8EA7-AE174E3A8E64}"/>
              </a:ext>
            </a:extLst>
          </p:cNvPr>
          <p:cNvCxnSpPr>
            <a:cxnSpLocks/>
          </p:cNvCxnSpPr>
          <p:nvPr/>
        </p:nvCxnSpPr>
        <p:spPr>
          <a:xfrm>
            <a:off x="4651653" y="2500750"/>
            <a:ext cx="0" cy="92825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to 52">
            <a:extLst>
              <a:ext uri="{FF2B5EF4-FFF2-40B4-BE49-F238E27FC236}">
                <a16:creationId xmlns:a16="http://schemas.microsoft.com/office/drawing/2014/main" id="{F0E27652-6906-4441-B128-9E8445A017C2}"/>
              </a:ext>
            </a:extLst>
          </p:cNvPr>
          <p:cNvCxnSpPr>
            <a:cxnSpLocks/>
          </p:cNvCxnSpPr>
          <p:nvPr/>
        </p:nvCxnSpPr>
        <p:spPr>
          <a:xfrm>
            <a:off x="7547256" y="1925793"/>
            <a:ext cx="0" cy="228589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CaixaDeTexto 77">
            <a:extLst>
              <a:ext uri="{FF2B5EF4-FFF2-40B4-BE49-F238E27FC236}">
                <a16:creationId xmlns:a16="http://schemas.microsoft.com/office/drawing/2014/main" id="{BB874BA0-68C8-4A83-BB7A-620E960C672A}"/>
              </a:ext>
            </a:extLst>
          </p:cNvPr>
          <p:cNvSpPr txBox="1"/>
          <p:nvPr/>
        </p:nvSpPr>
        <p:spPr>
          <a:xfrm>
            <a:off x="9802091" y="4621292"/>
            <a:ext cx="699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m2</a:t>
            </a:r>
          </a:p>
        </p:txBody>
      </p: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5BBA54F5-2BF7-4403-AA75-6F0FC8FFC846}"/>
              </a:ext>
            </a:extLst>
          </p:cNvPr>
          <p:cNvCxnSpPr>
            <a:cxnSpLocks/>
          </p:cNvCxnSpPr>
          <p:nvPr/>
        </p:nvCxnSpPr>
        <p:spPr>
          <a:xfrm flipV="1">
            <a:off x="6089073" y="2770908"/>
            <a:ext cx="6927" cy="1995052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5B38AD16-514B-451E-B36C-74347E5B7BC9}"/>
              </a:ext>
            </a:extLst>
          </p:cNvPr>
          <p:cNvCxnSpPr/>
          <p:nvPr/>
        </p:nvCxnSpPr>
        <p:spPr>
          <a:xfrm flipH="1">
            <a:off x="1533710" y="2763981"/>
            <a:ext cx="4562290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7615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ABABF3E0-47B0-437D-B1EE-BDCC3A562142}"/>
              </a:ext>
            </a:extLst>
          </p:cNvPr>
          <p:cNvCxnSpPr>
            <a:cxnSpLocks/>
          </p:cNvCxnSpPr>
          <p:nvPr/>
        </p:nvCxnSpPr>
        <p:spPr>
          <a:xfrm>
            <a:off x="1246909" y="4835628"/>
            <a:ext cx="855518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AA004608-2FE3-4777-8DF1-58A33CC5B469}"/>
              </a:ext>
            </a:extLst>
          </p:cNvPr>
          <p:cNvCxnSpPr>
            <a:cxnSpLocks/>
          </p:cNvCxnSpPr>
          <p:nvPr/>
        </p:nvCxnSpPr>
        <p:spPr>
          <a:xfrm flipV="1">
            <a:off x="1533710" y="706580"/>
            <a:ext cx="0" cy="43299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luxograma: Conector 3">
            <a:extLst>
              <a:ext uri="{FF2B5EF4-FFF2-40B4-BE49-F238E27FC236}">
                <a16:creationId xmlns:a16="http://schemas.microsoft.com/office/drawing/2014/main" id="{3CB19AC4-8111-437A-812E-19AA2999C4ED}"/>
              </a:ext>
            </a:extLst>
          </p:cNvPr>
          <p:cNvSpPr/>
          <p:nvPr/>
        </p:nvSpPr>
        <p:spPr>
          <a:xfrm>
            <a:off x="1828800" y="4364182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uxograma: Conector 9">
            <a:extLst>
              <a:ext uri="{FF2B5EF4-FFF2-40B4-BE49-F238E27FC236}">
                <a16:creationId xmlns:a16="http://schemas.microsoft.com/office/drawing/2014/main" id="{742E9E4B-61BA-4E2E-84EE-9354EBFB680B}"/>
              </a:ext>
            </a:extLst>
          </p:cNvPr>
          <p:cNvSpPr/>
          <p:nvPr/>
        </p:nvSpPr>
        <p:spPr>
          <a:xfrm>
            <a:off x="2161309" y="3948546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uxograma: Conector 10">
            <a:extLst>
              <a:ext uri="{FF2B5EF4-FFF2-40B4-BE49-F238E27FC236}">
                <a16:creationId xmlns:a16="http://schemas.microsoft.com/office/drawing/2014/main" id="{FB302CA3-8666-4ED0-90AF-90B3402685F8}"/>
              </a:ext>
            </a:extLst>
          </p:cNvPr>
          <p:cNvSpPr/>
          <p:nvPr/>
        </p:nvSpPr>
        <p:spPr>
          <a:xfrm>
            <a:off x="2583874" y="3456709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uxograma: Conector 11">
            <a:extLst>
              <a:ext uri="{FF2B5EF4-FFF2-40B4-BE49-F238E27FC236}">
                <a16:creationId xmlns:a16="http://schemas.microsoft.com/office/drawing/2014/main" id="{0A93BEB4-D59A-438A-A3FA-0E46D4542BCA}"/>
              </a:ext>
            </a:extLst>
          </p:cNvPr>
          <p:cNvSpPr/>
          <p:nvPr/>
        </p:nvSpPr>
        <p:spPr>
          <a:xfrm>
            <a:off x="3512128" y="3276603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luxograma: Conector 12">
            <a:extLst>
              <a:ext uri="{FF2B5EF4-FFF2-40B4-BE49-F238E27FC236}">
                <a16:creationId xmlns:a16="http://schemas.microsoft.com/office/drawing/2014/main" id="{4A1AA9DC-E505-43D9-8154-374FA3EB18F1}"/>
              </a:ext>
            </a:extLst>
          </p:cNvPr>
          <p:cNvSpPr/>
          <p:nvPr/>
        </p:nvSpPr>
        <p:spPr>
          <a:xfrm>
            <a:off x="3879274" y="2251366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uxograma: Conector 13">
            <a:extLst>
              <a:ext uri="{FF2B5EF4-FFF2-40B4-BE49-F238E27FC236}">
                <a16:creationId xmlns:a16="http://schemas.microsoft.com/office/drawing/2014/main" id="{D33D966C-8DB8-47F1-AD80-9A34D0C04B14}"/>
              </a:ext>
            </a:extLst>
          </p:cNvPr>
          <p:cNvSpPr/>
          <p:nvPr/>
        </p:nvSpPr>
        <p:spPr>
          <a:xfrm>
            <a:off x="4578929" y="2403763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luxograma: Conector 14">
            <a:extLst>
              <a:ext uri="{FF2B5EF4-FFF2-40B4-BE49-F238E27FC236}">
                <a16:creationId xmlns:a16="http://schemas.microsoft.com/office/drawing/2014/main" id="{A44E1102-E4CC-4A06-943F-F2D8C25147CE}"/>
              </a:ext>
            </a:extLst>
          </p:cNvPr>
          <p:cNvSpPr/>
          <p:nvPr/>
        </p:nvSpPr>
        <p:spPr>
          <a:xfrm>
            <a:off x="9337966" y="1198417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uxograma: Conector 15">
            <a:extLst>
              <a:ext uri="{FF2B5EF4-FFF2-40B4-BE49-F238E27FC236}">
                <a16:creationId xmlns:a16="http://schemas.microsoft.com/office/drawing/2014/main" id="{A825F56D-6E04-4447-8425-3168180A50B6}"/>
              </a:ext>
            </a:extLst>
          </p:cNvPr>
          <p:cNvSpPr/>
          <p:nvPr/>
        </p:nvSpPr>
        <p:spPr>
          <a:xfrm>
            <a:off x="7474530" y="1808017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uxograma: Conector 16">
            <a:extLst>
              <a:ext uri="{FF2B5EF4-FFF2-40B4-BE49-F238E27FC236}">
                <a16:creationId xmlns:a16="http://schemas.microsoft.com/office/drawing/2014/main" id="{EDF99C61-C413-4289-9689-D9277FE63DE0}"/>
              </a:ext>
            </a:extLst>
          </p:cNvPr>
          <p:cNvSpPr/>
          <p:nvPr/>
        </p:nvSpPr>
        <p:spPr>
          <a:xfrm>
            <a:off x="6924492" y="2403763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C4C3AA2E-F436-4CBE-A6ED-A7D45133418C}"/>
              </a:ext>
            </a:extLst>
          </p:cNvPr>
          <p:cNvSpPr txBox="1"/>
          <p:nvPr/>
        </p:nvSpPr>
        <p:spPr>
          <a:xfrm>
            <a:off x="1385455" y="401783"/>
            <a:ext cx="318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$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58B1AF9D-F916-4E00-910A-9314EDE5B21B}"/>
              </a:ext>
            </a:extLst>
          </p:cNvPr>
          <p:cNvSpPr txBox="1"/>
          <p:nvPr/>
        </p:nvSpPr>
        <p:spPr>
          <a:xfrm>
            <a:off x="5881255" y="4731325"/>
            <a:ext cx="4156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?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40F7F5CA-038E-48E1-90E3-25F757E15E09}"/>
              </a:ext>
            </a:extLst>
          </p:cNvPr>
          <p:cNvSpPr txBox="1"/>
          <p:nvPr/>
        </p:nvSpPr>
        <p:spPr>
          <a:xfrm>
            <a:off x="845128" y="4232569"/>
            <a:ext cx="436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A7F1D875-CC09-4573-A5F6-73B8C32DB0F3}"/>
              </a:ext>
            </a:extLst>
          </p:cNvPr>
          <p:cNvSpPr txBox="1"/>
          <p:nvPr/>
        </p:nvSpPr>
        <p:spPr>
          <a:xfrm>
            <a:off x="734678" y="3796146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100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C8D51F81-038D-437A-AB96-37947A5FCECD}"/>
              </a:ext>
            </a:extLst>
          </p:cNvPr>
          <p:cNvSpPr txBox="1"/>
          <p:nvPr/>
        </p:nvSpPr>
        <p:spPr>
          <a:xfrm>
            <a:off x="741611" y="3338948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150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CFA369F0-993B-47E0-96C9-8D316820D749}"/>
              </a:ext>
            </a:extLst>
          </p:cNvPr>
          <p:cNvSpPr txBox="1"/>
          <p:nvPr/>
        </p:nvSpPr>
        <p:spPr>
          <a:xfrm>
            <a:off x="741611" y="2902527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</a:t>
            </a: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7E058606-C0FD-4702-983A-100A6BA32DEF}"/>
              </a:ext>
            </a:extLst>
          </p:cNvPr>
          <p:cNvSpPr txBox="1"/>
          <p:nvPr/>
        </p:nvSpPr>
        <p:spPr>
          <a:xfrm>
            <a:off x="748544" y="2445329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250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6967607E-609A-40D4-BA97-66DB314BE7DB}"/>
              </a:ext>
            </a:extLst>
          </p:cNvPr>
          <p:cNvSpPr txBox="1"/>
          <p:nvPr/>
        </p:nvSpPr>
        <p:spPr>
          <a:xfrm>
            <a:off x="748538" y="2050484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150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9596A183-23A5-4141-B1A5-77D0B881C918}"/>
              </a:ext>
            </a:extLst>
          </p:cNvPr>
          <p:cNvSpPr txBox="1"/>
          <p:nvPr/>
        </p:nvSpPr>
        <p:spPr>
          <a:xfrm>
            <a:off x="748538" y="1614063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4A167B7D-8BC9-47B9-936D-54CDFC1CED41}"/>
              </a:ext>
            </a:extLst>
          </p:cNvPr>
          <p:cNvSpPr txBox="1"/>
          <p:nvPr/>
        </p:nvSpPr>
        <p:spPr>
          <a:xfrm>
            <a:off x="755471" y="1156865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250</a:t>
            </a:r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43BB6232-F6F5-4417-8332-25B5014DF38B}"/>
              </a:ext>
            </a:extLst>
          </p:cNvPr>
          <p:cNvCxnSpPr>
            <a:cxnSpLocks/>
            <a:endCxn id="15" idx="4"/>
          </p:cNvCxnSpPr>
          <p:nvPr/>
        </p:nvCxnSpPr>
        <p:spPr>
          <a:xfrm flipV="1">
            <a:off x="1828800" y="1350814"/>
            <a:ext cx="7581900" cy="3270078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C6847CD7-81B6-42EF-8251-29B4E815A458}"/>
              </a:ext>
            </a:extLst>
          </p:cNvPr>
          <p:cNvCxnSpPr>
            <a:cxnSpLocks/>
          </p:cNvCxnSpPr>
          <p:nvPr/>
        </p:nvCxnSpPr>
        <p:spPr>
          <a:xfrm>
            <a:off x="11017856" y="678523"/>
            <a:ext cx="3466" cy="85322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to 52">
            <a:extLst>
              <a:ext uri="{FF2B5EF4-FFF2-40B4-BE49-F238E27FC236}">
                <a16:creationId xmlns:a16="http://schemas.microsoft.com/office/drawing/2014/main" id="{F0E27652-6906-4441-B128-9E8445A017C2}"/>
              </a:ext>
            </a:extLst>
          </p:cNvPr>
          <p:cNvCxnSpPr>
            <a:cxnSpLocks/>
          </p:cNvCxnSpPr>
          <p:nvPr/>
        </p:nvCxnSpPr>
        <p:spPr>
          <a:xfrm>
            <a:off x="11021312" y="4667421"/>
            <a:ext cx="0" cy="228589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CaixaDeTexto 77">
            <a:extLst>
              <a:ext uri="{FF2B5EF4-FFF2-40B4-BE49-F238E27FC236}">
                <a16:creationId xmlns:a16="http://schemas.microsoft.com/office/drawing/2014/main" id="{BB874BA0-68C8-4A83-BB7A-620E960C672A}"/>
              </a:ext>
            </a:extLst>
          </p:cNvPr>
          <p:cNvSpPr txBox="1"/>
          <p:nvPr/>
        </p:nvSpPr>
        <p:spPr>
          <a:xfrm>
            <a:off x="9802091" y="4621292"/>
            <a:ext cx="699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m2</a:t>
            </a:r>
          </a:p>
        </p:txBody>
      </p: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0AA166E3-C558-46A4-8B3F-71177F6E2494}"/>
              </a:ext>
            </a:extLst>
          </p:cNvPr>
          <p:cNvCxnSpPr>
            <a:cxnSpLocks/>
          </p:cNvCxnSpPr>
          <p:nvPr/>
        </p:nvCxnSpPr>
        <p:spPr>
          <a:xfrm>
            <a:off x="11017856" y="763845"/>
            <a:ext cx="0" cy="471054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to 47">
            <a:extLst>
              <a:ext uri="{FF2B5EF4-FFF2-40B4-BE49-F238E27FC236}">
                <a16:creationId xmlns:a16="http://schemas.microsoft.com/office/drawing/2014/main" id="{A591C3A8-F0F9-4970-9506-33246F2C6C4D}"/>
              </a:ext>
            </a:extLst>
          </p:cNvPr>
          <p:cNvCxnSpPr>
            <a:cxnSpLocks/>
          </p:cNvCxnSpPr>
          <p:nvPr/>
        </p:nvCxnSpPr>
        <p:spPr>
          <a:xfrm>
            <a:off x="11017856" y="1225796"/>
            <a:ext cx="0" cy="665024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to 49">
            <a:extLst>
              <a:ext uri="{FF2B5EF4-FFF2-40B4-BE49-F238E27FC236}">
                <a16:creationId xmlns:a16="http://schemas.microsoft.com/office/drawing/2014/main" id="{F62D45CE-D460-4DBE-AF47-2B634D964D66}"/>
              </a:ext>
            </a:extLst>
          </p:cNvPr>
          <p:cNvCxnSpPr>
            <a:cxnSpLocks/>
          </p:cNvCxnSpPr>
          <p:nvPr/>
        </p:nvCxnSpPr>
        <p:spPr>
          <a:xfrm>
            <a:off x="11017856" y="1856173"/>
            <a:ext cx="0" cy="533401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to 50">
            <a:extLst>
              <a:ext uri="{FF2B5EF4-FFF2-40B4-BE49-F238E27FC236}">
                <a16:creationId xmlns:a16="http://schemas.microsoft.com/office/drawing/2014/main" id="{0CBC0998-5D73-4B6F-8E8D-E90EE766D4C3}"/>
              </a:ext>
            </a:extLst>
          </p:cNvPr>
          <p:cNvCxnSpPr>
            <a:cxnSpLocks/>
          </p:cNvCxnSpPr>
          <p:nvPr/>
        </p:nvCxnSpPr>
        <p:spPr>
          <a:xfrm>
            <a:off x="11017856" y="2364061"/>
            <a:ext cx="0" cy="1380711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to 51">
            <a:extLst>
              <a:ext uri="{FF2B5EF4-FFF2-40B4-BE49-F238E27FC236}">
                <a16:creationId xmlns:a16="http://schemas.microsoft.com/office/drawing/2014/main" id="{2B75DC90-E61E-43F5-85FF-097C2C9DD426}"/>
              </a:ext>
            </a:extLst>
          </p:cNvPr>
          <p:cNvCxnSpPr>
            <a:cxnSpLocks/>
          </p:cNvCxnSpPr>
          <p:nvPr/>
        </p:nvCxnSpPr>
        <p:spPr>
          <a:xfrm>
            <a:off x="11017856" y="3740391"/>
            <a:ext cx="0" cy="92825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E35FC33B-913D-46F3-892A-1B567D53BB10}"/>
              </a:ext>
            </a:extLst>
          </p:cNvPr>
          <p:cNvSpPr txBox="1"/>
          <p:nvPr/>
        </p:nvSpPr>
        <p:spPr>
          <a:xfrm>
            <a:off x="10716491" y="224376"/>
            <a:ext cx="602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92D050"/>
                </a:solidFill>
              </a:rPr>
              <a:t>erro</a:t>
            </a:r>
            <a:endParaRPr lang="en-US" dirty="0">
              <a:solidFill>
                <a:srgbClr val="92D050"/>
              </a:solidFill>
            </a:endParaRPr>
          </a:p>
        </p:txBody>
      </p: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DFB4C0A1-098B-445E-8317-3E59CC7CC3C1}"/>
              </a:ext>
            </a:extLst>
          </p:cNvPr>
          <p:cNvCxnSpPr>
            <a:cxnSpLocks/>
          </p:cNvCxnSpPr>
          <p:nvPr/>
        </p:nvCxnSpPr>
        <p:spPr>
          <a:xfrm>
            <a:off x="11610374" y="650499"/>
            <a:ext cx="3466" cy="8532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0403AF03-2A3E-4BD1-8862-85331EFD04A9}"/>
              </a:ext>
            </a:extLst>
          </p:cNvPr>
          <p:cNvCxnSpPr>
            <a:cxnSpLocks/>
          </p:cNvCxnSpPr>
          <p:nvPr/>
        </p:nvCxnSpPr>
        <p:spPr>
          <a:xfrm>
            <a:off x="11610369" y="733637"/>
            <a:ext cx="0" cy="56803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8555A24D-7BCB-4A07-BE34-6E4BC68CB5C6}"/>
              </a:ext>
            </a:extLst>
          </p:cNvPr>
          <p:cNvCxnSpPr>
            <a:cxnSpLocks/>
          </p:cNvCxnSpPr>
          <p:nvPr/>
        </p:nvCxnSpPr>
        <p:spPr>
          <a:xfrm>
            <a:off x="11610365" y="1294739"/>
            <a:ext cx="0" cy="8520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to 46">
            <a:extLst>
              <a:ext uri="{FF2B5EF4-FFF2-40B4-BE49-F238E27FC236}">
                <a16:creationId xmlns:a16="http://schemas.microsoft.com/office/drawing/2014/main" id="{EB64339D-BF9D-4B07-B648-561DEF699DC6}"/>
              </a:ext>
            </a:extLst>
          </p:cNvPr>
          <p:cNvCxnSpPr>
            <a:cxnSpLocks/>
          </p:cNvCxnSpPr>
          <p:nvPr/>
        </p:nvCxnSpPr>
        <p:spPr>
          <a:xfrm>
            <a:off x="11610358" y="2098314"/>
            <a:ext cx="0" cy="8520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to 48">
            <a:extLst>
              <a:ext uri="{FF2B5EF4-FFF2-40B4-BE49-F238E27FC236}">
                <a16:creationId xmlns:a16="http://schemas.microsoft.com/office/drawing/2014/main" id="{F636F8CD-513F-4292-A58B-6195C2CA2BC0}"/>
              </a:ext>
            </a:extLst>
          </p:cNvPr>
          <p:cNvCxnSpPr>
            <a:cxnSpLocks/>
          </p:cNvCxnSpPr>
          <p:nvPr/>
        </p:nvCxnSpPr>
        <p:spPr>
          <a:xfrm>
            <a:off x="11606124" y="2936519"/>
            <a:ext cx="0" cy="174566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ector reto 54">
            <a:extLst>
              <a:ext uri="{FF2B5EF4-FFF2-40B4-BE49-F238E27FC236}">
                <a16:creationId xmlns:a16="http://schemas.microsoft.com/office/drawing/2014/main" id="{586114B4-86D5-47B1-9C27-1AAC77986DF1}"/>
              </a:ext>
            </a:extLst>
          </p:cNvPr>
          <p:cNvCxnSpPr>
            <a:cxnSpLocks/>
          </p:cNvCxnSpPr>
          <p:nvPr/>
        </p:nvCxnSpPr>
        <p:spPr>
          <a:xfrm>
            <a:off x="11606130" y="4668336"/>
            <a:ext cx="0" cy="135774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reto 55">
            <a:extLst>
              <a:ext uri="{FF2B5EF4-FFF2-40B4-BE49-F238E27FC236}">
                <a16:creationId xmlns:a16="http://schemas.microsoft.com/office/drawing/2014/main" id="{AFC2DAE3-D22D-4E08-AA12-6F4FBF8E3718}"/>
              </a:ext>
            </a:extLst>
          </p:cNvPr>
          <p:cNvCxnSpPr>
            <a:cxnSpLocks/>
          </p:cNvCxnSpPr>
          <p:nvPr/>
        </p:nvCxnSpPr>
        <p:spPr>
          <a:xfrm>
            <a:off x="11606126" y="6033024"/>
            <a:ext cx="0" cy="76417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436E6B02-8DDE-438D-A3B5-B35117B6F316}"/>
              </a:ext>
            </a:extLst>
          </p:cNvPr>
          <p:cNvSpPr txBox="1"/>
          <p:nvPr/>
        </p:nvSpPr>
        <p:spPr>
          <a:xfrm>
            <a:off x="11336727" y="207167"/>
            <a:ext cx="602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erro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58" name="Conector reto 57">
            <a:extLst>
              <a:ext uri="{FF2B5EF4-FFF2-40B4-BE49-F238E27FC236}">
                <a16:creationId xmlns:a16="http://schemas.microsoft.com/office/drawing/2014/main" id="{03D9C2EF-92C6-493C-ADEC-D76B61D882C1}"/>
              </a:ext>
            </a:extLst>
          </p:cNvPr>
          <p:cNvCxnSpPr>
            <a:cxnSpLocks/>
          </p:cNvCxnSpPr>
          <p:nvPr/>
        </p:nvCxnSpPr>
        <p:spPr>
          <a:xfrm flipV="1">
            <a:off x="1828800" y="2556160"/>
            <a:ext cx="7779326" cy="2064732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8063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ABABF3E0-47B0-437D-B1EE-BDCC3A562142}"/>
              </a:ext>
            </a:extLst>
          </p:cNvPr>
          <p:cNvCxnSpPr>
            <a:cxnSpLocks/>
          </p:cNvCxnSpPr>
          <p:nvPr/>
        </p:nvCxnSpPr>
        <p:spPr>
          <a:xfrm>
            <a:off x="1246909" y="4835628"/>
            <a:ext cx="855518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AA004608-2FE3-4777-8DF1-58A33CC5B469}"/>
              </a:ext>
            </a:extLst>
          </p:cNvPr>
          <p:cNvCxnSpPr>
            <a:cxnSpLocks/>
          </p:cNvCxnSpPr>
          <p:nvPr/>
        </p:nvCxnSpPr>
        <p:spPr>
          <a:xfrm flipV="1">
            <a:off x="1533710" y="706580"/>
            <a:ext cx="0" cy="43299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luxograma: Conector 3">
            <a:extLst>
              <a:ext uri="{FF2B5EF4-FFF2-40B4-BE49-F238E27FC236}">
                <a16:creationId xmlns:a16="http://schemas.microsoft.com/office/drawing/2014/main" id="{3CB19AC4-8111-437A-812E-19AA2999C4ED}"/>
              </a:ext>
            </a:extLst>
          </p:cNvPr>
          <p:cNvSpPr/>
          <p:nvPr/>
        </p:nvSpPr>
        <p:spPr>
          <a:xfrm>
            <a:off x="1828800" y="4364182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uxograma: Conector 9">
            <a:extLst>
              <a:ext uri="{FF2B5EF4-FFF2-40B4-BE49-F238E27FC236}">
                <a16:creationId xmlns:a16="http://schemas.microsoft.com/office/drawing/2014/main" id="{742E9E4B-61BA-4E2E-84EE-9354EBFB680B}"/>
              </a:ext>
            </a:extLst>
          </p:cNvPr>
          <p:cNvSpPr/>
          <p:nvPr/>
        </p:nvSpPr>
        <p:spPr>
          <a:xfrm>
            <a:off x="2161309" y="3948546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uxograma: Conector 10">
            <a:extLst>
              <a:ext uri="{FF2B5EF4-FFF2-40B4-BE49-F238E27FC236}">
                <a16:creationId xmlns:a16="http://schemas.microsoft.com/office/drawing/2014/main" id="{FB302CA3-8666-4ED0-90AF-90B3402685F8}"/>
              </a:ext>
            </a:extLst>
          </p:cNvPr>
          <p:cNvSpPr/>
          <p:nvPr/>
        </p:nvSpPr>
        <p:spPr>
          <a:xfrm>
            <a:off x="2583874" y="3456709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uxograma: Conector 11">
            <a:extLst>
              <a:ext uri="{FF2B5EF4-FFF2-40B4-BE49-F238E27FC236}">
                <a16:creationId xmlns:a16="http://schemas.microsoft.com/office/drawing/2014/main" id="{0A93BEB4-D59A-438A-A3FA-0E46D4542BCA}"/>
              </a:ext>
            </a:extLst>
          </p:cNvPr>
          <p:cNvSpPr/>
          <p:nvPr/>
        </p:nvSpPr>
        <p:spPr>
          <a:xfrm>
            <a:off x="3512128" y="3276603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luxograma: Conector 12">
            <a:extLst>
              <a:ext uri="{FF2B5EF4-FFF2-40B4-BE49-F238E27FC236}">
                <a16:creationId xmlns:a16="http://schemas.microsoft.com/office/drawing/2014/main" id="{4A1AA9DC-E505-43D9-8154-374FA3EB18F1}"/>
              </a:ext>
            </a:extLst>
          </p:cNvPr>
          <p:cNvSpPr/>
          <p:nvPr/>
        </p:nvSpPr>
        <p:spPr>
          <a:xfrm>
            <a:off x="3879274" y="2251366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uxograma: Conector 13">
            <a:extLst>
              <a:ext uri="{FF2B5EF4-FFF2-40B4-BE49-F238E27FC236}">
                <a16:creationId xmlns:a16="http://schemas.microsoft.com/office/drawing/2014/main" id="{D33D966C-8DB8-47F1-AD80-9A34D0C04B14}"/>
              </a:ext>
            </a:extLst>
          </p:cNvPr>
          <p:cNvSpPr/>
          <p:nvPr/>
        </p:nvSpPr>
        <p:spPr>
          <a:xfrm>
            <a:off x="4578929" y="2403763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luxograma: Conector 14">
            <a:extLst>
              <a:ext uri="{FF2B5EF4-FFF2-40B4-BE49-F238E27FC236}">
                <a16:creationId xmlns:a16="http://schemas.microsoft.com/office/drawing/2014/main" id="{A44E1102-E4CC-4A06-943F-F2D8C25147CE}"/>
              </a:ext>
            </a:extLst>
          </p:cNvPr>
          <p:cNvSpPr/>
          <p:nvPr/>
        </p:nvSpPr>
        <p:spPr>
          <a:xfrm>
            <a:off x="9337966" y="1198417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uxograma: Conector 15">
            <a:extLst>
              <a:ext uri="{FF2B5EF4-FFF2-40B4-BE49-F238E27FC236}">
                <a16:creationId xmlns:a16="http://schemas.microsoft.com/office/drawing/2014/main" id="{A825F56D-6E04-4447-8425-3168180A50B6}"/>
              </a:ext>
            </a:extLst>
          </p:cNvPr>
          <p:cNvSpPr/>
          <p:nvPr/>
        </p:nvSpPr>
        <p:spPr>
          <a:xfrm>
            <a:off x="7474530" y="1808017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uxograma: Conector 16">
            <a:extLst>
              <a:ext uri="{FF2B5EF4-FFF2-40B4-BE49-F238E27FC236}">
                <a16:creationId xmlns:a16="http://schemas.microsoft.com/office/drawing/2014/main" id="{EDF99C61-C413-4289-9689-D9277FE63DE0}"/>
              </a:ext>
            </a:extLst>
          </p:cNvPr>
          <p:cNvSpPr/>
          <p:nvPr/>
        </p:nvSpPr>
        <p:spPr>
          <a:xfrm>
            <a:off x="6924492" y="2403763"/>
            <a:ext cx="145467" cy="15239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C4C3AA2E-F436-4CBE-A6ED-A7D45133418C}"/>
              </a:ext>
            </a:extLst>
          </p:cNvPr>
          <p:cNvSpPr txBox="1"/>
          <p:nvPr/>
        </p:nvSpPr>
        <p:spPr>
          <a:xfrm>
            <a:off x="1385455" y="401783"/>
            <a:ext cx="318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$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40F7F5CA-038E-48E1-90E3-25F757E15E09}"/>
              </a:ext>
            </a:extLst>
          </p:cNvPr>
          <p:cNvSpPr txBox="1"/>
          <p:nvPr/>
        </p:nvSpPr>
        <p:spPr>
          <a:xfrm>
            <a:off x="845128" y="4232569"/>
            <a:ext cx="436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A7F1D875-CC09-4573-A5F6-73B8C32DB0F3}"/>
              </a:ext>
            </a:extLst>
          </p:cNvPr>
          <p:cNvSpPr txBox="1"/>
          <p:nvPr/>
        </p:nvSpPr>
        <p:spPr>
          <a:xfrm>
            <a:off x="734678" y="3796146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100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C8D51F81-038D-437A-AB96-37947A5FCECD}"/>
              </a:ext>
            </a:extLst>
          </p:cNvPr>
          <p:cNvSpPr txBox="1"/>
          <p:nvPr/>
        </p:nvSpPr>
        <p:spPr>
          <a:xfrm>
            <a:off x="741611" y="3338948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150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CFA369F0-993B-47E0-96C9-8D316820D749}"/>
              </a:ext>
            </a:extLst>
          </p:cNvPr>
          <p:cNvSpPr txBox="1"/>
          <p:nvPr/>
        </p:nvSpPr>
        <p:spPr>
          <a:xfrm>
            <a:off x="741611" y="2902527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</a:t>
            </a: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7E058606-C0FD-4702-983A-100A6BA32DEF}"/>
              </a:ext>
            </a:extLst>
          </p:cNvPr>
          <p:cNvSpPr txBox="1"/>
          <p:nvPr/>
        </p:nvSpPr>
        <p:spPr>
          <a:xfrm>
            <a:off x="748544" y="2445329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250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6967607E-609A-40D4-BA97-66DB314BE7DB}"/>
              </a:ext>
            </a:extLst>
          </p:cNvPr>
          <p:cNvSpPr txBox="1"/>
          <p:nvPr/>
        </p:nvSpPr>
        <p:spPr>
          <a:xfrm>
            <a:off x="748538" y="2050484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150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9596A183-23A5-4141-B1A5-77D0B881C918}"/>
              </a:ext>
            </a:extLst>
          </p:cNvPr>
          <p:cNvSpPr txBox="1"/>
          <p:nvPr/>
        </p:nvSpPr>
        <p:spPr>
          <a:xfrm>
            <a:off x="748538" y="1614063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4A167B7D-8BC9-47B9-936D-54CDFC1CED41}"/>
              </a:ext>
            </a:extLst>
          </p:cNvPr>
          <p:cNvSpPr txBox="1"/>
          <p:nvPr/>
        </p:nvSpPr>
        <p:spPr>
          <a:xfrm>
            <a:off x="755471" y="1156865"/>
            <a:ext cx="57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250</a:t>
            </a:r>
          </a:p>
        </p:txBody>
      </p:sp>
      <p:sp>
        <p:nvSpPr>
          <p:cNvPr id="78" name="CaixaDeTexto 77">
            <a:extLst>
              <a:ext uri="{FF2B5EF4-FFF2-40B4-BE49-F238E27FC236}">
                <a16:creationId xmlns:a16="http://schemas.microsoft.com/office/drawing/2014/main" id="{BB874BA0-68C8-4A83-BB7A-620E960C672A}"/>
              </a:ext>
            </a:extLst>
          </p:cNvPr>
          <p:cNvSpPr txBox="1"/>
          <p:nvPr/>
        </p:nvSpPr>
        <p:spPr>
          <a:xfrm>
            <a:off x="9802091" y="4621292"/>
            <a:ext cx="699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m2</a:t>
            </a:r>
          </a:p>
        </p:txBody>
      </p:sp>
      <p:pic>
        <p:nvPicPr>
          <p:cNvPr id="32" name="Imagem 31">
            <a:extLst>
              <a:ext uri="{FF2B5EF4-FFF2-40B4-BE49-F238E27FC236}">
                <a16:creationId xmlns:a16="http://schemas.microsoft.com/office/drawing/2014/main" id="{AC5F9002-AFD7-4775-B1C8-A267EC3C79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073" y="4902527"/>
            <a:ext cx="875378" cy="875378"/>
          </a:xfrm>
          <a:prstGeom prst="rect">
            <a:avLst/>
          </a:prstGeom>
        </p:spPr>
      </p:pic>
      <p:pic>
        <p:nvPicPr>
          <p:cNvPr id="43" name="Imagem 42">
            <a:extLst>
              <a:ext uri="{FF2B5EF4-FFF2-40B4-BE49-F238E27FC236}">
                <a16:creationId xmlns:a16="http://schemas.microsoft.com/office/drawing/2014/main" id="{DAD3075B-2FC0-474A-BAF3-B9DD2E7628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150" y="5020667"/>
            <a:ext cx="3028950" cy="1514475"/>
          </a:xfrm>
          <a:prstGeom prst="rect">
            <a:avLst/>
          </a:prstGeom>
        </p:spPr>
      </p:pic>
      <p:pic>
        <p:nvPicPr>
          <p:cNvPr id="44" name="Imagem 43">
            <a:extLst>
              <a:ext uri="{FF2B5EF4-FFF2-40B4-BE49-F238E27FC236}">
                <a16:creationId xmlns:a16="http://schemas.microsoft.com/office/drawing/2014/main" id="{1609EC2F-4E14-4D47-9B39-7DEB02A51F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199" y="4978512"/>
            <a:ext cx="1512324" cy="942540"/>
          </a:xfrm>
          <a:prstGeom prst="rect">
            <a:avLst/>
          </a:prstGeom>
        </p:spPr>
      </p:pic>
      <p:sp>
        <p:nvSpPr>
          <p:cNvPr id="46" name="CaixaDeTexto 45">
            <a:extLst>
              <a:ext uri="{FF2B5EF4-FFF2-40B4-BE49-F238E27FC236}">
                <a16:creationId xmlns:a16="http://schemas.microsoft.com/office/drawing/2014/main" id="{8F0B3375-9F94-48E3-BD4D-8F6C666BEB99}"/>
              </a:ext>
            </a:extLst>
          </p:cNvPr>
          <p:cNvSpPr txBox="1"/>
          <p:nvPr/>
        </p:nvSpPr>
        <p:spPr>
          <a:xfrm>
            <a:off x="5881255" y="6137564"/>
            <a:ext cx="4156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?</a:t>
            </a:r>
          </a:p>
        </p:txBody>
      </p:sp>
      <p:cxnSp>
        <p:nvCxnSpPr>
          <p:cNvPr id="47" name="Conector reto 46">
            <a:extLst>
              <a:ext uri="{FF2B5EF4-FFF2-40B4-BE49-F238E27FC236}">
                <a16:creationId xmlns:a16="http://schemas.microsoft.com/office/drawing/2014/main" id="{53550F51-0D40-48DC-97FB-596E025EBB31}"/>
              </a:ext>
            </a:extLst>
          </p:cNvPr>
          <p:cNvCxnSpPr>
            <a:cxnSpLocks/>
          </p:cNvCxnSpPr>
          <p:nvPr/>
        </p:nvCxnSpPr>
        <p:spPr>
          <a:xfrm flipV="1">
            <a:off x="1828800" y="1350814"/>
            <a:ext cx="7581900" cy="3270078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Conector reto 48">
            <a:extLst>
              <a:ext uri="{FF2B5EF4-FFF2-40B4-BE49-F238E27FC236}">
                <a16:creationId xmlns:a16="http://schemas.microsoft.com/office/drawing/2014/main" id="{184FC8E9-47F2-4A23-B88D-30721E00B58B}"/>
              </a:ext>
            </a:extLst>
          </p:cNvPr>
          <p:cNvCxnSpPr>
            <a:cxnSpLocks/>
          </p:cNvCxnSpPr>
          <p:nvPr/>
        </p:nvCxnSpPr>
        <p:spPr>
          <a:xfrm flipV="1">
            <a:off x="6089073" y="2770908"/>
            <a:ext cx="6927" cy="1995052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to 53">
            <a:extLst>
              <a:ext uri="{FF2B5EF4-FFF2-40B4-BE49-F238E27FC236}">
                <a16:creationId xmlns:a16="http://schemas.microsoft.com/office/drawing/2014/main" id="{D65EB984-F52A-4F66-B106-F52843E8D945}"/>
              </a:ext>
            </a:extLst>
          </p:cNvPr>
          <p:cNvCxnSpPr/>
          <p:nvPr/>
        </p:nvCxnSpPr>
        <p:spPr>
          <a:xfrm flipH="1">
            <a:off x="1533710" y="2763981"/>
            <a:ext cx="4562290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51352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64D26B0D-47B5-4000-B0D5-CB9514795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204" y="304639"/>
            <a:ext cx="9563591" cy="624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897726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684E6E9E-F7E1-43E8-AA14-979CBA6A36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694" y="288763"/>
            <a:ext cx="9944611" cy="6280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23415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9ABBEBDA-C731-4E99-B741-4294D863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510" y="422120"/>
            <a:ext cx="9334980" cy="6013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65705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EEA6C085-217C-40C4-867A-BC3F0BBDCE2C}"/>
              </a:ext>
            </a:extLst>
          </p:cNvPr>
          <p:cNvSpPr txBox="1">
            <a:spLocks/>
          </p:cNvSpPr>
          <p:nvPr/>
        </p:nvSpPr>
        <p:spPr>
          <a:xfrm rot="5400000">
            <a:off x="-1948427" y="3096722"/>
            <a:ext cx="5541335" cy="66455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Linear </a:t>
            </a:r>
            <a:r>
              <a:rPr lang="pt-BR" dirty="0" err="1"/>
              <a:t>regression</a:t>
            </a:r>
            <a:r>
              <a:rPr lang="pt-BR" dirty="0"/>
              <a:t> 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5DB767AA-DC74-4E8B-BA4B-27136FA44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192" y="520550"/>
            <a:ext cx="8077615" cy="581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71177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EEA6C085-217C-40C4-867A-BC3F0BBDCE2C}"/>
              </a:ext>
            </a:extLst>
          </p:cNvPr>
          <p:cNvSpPr txBox="1">
            <a:spLocks/>
          </p:cNvSpPr>
          <p:nvPr/>
        </p:nvSpPr>
        <p:spPr>
          <a:xfrm rot="5400000">
            <a:off x="-1948427" y="3096722"/>
            <a:ext cx="5541335" cy="66455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Linear </a:t>
            </a:r>
            <a:r>
              <a:rPr lang="pt-BR" dirty="0" err="1"/>
              <a:t>regression</a:t>
            </a:r>
            <a:r>
              <a:rPr lang="pt-BR" dirty="0"/>
              <a:t> 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088158C-0B5B-4652-B3AD-2838A904C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3543" y="517375"/>
            <a:ext cx="8064914" cy="582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422666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EEA6C085-217C-40C4-867A-BC3F0BBDCE2C}"/>
              </a:ext>
            </a:extLst>
          </p:cNvPr>
          <p:cNvSpPr txBox="1">
            <a:spLocks/>
          </p:cNvSpPr>
          <p:nvPr/>
        </p:nvSpPr>
        <p:spPr>
          <a:xfrm rot="5400000">
            <a:off x="-1948427" y="3096722"/>
            <a:ext cx="5541335" cy="66455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dirty="0"/>
              <a:t>Linear </a:t>
            </a:r>
            <a:r>
              <a:rPr lang="pt-BR" sz="3600" dirty="0" err="1"/>
              <a:t>regression</a:t>
            </a:r>
            <a:r>
              <a:rPr lang="pt-BR" sz="3600" dirty="0"/>
              <a:t> </a:t>
            </a:r>
            <a:r>
              <a:rPr lang="pt-BR" sz="3600" dirty="0" err="1"/>
              <a:t>prediction</a:t>
            </a:r>
            <a:r>
              <a:rPr lang="pt-BR" sz="3600" dirty="0"/>
              <a:t> 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84BB585-F21C-4585-BA8D-D51EFEB75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3998" y="561826"/>
            <a:ext cx="9398483" cy="573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11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3921</TotalTime>
  <Words>6124</Words>
  <Application>Microsoft Office PowerPoint</Application>
  <PresentationFormat>Widescreen</PresentationFormat>
  <Paragraphs>2788</Paragraphs>
  <Slides>116</Slides>
  <Notes>48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116</vt:i4>
      </vt:variant>
    </vt:vector>
  </HeadingPairs>
  <TitlesOfParts>
    <vt:vector size="124" baseType="lpstr">
      <vt:lpstr>Arial</vt:lpstr>
      <vt:lpstr>Calibri</vt:lpstr>
      <vt:lpstr>Calibri Light</vt:lpstr>
      <vt:lpstr>Cambria Math</vt:lpstr>
      <vt:lpstr>Times New Roman</vt:lpstr>
      <vt:lpstr>Trebuchet MS</vt:lpstr>
      <vt:lpstr>Verdana</vt:lpstr>
      <vt:lpstr>Office Theme</vt:lpstr>
      <vt:lpstr>Introdução à ciência de dados com Orange</vt:lpstr>
      <vt:lpstr>Apresentação do PowerPoint</vt:lpstr>
      <vt:lpstr>Naive Bayes</vt:lpstr>
      <vt:lpstr>Vantagens e desvantagens</vt:lpstr>
      <vt:lpstr>Base original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Naive Bayes prediction</vt:lpstr>
      <vt:lpstr>Naive Bayes prediction</vt:lpstr>
      <vt:lpstr>Naive Bayes prediction</vt:lpstr>
      <vt:lpstr>Naive Bayes prediction</vt:lpstr>
      <vt:lpstr>Naive Bayes prediction</vt:lpstr>
      <vt:lpstr>Árvores de decisão</vt:lpstr>
      <vt:lpstr>Vantagens e desvantagens</vt:lpstr>
      <vt:lpstr>Base original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Poda em árvores de decisão</vt:lpstr>
      <vt:lpstr>Random Forest (floresta randômica)</vt:lpstr>
      <vt:lpstr>Random Forest</vt:lpstr>
      <vt:lpstr>Apresentação do PowerPoint</vt:lpstr>
      <vt:lpstr>Apresentação do PowerPoint</vt:lpstr>
      <vt:lpstr>Apresentação do PowerPoint</vt:lpstr>
      <vt:lpstr>Apresentação do PowerPoint</vt:lpstr>
      <vt:lpstr>Aprendizagem por regras</vt:lpstr>
      <vt:lpstr>Vantagens e desvantagens</vt:lpstr>
      <vt:lpstr>Algoritmo OneR</vt:lpstr>
      <vt:lpstr>Base original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Algoritmo PRISM</vt:lpstr>
      <vt:lpstr>Algoritmo PRISM</vt:lpstr>
      <vt:lpstr>Algoritmo PRISM</vt:lpstr>
      <vt:lpstr>Algoritmo PRISM</vt:lpstr>
      <vt:lpstr>Algoritmo PRISM</vt:lpstr>
      <vt:lpstr>Algoritmo PRISM</vt:lpstr>
      <vt:lpstr>Algoritmo PRISM</vt:lpstr>
      <vt:lpstr>Algoritmo PRISM</vt:lpstr>
      <vt:lpstr>Algoritmo PRISM</vt:lpstr>
      <vt:lpstr>Apresentação do PowerPoint</vt:lpstr>
      <vt:lpstr>Apresentação do PowerPoint</vt:lpstr>
      <vt:lpstr>KNN (vizinhos mais próximos)</vt:lpstr>
      <vt:lpstr>kNN </vt:lpstr>
      <vt:lpstr>Apresentação do PowerPoint</vt:lpstr>
      <vt:lpstr>KNN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kNN – variáveis na mesma escala </vt:lpstr>
      <vt:lpstr>Apresentação do PowerPoint</vt:lpstr>
      <vt:lpstr>Apresentação do PowerPoint</vt:lpstr>
      <vt:lpstr>Apresentação do PowerPoint</vt:lpstr>
      <vt:lpstr>Regressão Linear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Image Analytics (add-on)</vt:lpstr>
      <vt:lpstr>Apresentação do PowerPoint</vt:lpstr>
      <vt:lpstr>Apresentação do PowerPoint</vt:lpstr>
      <vt:lpstr>Máquinas de vetores de suporte  (svm)</vt:lpstr>
      <vt:lpstr>SVM</vt:lpstr>
      <vt:lpstr>SVM</vt:lpstr>
      <vt:lpstr>Qual o melhor  hiperplano?</vt:lpstr>
      <vt:lpstr>Apresentação do PowerPoint</vt:lpstr>
      <vt:lpstr>Apresentação do PowerPoint</vt:lpstr>
      <vt:lpstr>Erros e custo</vt:lpstr>
      <vt:lpstr>Linear x Não linear</vt:lpstr>
      <vt:lpstr>Linear x Não linear</vt:lpstr>
      <vt:lpstr>SVMs não  lineares (Kernel Trick)</vt:lpstr>
      <vt:lpstr>Apresentação do PowerPoint</vt:lpstr>
      <vt:lpstr>SVMs não lineares (Kernel Trick)</vt:lpstr>
      <vt:lpstr>SVM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Thinking for Data Science</dc:title>
  <dc:creator>mario bessa</dc:creator>
  <cp:lastModifiedBy>Paulo Salvatore</cp:lastModifiedBy>
  <cp:revision>603</cp:revision>
  <cp:lastPrinted>2018-09-19T14:36:36Z</cp:lastPrinted>
  <dcterms:created xsi:type="dcterms:W3CDTF">2018-01-02T18:43:42Z</dcterms:created>
  <dcterms:modified xsi:type="dcterms:W3CDTF">2021-01-22T21:48:33Z</dcterms:modified>
</cp:coreProperties>
</file>